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ink/ink2.xml" ContentType="application/inkml+xml"/>
  <Override PartName="/ppt/notesSlides/notesSlide4.xml" ContentType="application/vnd.openxmlformats-officedocument.presentationml.notesSlide+xml"/>
  <Override PartName="/ppt/ink/ink3.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4.xml" ContentType="application/inkml+xml"/>
  <Override PartName="/ppt/notesSlides/notesSlide10.xml" ContentType="application/vnd.openxmlformats-officedocument.presentationml.notesSlide+xml"/>
  <Override PartName="/ppt/ink/ink5.xml" ContentType="application/inkml+xml"/>
  <Override PartName="/ppt/notesSlides/notesSlide11.xml" ContentType="application/vnd.openxmlformats-officedocument.presentationml.notesSlide+xml"/>
  <Override PartName="/ppt/ink/ink6.xml" ContentType="application/inkml+xml"/>
  <Override PartName="/ppt/notesSlides/notesSlide12.xml" ContentType="application/vnd.openxmlformats-officedocument.presentationml.notesSlide+xml"/>
  <Override PartName="/ppt/ink/ink7.xml" ContentType="application/inkml+xml"/>
  <Override PartName="/ppt/notesSlides/notesSlide13.xml" ContentType="application/vnd.openxmlformats-officedocument.presentationml.notesSlide+xml"/>
  <Override PartName="/ppt/ink/ink8.xml" ContentType="application/inkml+xml"/>
  <Override PartName="/ppt/notesSlides/notesSlide14.xml" ContentType="application/vnd.openxmlformats-officedocument.presentationml.notesSlide+xml"/>
  <Override PartName="/ppt/ink/ink9.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4" r:id="rId3"/>
  </p:sldMasterIdLst>
  <p:notesMasterIdLst>
    <p:notesMasterId r:id="rId129"/>
  </p:notesMasterIdLst>
  <p:sldIdLst>
    <p:sldId id="689" r:id="rId4"/>
    <p:sldId id="690" r:id="rId5"/>
    <p:sldId id="421" r:id="rId6"/>
    <p:sldId id="565" r:id="rId7"/>
    <p:sldId id="463" r:id="rId8"/>
    <p:sldId id="566" r:id="rId9"/>
    <p:sldId id="567" r:id="rId10"/>
    <p:sldId id="568" r:id="rId11"/>
    <p:sldId id="282" r:id="rId12"/>
    <p:sldId id="283" r:id="rId13"/>
    <p:sldId id="569" r:id="rId14"/>
    <p:sldId id="571" r:id="rId15"/>
    <p:sldId id="572" r:id="rId16"/>
    <p:sldId id="573" r:id="rId17"/>
    <p:sldId id="574" r:id="rId18"/>
    <p:sldId id="575" r:id="rId19"/>
    <p:sldId id="576" r:id="rId20"/>
    <p:sldId id="577" r:id="rId21"/>
    <p:sldId id="578" r:id="rId22"/>
    <p:sldId id="579" r:id="rId23"/>
    <p:sldId id="580" r:id="rId24"/>
    <p:sldId id="581" r:id="rId25"/>
    <p:sldId id="582" r:id="rId26"/>
    <p:sldId id="583" r:id="rId27"/>
    <p:sldId id="584" r:id="rId28"/>
    <p:sldId id="585" r:id="rId29"/>
    <p:sldId id="586" r:id="rId30"/>
    <p:sldId id="587" r:id="rId31"/>
    <p:sldId id="588" r:id="rId32"/>
    <p:sldId id="589" r:id="rId33"/>
    <p:sldId id="590" r:id="rId34"/>
    <p:sldId id="591" r:id="rId35"/>
    <p:sldId id="592" r:id="rId36"/>
    <p:sldId id="593" r:id="rId37"/>
    <p:sldId id="594" r:id="rId38"/>
    <p:sldId id="595" r:id="rId39"/>
    <p:sldId id="596" r:id="rId40"/>
    <p:sldId id="597" r:id="rId41"/>
    <p:sldId id="598" r:id="rId42"/>
    <p:sldId id="599" r:id="rId43"/>
    <p:sldId id="600" r:id="rId44"/>
    <p:sldId id="601" r:id="rId45"/>
    <p:sldId id="602" r:id="rId46"/>
    <p:sldId id="603" r:id="rId47"/>
    <p:sldId id="604" r:id="rId48"/>
    <p:sldId id="686" r:id="rId49"/>
    <p:sldId id="605" r:id="rId50"/>
    <p:sldId id="606" r:id="rId51"/>
    <p:sldId id="607" r:id="rId52"/>
    <p:sldId id="608" r:id="rId53"/>
    <p:sldId id="609" r:id="rId54"/>
    <p:sldId id="610" r:id="rId55"/>
    <p:sldId id="611" r:id="rId56"/>
    <p:sldId id="612" r:id="rId57"/>
    <p:sldId id="613" r:id="rId58"/>
    <p:sldId id="614" r:id="rId59"/>
    <p:sldId id="615" r:id="rId60"/>
    <p:sldId id="616" r:id="rId61"/>
    <p:sldId id="617" r:id="rId62"/>
    <p:sldId id="618" r:id="rId63"/>
    <p:sldId id="619" r:id="rId64"/>
    <p:sldId id="620" r:id="rId65"/>
    <p:sldId id="621" r:id="rId66"/>
    <p:sldId id="622" r:id="rId67"/>
    <p:sldId id="623" r:id="rId68"/>
    <p:sldId id="625" r:id="rId69"/>
    <p:sldId id="624" r:id="rId70"/>
    <p:sldId id="626" r:id="rId71"/>
    <p:sldId id="627" r:id="rId72"/>
    <p:sldId id="628" r:id="rId73"/>
    <p:sldId id="629" r:id="rId74"/>
    <p:sldId id="631" r:id="rId75"/>
    <p:sldId id="632" r:id="rId76"/>
    <p:sldId id="633" r:id="rId77"/>
    <p:sldId id="634" r:id="rId78"/>
    <p:sldId id="635" r:id="rId79"/>
    <p:sldId id="636" r:id="rId80"/>
    <p:sldId id="637" r:id="rId81"/>
    <p:sldId id="638" r:id="rId82"/>
    <p:sldId id="639" r:id="rId83"/>
    <p:sldId id="640" r:id="rId84"/>
    <p:sldId id="641" r:id="rId85"/>
    <p:sldId id="642" r:id="rId86"/>
    <p:sldId id="643" r:id="rId87"/>
    <p:sldId id="644" r:id="rId88"/>
    <p:sldId id="645" r:id="rId89"/>
    <p:sldId id="646" r:id="rId90"/>
    <p:sldId id="647" r:id="rId91"/>
    <p:sldId id="648" r:id="rId92"/>
    <p:sldId id="649" r:id="rId93"/>
    <p:sldId id="650" r:id="rId94"/>
    <p:sldId id="652" r:id="rId95"/>
    <p:sldId id="653" r:id="rId96"/>
    <p:sldId id="654" r:id="rId97"/>
    <p:sldId id="655" r:id="rId98"/>
    <p:sldId id="656" r:id="rId99"/>
    <p:sldId id="657" r:id="rId100"/>
    <p:sldId id="658" r:id="rId101"/>
    <p:sldId id="659" r:id="rId102"/>
    <p:sldId id="660" r:id="rId103"/>
    <p:sldId id="661" r:id="rId104"/>
    <p:sldId id="662" r:id="rId105"/>
    <p:sldId id="663" r:id="rId106"/>
    <p:sldId id="664" r:id="rId107"/>
    <p:sldId id="665" r:id="rId108"/>
    <p:sldId id="666" r:id="rId109"/>
    <p:sldId id="667" r:id="rId110"/>
    <p:sldId id="668" r:id="rId111"/>
    <p:sldId id="669" r:id="rId112"/>
    <p:sldId id="670" r:id="rId113"/>
    <p:sldId id="671" r:id="rId114"/>
    <p:sldId id="672" r:id="rId115"/>
    <p:sldId id="673" r:id="rId116"/>
    <p:sldId id="674" r:id="rId117"/>
    <p:sldId id="675" r:id="rId118"/>
    <p:sldId id="676" r:id="rId119"/>
    <p:sldId id="677" r:id="rId120"/>
    <p:sldId id="678" r:id="rId121"/>
    <p:sldId id="679" r:id="rId122"/>
    <p:sldId id="680" r:id="rId123"/>
    <p:sldId id="682" r:id="rId124"/>
    <p:sldId id="683" r:id="rId125"/>
    <p:sldId id="684" r:id="rId126"/>
    <p:sldId id="685" r:id="rId127"/>
    <p:sldId id="420" r:id="rId1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1FF844-3C32-4AA8-A469-94C8FB38F892}" v="46" dt="2019-10-20T03:06:51.7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74"/>
  </p:normalViewPr>
  <p:slideViewPr>
    <p:cSldViewPr>
      <p:cViewPr varScale="1">
        <p:scale>
          <a:sx n="112" d="100"/>
          <a:sy n="112" d="100"/>
        </p:scale>
        <p:origin x="1392"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microsoft.com/office/2015/10/relationships/revisionInfo" Target="revisionInfo.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notesMaster" Target="notesMasters/notesMaster1.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presProps" Target="presProps.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viewProps" Target="view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theme" Target="theme/theme1.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4-20T21:51:10.865"/>
    </inkml:context>
    <inkml:brush xml:id="br0">
      <inkml:brushProperty name="width" value="0.05292" units="cm"/>
      <inkml:brushProperty name="height" value="0.05292" units="cm"/>
      <inkml:brushProperty name="color" value="#FF0000"/>
    </inkml:brush>
  </inkml:definitions>
  <inkml:trace contextRef="#ctx0" brushRef="#br0">13331 6514 160 0,'0'-24'63'0,"0"19"-49"0,0 2 5 0,0 3-2 16,-3 0-13-16,0 3-1 15,-6 8-8-15,-6 10 1 0,-12 13 2 16,-8 14 3-16,-7 23 2 0,0 11-1 16,7 0-2-16,5-10 1 15,9-9-1-15,9-5 8 16,15-2 5-16,15-6-4 16,18-5-1-16,11-5-6 15,13-8-4-15,14-9-85 16</inkml:trace>
  <inkml:trace contextRef="#ctx0" brushRef="#br0" timeOffset="673.37">17971 6501 196 0,'12'-50'74'0,"-3"42"-58"0,6 2-4 0,0 9-4 16,3 2-9-16,9 6 0 15,8 7 1-15,7 6 0 16,0 5 0-16,-1 0 0 0,1 0 0 16,-6 1-3-16,-1-1 0 15,-2 2 6-15,-6 6 3 16,-3 6 3-16,-6 7 5 16,-6 0-2-16,-6 1 1 15,-6-4-3-15,-3 1 1 16,-3 0-4-16,-6-1-2 15,-3 3 0-15,-6 3-1 0,-9 3-18 16,-11 7-5-16,-13-2-64 16</inkml:trace>
  <inkml:trace contextRef="#ctx0" brushRef="#br0" timeOffset="2205.37">18891 6956 108 0,'0'-16'44'16,"3"11"-35"-16,0-1 7 0,3 6 0 0,0-2-7 16,9-1-1-16,9-2-2 15,11 0-1-15,13-3-3 16,9 0 1-16,5 0 0 16,7 0 1-16,8 0 2 0,6 0-3 15,4 3 0-15,-1-1-1 16,0 1 1-16,-5 0-2 15,-4-1-1-15,-6 1 3 16,-5 0 0-16,-10 0-1 16,-5-1-2-16,-6 4-2 15,-10-1 1-15,-5 0 1 0,-6 1 2 16,-6 2-3 0,-3 0 0-16,-3 0 12 0,-6 0 5 15,0 5-6-15,-9 3-1 16,0 10-3-16,-6 9 1 15,-6 10-2-15,0 8 2 16,-3 0 0-16,3 3 1 16,0 4 2-16,3 7 1 15,3 2 1-15,4 5 2 16,2-5-5-16,3-1-1 16,3-1-4-16,-1-4-1 15,4 1-1-15,0-6 1 16,3-5 0-16,-3-5 3 15,0-6-1-15,-3-7 2 16,0-9 2-16,0-2 2 0,0-3-3 16,0-5-3-16,-3-3-13 15,-3 1-8-15,-6-1-110 16</inkml:trace>
  <inkml:trace contextRef="#ctx0" brushRef="#br0" timeOffset="3167.63">19951 7853 184 0,'-6'-21'71'0,"6"21"-55"0,0 0-2 16,0 0-6-16,3 5-9 15,0 8-1-15,3 6 3 16,6 7 1-16,3 9 0 16,5 4-2-16,4 9 3 0,3 2-2 0,3 0-1 15,-1-5 1-15,1-2 1 16,0-12-1-16,-3-7-1 15,-6-8-24-15,-3-11-9 16,-4-12-43 0</inkml:trace>
  <inkml:trace contextRef="#ctx0" brushRef="#br0" timeOffset="3496.03">19986 7747 172 0,'-2'-32'66'0,"10"24"-52"0,19-2-1 0,-9 4-3 15,9 1-7-15,12 0 0 0,5 0-3 16,7-1-3-16,2 4 2 16,1-1 0-16,-3 3 3 0,-7 3-3 15,-8 2-2-15,-6 3 2 16,-9 2 0-16,-10 4 7 15,-5 7 4-15,-9 3 3 16,-8 2 5-16,-7 6-4 16,-6 2 2-16,-6 1 0 15,-3 2 2-15,-2 5-10 16,-1 3-4-16,3 5-6 16,3 3-1-16,7 0-27 15,5 0-10-15,6-8-59 16</inkml:trace>
  <inkml:trace contextRef="#ctx0" brushRef="#br0" timeOffset="26934.75">18263 4178 36 0,'-3'-24'13'0,"0"21"-10"0,0 3-5 0,0 0-3 16,0 3-9-16,0 5-2 15</inkml:trace>
  <inkml:trace contextRef="#ctx0" brushRef="#br0" timeOffset="77813.61">9774 12390 168 0,'0'-45'66'0,"6"38"-52"0,0-1-3 0,0 5-4 0,6 3-11 16,6 0-1-16,11 5 6 15,13 1 4-15,9 1-2 16,8 4-6-16,4 0-1 0,11-1 4 16,15-2 2-16,4-3 0 15,5-2-2-15,9-6 12 16,9 1 4-16,-3 2-2 16,-3 0 0-16,12 0-6 15,0 2 0-15,-3 4-5 16,3-1-2-16,6 3 0 15,0 0 1-15,0-3-1 16,6 0-1-16,0-2 3 16,-3-3 0-16,6 0 7 0,3-3 4 15,-3 1-3-15,0-3 1 16,6-1-3-16,-6 1 0 16,-3-3-5-16,9 0-1 15,-1 0-1-15,-5-2-2 16,9-1 1-16,-3 0 1 15,-9 1-3-15,9-1 0 16,0 3 3-16,-12 0 1 16,0 3-1-16,6 2-2 15,-6-2 1-15,-3 10-1 16,35-2 2-16,-5 0 1 16,-12-1 3-16,3 1 1 0,9-3-3 15,-16 0-1-15,4 0 3 16,6 0 3-1,-9 0-4-15,3-3-1 16,15 1 0-16,-16-1 0 0,-2 0-2 16,6-2-2-16,-3 0 1 15,6-3 1-15,8 0-3 16,-11 3 0-16,6-3 1 16,6 2 2-16,-9 1-1 15,-4 3-1-15,7-1 1 16,-12 6-1-16,-9-1 0 15,12 3 2-15,-6 1-1 16,-12-1-1-16,9 0 1 16,3 1-1-16,-9-1-3 15,6 0 2-15,5 0-1 0,-8 3 0 16,-6-2 4-16,9 2 1 16,-3 2-1-1,0 1-2-15,3-1 1 0,3 1-1 16,-6 2 0-16,0-2 0 15,9-1 0-15,-3 1 0 16,-6-3 0-16,5 0 0 16,-2 0 0-16,-9-3 0 15,6 0 0-15,6 1 2 16,-12-1-1-16,-3-2-1 16,9-1 1-16,-6 4-1 15,-6-4 0-15,3-2 2 0,3 0-3 16,-6 3 0-16,-9-3 1 15,0 0 0-15,7 0 0 16,-7 2 2-16,-12 1-3 16,0-3 0-16,9 0 1 15,-3 5 0-15,-8 1 0 16,-7-1 2-16,-3-2-1 16,3-1-1-16,-11 1 1 15,-10 0-1-15,-11-1 0 16,-16 1 0-16,-8 0 2 15,-9-1 1-15,-6 1-10 16,-9-1-3-16,-3 6-59 16,-15 8-26-16,-24 0-23 15</inkml:trace>
  <inkml:trace contextRef="#ctx0" brushRef="#br0" timeOffset="146224.07">13813 2686 84 0,'0'-3'33'0,"3"3"-26"0,0-3 0 0,-3 3-1 16,6 0 0-16,6 0 1 15,3 0 1-15,3 0 2 16,5 0-3-16,10 3 1 16,6 0-3-16,6 4 2 0,2-4 0 15,4 8 3-15,-1-6-3 16,1 3 1-16,6-8-3 16,2 5 2-16,7-2-4 15,-4 2 0-15,-2 0 3 0,-1 3-1 16,-2-8 0-16,-1 0-3 15,4 0 1-15,5 0 0 16,4 0 1-16,-7 6-2 16,1-6 1-16,-4 0 2 15,1-6 4-15,5 1 0 16,4 2 0-16,-1 3-3 16,-2 0-1-16,-7 0-3 15,1 0-2-15,2-5 1 16,7 5 1-16,8 0-1 0,-5 0-1 15,-4 5 1 1,0-5-1-16,1 0-3 16,5 0 2-16,4 3 3 0,-1 2 1 15,-2 1 1-15,-4-4 2 16,0-2-3-16,1-2 0 16,-1 2 5-16,4 0 3 15,-7 0-2-15,-2 0 0 16,-4 0-5-16,-2-6-1 15,2 6-1-15,7-5 1 16,5 5-2-16,12 5 2 16,-2-5-2-16,-10 0-1 0,-2-8 1 15,2 8-1-15,-3-5 0 16,1 5 0-16,-10 0 2 16,-2 5 3-1,-4-5-2-15,1 0 0 0,3 0-1 16,11 0-2-16,0 3 1 15,-26 2-1-15,-9 1 0 16,14 2 0-16,34-3-3 16,2-2 2-16,3 2 3 15,-5 3 1-15,-7 2-1 16,-8-7-2-16,-7 0 1 16,7-3-1-16,-4 0 2 15,0 0 1-15,1 2-1 16,-4 4-2-16,-5-1 1 15,0-2 1-15,-1-3-1 16,4 0 2-16,2 5-2 16,4-5-1-16,-7 5-2 0,-5-2 1 15,-7 2 3-15,-8-5 3 16,-3 0-2-16,-3 0-2 16,-7-5-3-16,-2 2 1 15,-3-2-1-15,-3 0 0 16,0-1 4-16,-3 4 3 15,-6 2-2-15,-1-6-2 16,-2 4 0-16,0-1 1 16,0 0-1-16,-3 3 2 15,0-5-4-15,-3 5-2 16,3 8-69-16,-6 8-29 0,-3-8-2 16</inkml:trace>
  <inkml:trace contextRef="#ctx0" brushRef="#br0" timeOffset="-74098.83">8952 5054 132 0,'-56'-19'52'0,"29"22"-41"0,-6-6 4 16,18 3 1-16,-2 0-12 15,-7 8-5-15,-6 0-2 16,-3 16 2-16,-5 7 0 16,-1 14-2-16,0 11 2 0,-3 15-1 15,10 14 0-15,5 10 4 16,9-5 1-16,9 3 5 15,9 2 3-15,9-8 0 16,9-10 1-16,12-13 5 16,17-14 1-16,4-10 2 15,5-14 0-15,4-18 2 16,8-16 3-16,10-26-4 16,2-17-1-16,-5-12-2 15,-7-3-2-15,-11-14 3 0,-10-15 0 16,-8 3-6-16,-12-1-3 15,-9-13 6-15,-9 8 3 16,-9 14 8-16,-3 10 6 16,-9 18-9-16,-6 6-2 15,-9 15-13-15,-12 6-3 16,-8 11-4-16,-7 15-2 16,1 16 1-16,-7 11-1 15,-5 16-18-15,-7-1-8 16,-5 9-46-16,2 8-21 0,-14 12-61 15</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4-20T21:56:16.724"/>
    </inkml:context>
    <inkml:brush xml:id="br0">
      <inkml:brushProperty name="width" value="0.05292" units="cm"/>
      <inkml:brushProperty name="height" value="0.05292" units="cm"/>
      <inkml:brushProperty name="color" value="#FF0000"/>
    </inkml:brush>
  </inkml:definitions>
  <inkml:trace contextRef="#ctx0" brushRef="#br0">9161 13756 4 0,'3'2'0'0</inkml:trace>
  <inkml:trace contextRef="#ctx0" brushRef="#br0" timeOffset="748.35">20466 15346 24 0,'-9'-80'11'0,"-21"73"-9"0,-56 20-11 0,26-3-4 15</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4-20T21:56:45.923"/>
    </inkml:context>
    <inkml:brush xml:id="br0">
      <inkml:brushProperty name="width" value="0.05292" units="cm"/>
      <inkml:brushProperty name="height" value="0.05292" units="cm"/>
      <inkml:brushProperty name="color" value="#FF0000"/>
    </inkml:brush>
  </inkml:definitions>
  <inkml:trace contextRef="#ctx0" brushRef="#br0">14426 4972 56 0,'0'-59'22'0,"3"54"-18"0,3 5-24 0,-3 11-12 15</inkml:trace>
  <inkml:trace contextRef="#ctx0" brushRef="#br0" timeOffset="553.25">17388 5741 120 0,'-3'-37'46'0,"3"35"-35"0,3 10-54 15,-3 0-28-15</inkml:trace>
  <inkml:trace contextRef="#ctx0" brushRef="#br0" timeOffset="6407.35">8414 5450 48 0,'77'-10'19'0,"-26"5"-15"0,23-1 4 16,-41 6-1-16,2 3-6 15,7-3 0-15,3 0-1 16,5 0 0-16,7 0 2 16,2 0 1-16,-2 3-1 15,-6 2-2-15,-4 0-2 0,-5 0 1 16,-6-2 1-16,-7-3 2 16,-5 0 10-16,-6 3 4 15,-3-3 1-15,-3 0 0 16,-3 0-12-16,-6 0-5 15,-3 0-3-15,-9 0 2 16,-6 0 0-16,-12 0 3 16,-11 2-3-16,-16 4 0 15,-3 2 1-15,-5 0 0 16,-4-1 0-16,-11-1 0 0,-12 2 0 16,2 0 2-16,4-6-1 15,-6-2-1-15,-7 0 1 16,-5 0-1-16,3 0-3 15,3-5 2-15,-9 0-1 16,-4 2 0-16,4 6-7 16,-3 2-2-16,-6 0-1 15,0 11 0-15,12 0 7 16,14-3 2-16,19-2 0 16,11-3 2-16,10-3 3 15,8-2 1-15,9-3-4 16,6 0 1-16,7-3 0 15,5-2 2-15,0-1-3 16,12 1 0-16,12 0-1 0,3-3 0 16,14 0 2-16,16 0 0 15,15 5-3-15,8 3 2 16,3 0-23 0,19-2-12-16</inkml:trace>
  <inkml:trace contextRef="#ctx0" brushRef="#br0" timeOffset="59012.97">16683 14227 20 0,'56'2'11'0,"-23"1"-9"0,23 0 0 0,-29-1 1 0,12 1 18 16,8 0 8-16,10-3-14 16,3 0-6-16,5 0-6 15,-2 2-3-15,5 1 1 16,-3-3-1-16,4 0 0 15,2 0 2-15,-2 0-1 16,-4 0 2-16,-5 2 2 16,-4 1 2-16,1 0-3 15,0-3-1-15,2 2-3 16,4 1-3-16,5 2 4 16,-5 1 1-16,-4-1 0 15,1 0-2-15,-7-2-2 16,-2-3 1-16,-7 0 1 15,-2 0 2-15,-3 0-1 0,-6 0 2 16,-4 0-4-16,-5 0 0 16,-3 0 1-16,-3 0 0 15,-3 0 4-15,-3-3 2 16,-3 3-2-16,-1 0-1 16,-2 0-3-16,0 0-1 15,-3 0 3-15,-3 0 1 16,3 0-4-16,0-2 1 15,-3 2 0-15,0 0 0 16,0-3 0-16,0 0 2 16,0 3-10-16,0 0-2 15,-6 3-33-15,-9 5-14 16</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4-20T22:01:53.551"/>
    </inkml:context>
    <inkml:brush xml:id="br0">
      <inkml:brushProperty name="width" value="0.05292" units="cm"/>
      <inkml:brushProperty name="height" value="0.05292" units="cm"/>
      <inkml:brushProperty name="color" value="#FF0000"/>
    </inkml:brush>
  </inkml:definitions>
  <inkml:trace contextRef="#ctx0" brushRef="#br0">13828 5525 200 0,'-33'-11'74'0,"24"16"-58"0,-9 1 34 15,10-1 12-15,-1 5-19 16,-3 6-4-16,-3 8-19 16,0 8-5-16,3 8-9 15,6 15 0-15,6 17 4 0,9-1-2 16,9-5 3-16,12-8-4 15,5-15-2-15,13-17 2 16,14-18 0-16,13-26 1 16,2-20 0-16,-2-14 4 0,-10-7 3 15,-11-4 3-15,-16-9 3 16,-11-4-5-16,-15 2-1 16,-12 5-7-16,-15 3-3 15,-12 5-5-15,-14 16-2 16,-10 16-15-16,-2 13-4 15,-4 13-33-15,6 16-13 16,1 6-42-16,-1 21-19 16,4-6 9-1</inkml:trace>
  <inkml:trace contextRef="#ctx0" brushRef="#br0" timeOffset="314.18">13810 5765 232 0,'6'0'88'0,"3"0"-69"0,6-5 26 16,-6 0 8-16,6-9-20 15,6-4-9-15,2-9-17 16,7-7-4-16,0 0-3 16,-3 2 0-16,-4 5 0 0,-2 9-5 15,-3 10 1-15,-6 16 2 16,-3 10 3-16,0 6 0 15,-3 3 2-15,0-3 0 16,3-1 3-16,6-1 1 16,6-9 3-16,2-8-1 15,4-8 2-15,3-5-8 16,-3-7-4-16,-1-7-42 0,-2-4-17 16,0 0-33-16,0-1-14 15,-3 6 13 1</inkml:trace>
  <inkml:trace contextRef="#ctx0" brushRef="#br0" timeOffset="674.41">14414 5607 204 0,'-9'-3'77'0,"3"-2"-60"0,1 5 21 0,5 0 9 16,-3 0-12-16,3 0-2 0,0 0-19 16,0 0-7-16,3 5-4 15,5-5 6-15,7 3 4 0,6-3 7 16,9-3 2-16,9-2-3 16,5-3 1-16,4-3-7 15,3 0 0-15,2-2-6 16,4 3 1-16,-1-1-7 15,1 1-3-15,-7 4 1 16,-5-2 2-16,-9 3 2 16,-7 0 3-16,-5-1-25 15,-6 4-12-15,-6-6-26 0,-3 3-12 16,-3-3-56 0,0 0-42-16,-3 0 73 15</inkml:trace>
  <inkml:trace contextRef="#ctx0" brushRef="#br0" timeOffset="915.39">15048 5048 312 0,'-20'-2'118'0,"11"10"-92"0,-3 10 15 0,6-2 0 15,-6 13-14-15,0 8-3 16,-3 8-14-16,0 24-6 15,3 21-3-15,0 2-1 0,3 9 0 0,3 13 2 16,6-6 3-16,6-10-20 16,3-11-9-16,3-15-30 15,3-17-11-15,0-15-37 16,0-16-54 0,-6-13 43-16</inkml:trace>
  <inkml:trace contextRef="#ctx0" brushRef="#br0" timeOffset="1368.15">14763 4540 236 0,'-3'-5'88'0,"3"5"-69"0,-6 5 28 16,6-2 8-16,-3 7-12 16,0 9-2-16,-3 10-17 15,0 8-5-15,0-5-11 16,3 0-5-16,0 2-2 0,0-7-17 15,3-4-4-15,3-2-41 16,3-2-15-16,9-6-58 16</inkml:trace>
  <inkml:trace contextRef="#ctx0" brushRef="#br0" timeOffset="2475.84">15078 5482 136 0,'-12'5'52'0,"9"1"-41"0,-3-4 7 15,6 1-2-15,-3 0-7 16,0 2-1-16,3-5 0 0,0 0 2 16,0 0-5-16,0 0-3 0,0 0 1 15,0 0 2-15,0 0 2 16,0 0 1-16,0 3 2 15,0-1-5-15,0 1-1 16,-3 2-2-16,3-5 1 16,0 0-2-16,0 0 2 15,0 0-2-15,0 0 2 16,0 0 2-16,0 0 4 16,0 0 2-16,0 0 1 15,0 3-2-15,-3 0 1 16,3-3-8-16,0 0-4 15,0 0 2-15,0 0 1 16,0 0 4-16,0 2 1 0,-3-2 12 16,3 0 7-16,0 0 4 15,0 0 2 1,0 3-4-16,-3-3-3 0,0 0-2 16,-2 0-3-16,-1 2-8 15,-3-2-5-15,0 0-7 16,0 3 0-16,0 0 0 15,3-1 0-15,0 1-3 16,0 0 0-16,0-1 2 16,3 1 2-16,0 0 2 15,0-1 3-15,0-2-1 16,3 0 2-16,0 0 0 0,0 0 1 16,6 3-2-16,6 0-1 15,3-1-1-15,6 3 0 16,3 1 0-1,2-4 0-15,1 1-2 0,3 0 1 16,3-3 0-16,-1 0 3 16,1-3-1-16,6 0 0 15,-1-2-6-15,1 2 1 16,0 1 0-16,-3-1 0 16,-4 1 0-16,-2-1 2 15,-3 0-1-15,-3 1-1 16,0 2 1-16,-4 0-1 15,-2-3 0-15,0 0 0 16,-3 3 0-16,0-2 2 16,-3-1-1-16,0 0 2 0,0 3 0 15,-6 0 1-15,-1-2 0 16,-2 2 0-16,0 0-2 16,0-3 1-16,-3 0-4 15,0 1-2-15,0-1-53 16,3 1-23-16,-3-4-53 15,18-2-74 1</inkml:trace>
  <inkml:trace contextRef="#ctx0" brushRef="#br0" timeOffset="3136.19">15953 5136 100 0,'-3'-8'38'0,"0"8"-29"0,-3-8 19 0,3 5 9 16,0 0 6-16,0-2 4 15,-3 0-1-15,1-3-1 0,-4 3-25 16,0 2 13-16,0-2 4 0,-3 5-6 16,-3 8-1-16,-6 10-13 15,-3 9-5-15,0 4-10 16,1 4-3-16,-1 2-3 15,0-5 3-15,6 2 0 16,6-5 1-16,6 0 0 16,6-2 2-16,6-4 5 15,6 1 4-15,3-5-4 16,3-1-2-16,0 1-2 16,0-6-3-16,-3 6 1 15,-4 2-1-15,-5 0 2 0,-6 3 3 16,-6-3 0-16,0 0 2 15,1-2 0-15,-1-4 1 16,3 1-4-16,3 3-1 16,3-6-1-16,5 3-2 15,1-3 3-15,3 3 2 16,3 0-2-16,0 0-2 16,0 2 2-16,-3 1 2 15,-3 2-2-15,-3 0 0 16,-6 8 1-16,-6-8 0 15,3-2-2-15,-12 7 1 16,-6 9-51-16,3-9-21 0,3-10-41 16,9-13-14-16,12-19 0 15</inkml:trace>
  <inkml:trace contextRef="#ctx0" brushRef="#br0" timeOffset="3526.81">16251 5165 272 0,'3'-16'104'0,"-3"16"-81"0,-3 0 47 0,0 2 14 0,-3 4-39 16,-3 2-14-16,-6 8-22 15,-6 7-7-15,-5 6-2 16,-1 3-3-16,-3 3 2 0,3-1-1 16,3 3-2-16,10 0-2 15,8 3 1-15,9-6 1 0,5-2 2 16,10-3 5-16,3-3 3 15,0-2-2-15,3 0-1 16,0-5-1 0,-1 2 1-16,-2-3-2 0,0 1 2 15,-6 2 4-15,-3-5 4 16,-3 8-2-16,-6 2 2 16,-3 6 3-16,-3 2 1 15,0-2-4-15,-3 2-1 16,0-7-6-16,0-3-3 15,0-3 2-15,0 0 0 16,-3-2-1-16,0-4-2 16,-3-1-46-16,3-6-19 15,3 0-40-15,0-6-14 0,1-7-23 16</inkml:trace>
  <inkml:trace contextRef="#ctx0" brushRef="#br0" timeOffset="4100.14">16284 5612 304 0,'-9'5'115'0,"6"-5"-89"0,-9 3 21 16,9-1 3-16,-3 1-16 0,0 0-5 15,0-1-14-15,0 1-5 16,0 0-6-16,3-1-7 0,3 1-1 16,0 2 0-16,3 1 2 15,3-1 1-15,0-3 3 16,3-2 3-16,0 3 2 16,0-3 3-16,3 0 4 15,0 0-4-15,2 0 2 16,1 0 2-16,3 0 1 15,0 0-6-15,6 0-1 16,3 0 0-16,2-3 0 16,10 1 2-16,-3-1 4 15,6 1-6-15,8-4 0 0,10-2-2 16,8-2-1-16,4-1-3 16,-4-2 1-16,0 0-2 15,1 2-1 1,-4 3 1-16,-5 3-1 15,-12 2 0-15,-10 1 2 0,-5-1 1 16,-9 3 3-16,-6 0 8 16,-6 0 3-16,-3 0-4 15,-4 0-3-15,1 0-5 16,0 0-4-16,-3-3-5 16,0 1-2-16,-3-1-22 15,0 0-8-15,0-2-48 16,0 0-19-16,-3-1-50 15,3 1-62-15,0 0 73 16</inkml:trace>
  <inkml:trace contextRef="#ctx0" brushRef="#br0" timeOffset="4411.78">17614 5011 184 0,'-21'-8'71'0,"15"8"-55"0,-3 6 22 0,9 2 8 16,-3-1-2-16,-2 12 1 0,-1 7-2 16,0 19 0-16,0 3-24 15,-3 16 3-15,0 20-1 0,-3 4-3 16,0 7 2-16,0 3-7 15,3 0 0-15,3-1-8 16,0-12-1-16,3-8-11 16,3-14-5-16,3-7-27 15,0-11-13-15,-3-11-32 16,6-10-14-16,6-11-30 16</inkml:trace>
  <inkml:trace contextRef="#ctx0" brushRef="#br0" timeOffset="4848.42">17287 4450 236 0,'-12'-18'90'0,"15"18"-70"0,3 0 17 0,3 0 2 0,6-3-6 16,8 3 1-1,4 0-17-15,3 0-8 0,0 0-5 16,-3 5-4-16,-4 3 1 15,-5 6-1-15,-6-1 0 0,-6 11 0 16,-12 10 2-16,-9 0-1 16,-3 3 2-16,-2-7 0 15,-1-4 3-15,6-2 8 16,6-6 3-16,6-4-8 16,9-1-5-16,9-8-3 15,9-2-1-15,5 2-18 16,4-5-5-16,6 0-42 15,2-5-15-15,4 2-49 16</inkml:trace>
  <inkml:trace contextRef="#ctx0" brushRef="#br0" timeOffset="5601.25">17641 5493 132 0,'-24'13'49'0,"15"-13"-38"0,-6 5 21 15,6-2 9-15,0 2 4 16,1-5 3-16,-1 3-2 15,3 0-1-15,0-1-25 16,3 1 2-16,0-1 1 0,3 4-8 16,6-1-3-16,3 3-1 15,6 0 0-15,8 2 1 0,16-2 2 16,12 0-3-16,8-2-1 16,7-4 0-16,11-2 1 15,15-2-5-15,10 2-4 16,-7-8-1-16,9 2 1 15,9 1-3-15,-3 0 0 16,0 0 1-16,9-3 2 16,9 0 1-16,-9 0 1 15,3 0-2-15,3 3 1 16,-5-1-2-16,-10 6 2 0,-6-5-4 16,3 5-2-16,-6 0 6 15,-6 0 3-15,-5 5 3 16,-7-5 2-16,-3 0-5 15,1 0-4-15,-4 0-1 16,-5-5 1-16,-7 2 1 16,-11 3 1-16,-10-2 0 15,-8-1 0-15,0 3 0 16,-12-5 0-16,-6 2 4 16,-7-2 3-16,-5-3-26 15,-6-3-12-15,-6 1-37 16,0-1-17-16,-2-2-19 15,-1 2-6-15,9-5-15 16</inkml:trace>
  <inkml:trace contextRef="#ctx0" brushRef="#br0" timeOffset="5898.53">20805 4977 212 0,'-9'2'82'0,"3"9"-64"0,0-3 15 0,6 0 4 15,-3 8-6-15,0 10-1 16,-3 14 1-16,0 5 0 16,-3 10-16-16,-2 12 0 0,-1 12-1 0,-6 8-3 15,3-2 1-15,-3 0-7 16,0 2-1-16,3 0-2 15,3-5-2 1,3-5-4-16,3-13 0 0,6-9-27 16,0-10-9-16,0-8-24 15,0-8-8-15</inkml:trace>
  <inkml:trace contextRef="#ctx0" brushRef="#br0" timeOffset="6425.47">20903 4482 196 0,'-6'-13'74'0,"9"13"-58"0,3-5 27 0,3 2 9 16,9-2-4-16,9-1 1 15,6 1-21-15,2 2-6 0,-2 3-14 16,0 0-5-16,-6 0 0 0,-7 8-4 15,-2 3 0 1,-12 7 3-16,-9 12 3 16,-12 1-9-16,-3-4-4 0,-2-1 1 15,-4-2 2-15,3-3 3 16,6-8 1-16,3 1 9 16,6-6 7-16,9 2-5 15,6 3-3-15,3-5 0 16,6 0 2-16,0 3-4 15,0 2-1-15,-3 0-2 16,-4 1-2-16,-5-1 1 16,-9 5 1-16,-8 1 1 15,-10 2 1-15,-9 3-24 0,-3 0-9 16,-3 5-52-16,4 5-20 16,8 3-27-1</inkml:trace>
  <inkml:trace contextRef="#ctx0" brushRef="#br0" timeOffset="7174.41">20716 5514 384 0,'-21'-5'145'0,"21"5"-112"0,3 2 5 0,-3-2-5 0,6 3-24 15,3-3-6-15,12 0-3 16,14-3 1-16,16-2 0 16,11 0-3-16,7-3 1 0,2 0 1 15,4 3 0-15,-13-3 2 16,13 8 1-16,-19 0-1 16,4 8 1-16,-7-6-15 15,-5 3-7-15,-9 1-8 16,-4-1-3-16,-5-2-4 15,-6 2 1-15,-6-5 11 16,-3 3 6-16,-3-3 10 16,-3 2 5-16,-1 1 2 15,-2 2 2-15,-3 1 2 16,-3 4 2-16,0 6 3 0,-3 5 1 16,0 6 3-16,-3 10 4 15,-5 5-1-15,-4 11-1 16,0 16-4-16,0-3-2 15,0 5-4-15,3-5-1 16,3-5-3-16,6-5 1 16,3-3-4-16,3-8-2 15,3-8-14-15,0-5-4 16,0-9-11-16,-3-7-5 16,0-8 2-16,-3-8 1 15,-6-8 4-15,-3-5 4 16,-3-6 12-16,-3-4 8 0,0-4 15 15,1 1 9-15,-1 5 22 16,3 2 9-16,3 6-17 16,0 2-8-16,3 6-14 15,3 2-7-15,3 9 2 16,0 4 4-16,3 6 6 16,3 0 3-16,0 10-7 15,3 6-4-15,-3 5 0 16,3 0 0-16,0 0 1 15,0-5 0-15,-1-6-2 16,4-7 1-16,3-6-4 16,3-8-2-16,0-7-16 15,6-9-5-15,0-7-28 0,-1-6-9 16,-2 0-21 0,0 0-6-16,0 0-30 15</inkml:trace>
  <inkml:trace contextRef="#ctx0" brushRef="#br0" timeOffset="7776.1">21487 6173 232 0,'-3'-6'88'0,"6"6"-69"0,6 0-3 0,-3 3-4 15,5 0-9-15,4 5-2 16,0 2 2-16,0 6 0 16,0 5-1-16,0 8 12 0,0 3 7 15,0 3 1-15,3-1-1 0,2-2-7 16,1-6-1-1,0-2-8-15,0-6-1 0,-3-4-13 16,0-9-4 0,2-10-25-16,1-11-8 15,-3-8-38-15,0-5-51 16,-6 0 38-16</inkml:trace>
  <inkml:trace contextRef="#ctx0" brushRef="#br0" timeOffset="8090.33">21612 6107 228 0,'-15'-11'88'0,"12"14"-69"0,0-6 11 16,3 3 1 0,15-3-17-16,6-2-9 0,11-3-6 15,10-2 0-15,9-4 0 0,2 1 3 16,1 3-3-16,-7 2-2 15,1 0 10-15,-9 2 8 16,-7 4-2-16,-5 2 1 16,-6 2-6-16,-6 4-3 15,-3 7 2-15,-6 5 0 16,-6 14-1-16,-6 0-1 16,-6 10-6-16,-3 6 1 15,-3 7 0-15,-3 4 0 16,-2 1-40-16,2-7-18 15,3-5-67-15</inkml:trace>
  <inkml:trace contextRef="#ctx0" brushRef="#br0" timeOffset="8301.34">21841 6358 376 0,'-36'-11'143'0,"24"11"-112"0,-3 3-8 16,12-3-10-16,0 3-58 16,3-3-20-16,6 5-84 0,9 0-34 15</inkml:trace>
  <inkml:trace contextRef="#ctx0" brushRef="#br0" timeOffset="15371.82">14926 4519 56 0,'-15'-5'22'0,"7"5"-18"0,-4 0 13 0,9 0 6 16,-3 0-1-1,-3-5-1-15,-3-1-5 0,0 4-2 16,0-4-8-16,-3 1-2 16,-3 0-2-16,-3-1 1 15,-5 4-2-15,-7 2-3 0,-3 5 1 16,-5 3-1-16,-1 11 0 15,3 2 2-15,0 8 0 16,7 3 4-16,5 2 2 16,6 6-2-16,6-9-3 15,3 1 0-15,6-3-1 16,6-2 2-16,6-4 1 0,6 4 3 16,6-6 1-16,6 3-3 15,6 2-1-15,5-4-1 16,4 1 1-16,3-1 0 15,-4-9 1-15,1-5 2 16,0-6 1-16,0-2-1 16,-1 0 1-16,-2-2-2 15,3-1 0-15,-7-5-1 16,-2 3 2-16,-3-3 1 16,-3-5 1-16,-3 2 2 15,-4-2 1-15,-2 0 1 16,-3-11 2-16,-3 0 2 0,-3 0-1 15,-3-10-3-15,-3-3-2 16,-6-3-6-16,0 0-3 16,-6-2 0-1,0 8-1-15,-3 5 0 0,1 5 2 16,-1 0-3-16,0 8-2 16,0 3-1-16,0 2 3 15,-3 9-2-15,0 2-1 16,1 0 3-16,2 8 0 15,3-1-13-15,-3 4-5 16,6 2-28-16,0 0-12 16,3 6-31-16</inkml:trace>
  <inkml:trace contextRef="#ctx0" brushRef="#br0" timeOffset="18090.58">14688 4919 124 0,'9'-11'49'0,"-6"8"-38"0,0-2-1 0,-3 5-3 16,0 0-8-16,0 0 1 15,0 0-2-15,0 5 0 16,-3 1 2-16,0 2 0 16,0-6 0-16,0 4 0 15,0-1-3-15,0 0 2 16,3-2 3-16,-3 2 1 16,3-2-54-16,-3 7-25 0,-12 11 35 15,-8-7 21-15</inkml:trace>
  <inkml:trace contextRef="#ctx0" brushRef="#br0" timeOffset="20085.75">4312 7591 80 0,'30'-5'33'0,"-12"-1"-26"0,11 1 0 0,-14 2-1 15,9 1-4-15,9-1-2 16,8 0 3-16,1 1 0 16,3-1-1-16,2-2-2 15,7-6-2-15,-3-2 1 16,-1 2 3-16,1-2 1 15,-4 3-4-15,-5-1-1 0,-6 3 1 16,-3 0 0-16,-4 3 1 16,-8 2 0-16,0 1 0 15,-3 2 0-15,0 0 2 16,-3-3 3-16,-4 0 0 16,-2-2 0-16,0 0-1 15,0-3 0-15,-3 0-5 16,-3 0 1-16,3 5-44 15,-15-5-20-15</inkml:trace>
  <inkml:trace contextRef="#ctx0" brushRef="#br0" timeOffset="26526.13">15108 5400 140 0,'-15'-10'55'0,"9"4"-43"0,0-2 19 16,6 6 7-16,0-1-6 16,0 0-1-16,3 1-4 15,0-1 0-15,0 0-15 16,0 1 6-16,0-1 5 0,-3 3-14 0,6 0-5 16,6 5-5-1,3 1-3-15,3 2 5 0,5 2 1 16,4 1-3-16,0 2 1 15,3-5 0-15,0 8 0 16,-4-3 0-16,1 0 0 16,-3 1 0-16,0 1 0 15,-3 4 0-15,-4-6 0 16,-2 0 0-16,-3 1 2 16,-3-1 19-16,-9 3 8 15,-9 2-3-15,-9 1-3 16,-8 2-13-16,-4 3-4 15,-3-3-4-15,-3 3 1 16,1-8-2-16,2 2 2 16,3 1-24-16,6-1-8 15,6 1-63-15,10-3-25 0,5-3-4 32</inkml:trace>
  <inkml:trace contextRef="#ctx0" brushRef="#br0" timeOffset="32666.5">16114 4490 148 0,'-6'-8'57'0,"9"3"-44"0,12-1 7 0,-3 4 3 16,9-3-8-16,14-3 0 15,7 0-9-15,3 2-4 16,-7 6-1-16,-5 0-4 0,-6 6 2 16,-9 2 3-16,-15 7 3 15,-15 9 0-15,-15 16 0 16,-12 8-1-16,-2 7 0 16,-1-10 4-16,6-3 3 15,7-4-6-15,8-4-1 16,6-2-4-16,9-3-1 15,9-5 7-15,6-6 6 16,9-5-4-16,5-5 0 16,10-2-2-16,6-6-1 0,3 0-21 15,-7 0-7-15,-5-3-54 16,-9 0-51 0,-9 1 42-16</inkml:trace>
  <inkml:trace contextRef="#ctx0" brushRef="#br0" timeOffset="32817.51">15944 4815 148 0,'-12'-8'57'0,"18"8"-44"0,15 3-1 16,-6-3-3-16,12-3-6 16,9 3 0-16,11 0-17 15,13-5-7-15,5 3-43 16,1 2-16-16</inkml:trace>
  <inkml:trace contextRef="#ctx0" brushRef="#br0" timeOffset="33015.22">16578 4723 88 0,'15'-11'35'0,"0"14"-27"0,12 0-2 0,-12-3-3 16,9 0-1-16,5-3 1 15,4 3-41-15,-3-3-19 0</inkml:trace>
  <inkml:trace contextRef="#ctx0" brushRef="#br0" timeOffset="33221.62">16680 4559 148 0,'-15'-6'55'0,"12"6"-43"0,-3 3 1 15,3 8 0-15,-3-1-7 16,-3 14 2-16,0 8-3 16,0 8 0-16,-3 5-3 15,3 0-2-15,3-1 1 0,3 1 1 16,6 0 1-16,6-2-39 15,6-9-55-15,9-10 10 16</inkml:trace>
  <inkml:trace contextRef="#ctx0" brushRef="#br0" timeOffset="33566.62">16846 4863 192 0,'-18'-11'71'0,"6"11"-55"0,-8 8 2 0,8-2-1 15,-6 4-5-15,-3 6 1 16,0 5-10-16,3 0-1 16,6 1-2-16,6 1 0 0,9-4 2 0,9-8-6 15,9-11 1-15,6-6-8 16,3-4-1-16,0-4 5 16,-7 1 1-16,-5-3 6 15,-3 6 2-15,-6 2 11 16,-6 0 3-16,-6 5-10 15,-3 3-3-15,-3 3-4 16,0 5-1-16,0 5 0 16,3 0 0-16,6 8 2 15,6-2 0-15,6 0-3 16,6-6 2-16,3-8-19 16,3-2-7-16,2-6-30 15,7-2-40 1,0-8 23-16</inkml:trace>
  <inkml:trace contextRef="#ctx0" brushRef="#br0" timeOffset="33928.71">17117 4723 144 0,'-21'-13'55'0,"12"18"-43"0,0 5 5 0,6-7 0 16,0 5-13-16,0 5-1 15,0 3-3-15,1 3 0 16,2-1 0-16,0 1 2 0,0 2 1 15,0 0-4-15,-3 0 1 16,0 3 2-16,0-5 1 16,0-1-1-16,3-7 1 0,0 2 0 15,0-8 3 1,6-5 1-16,0 0 1 0,2-2-7 16,1 2 0-1,0 0-3-15,0 2-2 0,-3 1 3 16,0 2 0-16,0 3 1 15,-3-5 0-15,-3 7 6 16,-3-4 6-16,0 4-4 16,-3 1 0-16,0 2-4 15,0-8-3-15,0 3 0 16,0-5 1-16,3-1-34 16,12-9-71-1</inkml:trace>
  <inkml:trace contextRef="#ctx0" brushRef="#br0" timeOffset="34245.62">17275 4871 160 0,'-3'0'60'0,"-3"-3"-47"0,-9 3 6 0,6 6 0 0,-3 2 2 16,-9 2 4-16,4 3-11 15,2 3-5-15,3 3-6 16,3-1-3-16,6 3 3 0,6-5 0 15,9-5 1-15,6-6-35 16,5-5-14-16,7-5-44 16</inkml:trace>
  <inkml:trace contextRef="#ctx0" brushRef="#br0" timeOffset="34693.58">15793 4482 132 0,'-6'0'52'0,"12"-3"-41"0,5-2-2 0,1 2-5 16,9 1-18-16,6 2-5 16,6-8-4-16,-1 5-1 15,-2 1 11-15,-3 2 5 0,-3 0 1 16,-6 5 2-16,-6 5 16 15,-9 12 7-15,-9 15-6 16,-9 8-4-16,-6 5-8 16,-3-2 0-16,6-6 0 15,6-5 0-15,9-3 2 16,12 1 1-16,15-9 1 16,12 3 2-16,8-5-25 15,13-5-12-15,14-11-6 16,4 2-3-16</inkml:trace>
  <inkml:trace contextRef="#ctx0" brushRef="#br0" timeOffset="35083.19">17299 4416 132 0,'20'-11'52'0,"-8"11"-41"0,3 3 0 0,-9 0-4 16,0 2-5-16,3-2-2 15,-3 2-2-15,-3 3 1 16,0 2 1-16,-3 4 4 0,0 4 2 0,0 9 0 16,0 12-1-16,-3 1-1 15,0 8 2-15,-3-1 1 16,0 1 3-16,0-1 4 15,-3 4 1-15,0 7-4 16,0 0 1-16,0 0-1 16,1-7 1-16,-4-6 0 15,0-8 2-15,-3-6-3 16,-3-2 1-16,-3-2-3 16,-6-3 0-16,4-8-5 15,-4 2-3-15,-9-2-77 16,-9 5-72-1,1-8 43-15</inkml:trace>
  <inkml:trace contextRef="#ctx0" brushRef="#br0" timeOffset="35835.17">18329 4448 164 0,'-6'-3'63'0,"9"0"-49"0,3 3 3 15,-1 0-1-15,4 0-10 16,0 0-1-16,15-5-3 16,21-3-2-16,14 0 1 15,4 3-10-15,-1-3-4 0,-5 3-51 16,-6-1-33-1</inkml:trace>
  <inkml:trace contextRef="#ctx0" brushRef="#br0" timeOffset="36058.81">18340 4464 160 0,'-14'-3'63'0,"11"11"-49"0,0 5 9 0,0 0 1 16,0 19-12-16,-3 8-4 15,0 5-5-15,-3 8-3 16,0-3 1-16,6-2-4 0,6-1 2 16,9 1 3-16,6-1 1 15,5-12-1-15,10-3 1 16,9-11-7-16,8-11-1 16,7-7-29-16,0-6-10 15,2-5-31 1</inkml:trace>
  <inkml:trace contextRef="#ctx0" brushRef="#br0" timeOffset="36405.08">18885 4416 168 0,'12'-13'66'0,"0"13"-52"0,6-6 10 16,-6 6 0-16,3 0-14 16,2 6-3-16,-2 2-3 15,-3 2 0-15,-3 3-2 0,-12 11-2 0,-6 13 1 16,-6 14-1-16,-2-4 2 16,-4 3-1-16,-3-5 2 15,3-5 2-15,3-5 2 16,3-4-6-16,6-4-2 15,9-6 0-15,6 0 2 16,6-2 2-16,6-6 1 16,3-3 0-16,3-2 0 15,0-2-29-15,-4-4-10 16,-5-2-56 0</inkml:trace>
  <inkml:trace contextRef="#ctx0" brushRef="#br0" timeOffset="36574.75">18579 4736 168 0,'-9'-13'63'0,"15"15"-49"0,8-2 0 15,-2 3 0-15,15-3-6 16,9 3 1-16,9 2-8 16,5-5-2-16,13 3 0 15,2-1-22-15,1 1-9 0,-4 2-42 16</inkml:trace>
  <inkml:trace contextRef="#ctx0" brushRef="#br0" timeOffset="36961.24">19272 4546 156 0,'-6'-16'60'0,"3"16"-47"0,3-3 13 0,0 3 0 15,-3 13-14 1,-3 16-5-16,-6 14 0 15,-3-1-4-15,-2 3-2 0,-1 0 0 16,3-3-1-16,3-2 2 16,6-3-1-16,6-3 2 15,3-7-2-15,6-6 2 16,3-8 2-16,3-5 4 16,3-8-4-16,-4-5-1 15,-2 2 4-15,-3 1 5 16,0-1-1-16,-3 3 3 15,-6 5-10-15,0 6-3 0,-3-1-4 16,3 4-2-16,0 2 3 16,0-1 0-16,3 4 1 15,3-8 2-15,3-1-1 16,0-2 2-16,3-3-11 16,3-5-4-16,0-5-21 15,0-3-8-15,2-5-39 16,1 0-31-1,0-1 45-15</inkml:trace>
  <inkml:trace contextRef="#ctx0" brushRef="#br0" timeOffset="37133.37">19409 4770 128 0,'-9'-7'49'0,"9"9"-38"0,-3 3 19 16,3-5 6-16,0 0-23 0,3 0-6 15,3 3-10-15,3 0-3 16,0-1-37-16,0 1-14 16,0 2-4-16,3-5 1 15</inkml:trace>
  <inkml:trace contextRef="#ctx0" brushRef="#br0" timeOffset="37455.51">19400 4897 168 0,'-18'8'63'0,"6"-5"-49"0,-6 10 7 0,13-2 2 0,-7 5-12 15,0 8-1-15,0-1-6 16,3 1-1-16,3 0-1 16,6-13-8-16,9-6-4 0,6-8-3 15,6-7 0-15,5-6 7 16,1-8 3-16,-3 3 7 15,-3 2 2-15,-3 1 17 16,-6 4 10-16,-3 4 0 16,-4 5 3-16,-5-1-29 15,-3 6-13-15,-2 8 6 16,-1 5 5-16,0 3-3 16,0 8-1-16,3-5-34 0,0-1-13 15,3 1-48 1,6-6-30-16,6-8 56 15</inkml:trace>
  <inkml:trace contextRef="#ctx0" brushRef="#br0" timeOffset="37785.64">19478 4985 240 0,'-21'5'90'0,"21"-5"-70"0,3 0 6 0,3 0-1 15,11 0-10-15,16-8 2 16,6 0-10-16,3 0-2 0,-1-5-3 16,-2 0-2-16,-6 0 3 0,-7-1-4 15,-5 1 0-15,-6 5 3 16,-9-5 1-16,-12 5-4 16,-9 3 1-16,-9 5 2 15,-5 2 1-15,-4 6-4 16,3 3 1-16,6 7-2 15,7 1 0-15,11 5 4 16,12 2 1-16,8-5-1 16,10 1-2-16,6-9-28 15,9-11-14-15,8-2-29 16,7-8-11-16,5 1-5 16</inkml:trace>
  <inkml:trace contextRef="#ctx0" brushRef="#br0" timeOffset="38100.91">20177 4519 168 0,'-18'0'66'0,"18"3"-52"0,0-3 6 0,3 5-1 15,3-2 2-15,0 2 4 16,3 3-7-16,3 2-3 15,0 6-8-15,0 6-1 0,-3 7 1 16,-3 5 5-16,-3 0 3 16,-3 6 0-16,-3 0 1 15,-3-1-2-15,-3 1-1 0,-3 5-1 16,-3-5 2-16,0 5-5 16,-3-5-1-16,-6-6 0 15,-2-5 0-15,-4-5-22 16,0-6-10-16,0-7-87 15,6-8-71 1,10-9 66-16</inkml:trace>
  <inkml:trace contextRef="#ctx0" brushRef="#br0" timeOffset="38657.72">21936 4567 156 0,'-12'-19'57'0,"6"17"-44"0,0-4 27 16,6 6 9-16,3-5-20 15,6 5-6-15,6 0-12 0,12 5-3 16,0-5-4-16,5 3-3 0,4 0 2 16,0-1-35-16,-3 3-16 15,-7-5-26 1,-8 3-36-16,-9 0 35 16</inkml:trace>
  <inkml:trace contextRef="#ctx0" brushRef="#br0" timeOffset="38852.28">21874 4604 160 0,'-33'21'63'0,"21"-8"-49"0,0 14 14 0,9-14 2 16,0 8-9-16,0 3 1 15,3 2-13-15,6 1-3 0,6-1-4 16,6 6-2-16,3-8 3 0,3 5-2 16,2-3 2-1,10-2-7-15,0-5 1 0,8-9-17 16,7-10-6-16,3-8-34 15,-1-2-46 1,-2-4 25-16</inkml:trace>
  <inkml:trace contextRef="#ctx0" brushRef="#br0" timeOffset="39137.08">22451 4553 196 0,'6'-18'74'0,"3"18"-58"0,6-5 16 16,-9 5 4-16,6 0-20 0,0 2-8 15,0 6-9-15,-1 5 0 16,-5 6 1 0,-3 13 0-16,-6 5 0 0,-6 5 2 15,-5-2 3-15,-7 0-2 0,-3-3-2 16,-6 0 0-16,0 2 1 16,4-2 3-16,2 0 4 15,9 3-4-15,6-11-3 16,6 0-1-16,9-2 1 15,6-9 1-15,6-5 3 16,6-5-25-16,-1-8-10 16,4-5-27-16,-3-3-12 0,0-10-19 15</inkml:trace>
  <inkml:trace contextRef="#ctx0" brushRef="#br0" timeOffset="39288.31">22368 4837 168 0,'-3'-3'63'0,"6"3"-49"0,3 0 9 16,0 3 1-16,3 2-12 16,5 0-2-16,4 6-13 15,6-3-5-15,6 0 4 16,6 0-21-16,5 2-7 0,7-7-44 16</inkml:trace>
  <inkml:trace contextRef="#ctx0" brushRef="#br0" timeOffset="40098.79">23020 4686 160 0,'-21'16'60'0,"9"0"-47"0,-12 10 17 0,15-13 3 16,-6 6-14-16,-6 5-5 15,-2 5-7-15,-1 2 0 16,0 9-4-16,3 5-4 0,6 0 0 15,6-5 7-15,9-9 6 16,6-1 0-16,6-7 1 16,3-9-3-16,3-9-1 15,0 3-5-15,0-8-3 0,-3 0 2 16,-4 0 0-16,-2 3-4 16,0-1-1-1,-3 3-4-15,-3 3 1 0,0 3 3 16,0 5 3-16,3-3-2 15,0-8 0-15,-3 3 12 16,9-2 7-16,12-6-7 16,6-6-1-16,2-7-4 15,-2 0-1-15,-3-8-1 16,-6-3 2-16,-9 0-3 16,-9 0 0-16,-9 3-3 15,-9 3-3-15,-6 7-1 16,0 6 0-16,0 5-4 0,3 5 0 15,3 3-12-15,4 5-2 16,8 0-17-16,6 3-5 16,8 0-4-16,10-5 2 15,6-3 10 1,6 0 5 0,0-3 15-16,2-5 36 0,-2 0 17 15,-3-5 12-15,-6-1 8 16,-4 4 2-16,-5 2 1 15,-6-6-33-15,-9 6-9 0,-3 6-5 16,-6 7-11-16,-6-3 0 16,-2 6-2-16,2 3 0 15,0-6 0-15,6 3 0 16,6 0 0-16,9-3 0 0,6-2 2 16,6-3 1-16,5-8-1 15,4-3-2-15,0-5 3 16,0-3 0-16,-3-2-1 15,-4 0-2-15,-5 2 1 16,-3 6-1-16,-3-3 2 16,-6 5 3-16,-3 3-4 15,-3 11-3-15,0-3-2 16,0 5 0-16,3 6 0 16,0-6 0-16,6 3-24 15,3 0-9-15,6-3-12 16,9-8-3-16,12-2-4 15,-1-8-1-15,7-6-17 16</inkml:trace>
  <inkml:trace contextRef="#ctx0" brushRef="#br0" timeOffset="40428.26">23963 4940 220 0,'0'-29'85'0,"-6"29"-66"0,-3 0 16 0,6 0 6 15,-3 2-15-15,-6 4-3 16,1 7-9-16,-1 8-1 15,-3 8-8-15,0 6-3 0,3 2-1 16,3 0-1-16,0 2 0 16,3-2 4-16,3-5 2 15,3-5-5-15,-3-6 0 16,0-5-3-16,0-6-2 0,-3 1 0 16,-3-9 3-1,-3 1-2-15,-2 0 1 16,-4 2 2-16,-3-5 2 0,3 5-1 15,0-2 2 1,3 2-4-16,3 0-2 0,6 3 2 16,6-2 0-16,9-1-19 15,6 0-9-15,6-2-14 16,9-3-4-16,3-5-40 16,8-3-37-1,1-8 48-15</inkml:trace>
  <inkml:trace contextRef="#ctx0" brushRef="#br0" timeOffset="40643.74">24249 5030 140 0,'21'0'55'0,"-12"8"-43"0,6 5 8 0,-9-5 0 16,2 5 12-16,-2 11 7 16,-6 2-1-16,-3 6 0 15,-8 2-21-15,-1-2 5 0,-3 0 5 16,-3 0 2-16,-3-6 3 15,-3 3-15-15,0-2-8 16,1-3-1-16,-1-3-1 16,-3-3-67-16,-3-7-31 15,-5-1-48 1</inkml:trace>
  <inkml:trace contextRef="#ctx0" brushRef="#br0" timeOffset="43115.74">7193 8049 96 0,'-3'-8'38'0,"24"5"-29"0,33-2 3 16,-19 5 1-16,16 0-8 0,14-6-1 16,31 1 4-16,17 3 3 15,27-6 2 1,23 5 3-16,25-5-5 0,11 3-1 15,31-3-6-15,5-3-5 0,18-5 0 16,-6-2 16-16,3-1 7 16,-3 1-4-16,-6 2 0 15,18 3-9-15,-6 2-1 16,18 0 5-16,3 6 3 16,-12 5-8-16,0 8-2 15,-12 0-4-15,9 3-2 16,-9-3 1-16,3-6 1 0,-24-2 1 15,3-2 3-15,-21-1 8 16,7-2 3-16,-13 2-6 16,-9 3-4-16,4-3-4 15,-19 3 0-15,-2 0-2 16,-9 0-1-16,-19 3 1 16,-2-3 1-16,-9 3 5 15,-12 2 6-15,-12 3-9 16,-9 0-2-16,-2-3 0 15,-7 0 3-15,-9-5-20 16,-20-2-7-16,-1-1-51 16,-29-2-22-16</inkml:trace>
  <inkml:trace contextRef="#ctx0" brushRef="#br0" timeOffset="44349.01">16971 7445 360 0,'33'-142'134'0,"-27"123"-104"0,0 8-76 15,-3 17-44-15,3 20-43 16,-6 35-13-16</inkml:trace>
  <inkml:trace contextRef="#ctx0" brushRef="#br0" timeOffset="45188.77">3666 8125 44 0,'-39'-39'19'0,"42"55"-15"0,12 47-21 0,-9-7-8 16</inkml:trace>
  <inkml:trace contextRef="#ctx0" brushRef="#br0" timeOffset="111424.15">14554 4405 208 0,'-53'3'77'0,"29"-3"-60"0,-6 8 6 0,18-5-1 16,-3 7-12-16,0 9-3 15,-2 15-2-15,2 24 1 0,3 3-3 16,6 3-2-16,6-6 2 0,6-5-2 16,9 0-1-16,14-8 5 15,16-11 1-15,15-10 4 16,8-22 1-16,15-15 3 16,19-13 2-16,-4-14-3 15,-6-8 0 1,-14-10 4-16,-16 0 1 0,-17 8 10 15,-16 7 7-15,-11-2-5 0,-15 8-3 16,-12 3-15-16,-17 13-5 16,-19 8-7-16,-6 10-3 15,1 6-9-15,5 7-5 16,6 11-88-16,13 9-38 16,20-9 5-1</inkml:trace>
  <inkml:trace contextRef="#ctx0" brushRef="#br0" timeOffset="112386.37">21016 4535 148 0,'6'-40'55'0,"-3"24"-43"0,0-7 12 15,0 9 5-15,-3 1-8 16,-3-8 0-16,0 8-1 16,0 2 2-16,-6 1-12 0,-5 2-3 0,-7 5-1 15,-6 11-3-15,-9 3-2 16,-3 10 2-16,1 18 2 16,-4 28-2-16,0 7 0 15,7-3 5-15,8-2 3 16,15 2 5-16,12-7 4 15,15-9 7-15,18-12 4 16,26-17-6-16,16-18-1 16,17-24-18-16,24-10-7 15,6-3 5-15,-12-16 4 16,-3-14-3-16,-8-12-1 16,-13 2 4-16,-33 19 5 15,-8 10-1-15,-18-18 1 0,-6 2 1 16,-30-4 4-16,-18-7-12 15,-15 15-4-15,-26 15-6 16,-18 18 0-16,-7 19-7 16,-5 19-1-16,-9 20-72 15,-9 25-32-15</inkml:trace>
  <inkml:trace contextRef="#ctx0" brushRef="#br0" timeOffset="114396.33">17754 4321 60 0,'-12'-16'24'0,"6"5"-18"0,-6 3 4 16,6 3 4-1,-3 0-4-15,-5 2 0 0,-4-5 2 16,-6 3 3-16,0 0-2 15,-3-1 0-15,-2 6-7 16,-4 0-2-16,-6 6-2 16,-9 1 1-16,-2 7 7 15,-4 2 3-15,7-1-9 16,5 9-1-16,3-3-3 16,10 3 2-16,2 3 1 0,6-1 1 0,3 6 0 15,3 2 0 1,6 6 0-16,3 0 4 0,3 2 3 15,6-2-4-15,6-1 1 16,9-7-5-16,9 3 0 16,6-12-1-16,5 1-2 15,4 0 9-15,0-3 6 16,-1-2-3-16,-2-6 1 16,3-5 1-16,-1-6 3 15,4-4-3-15,0-1 2 16,-1-7 0-16,-2-1-1 15,-3-2-1-15,-7-6-1 16,-2-5-1-16,-3-7 2 0,-3-12-5 16,-3-2-1-16,-1-13-4 15,-8 0-1-15,-3 13 5 16,-6 0 5-16,-6 11-5 16,-6 2-2-16,-6 5-3 15,-5 4-3-15,-4 7-2 16,-6-3-1-16,0 11 2 15,3-2 2-15,4 2 0 16,2 2 2-16,3 4-7 16,3 2 1-16,9 2-111 15</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4-20T22:03:57.211"/>
    </inkml:context>
    <inkml:brush xml:id="br0">
      <inkml:brushProperty name="width" value="0.05292" units="cm"/>
      <inkml:brushProperty name="height" value="0.05292" units="cm"/>
      <inkml:brushProperty name="color" value="#FF0000"/>
    </inkml:brush>
  </inkml:definitions>
  <inkml:trace contextRef="#ctx0" brushRef="#br0">6526 14012 4 0,'0'-16'0'0</inkml:trace>
  <inkml:trace contextRef="#ctx0" brushRef="#br0" timeOffset="1983.98">12515 14105 4 0,'-3'-19'0'0</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4-20T22:04:27.133"/>
    </inkml:context>
    <inkml:brush xml:id="br0">
      <inkml:brushProperty name="width" value="0.05292" units="cm"/>
      <inkml:brushProperty name="height" value="0.05292" units="cm"/>
      <inkml:brushProperty name="color" value="#FF0000"/>
    </inkml:brush>
  </inkml:definitions>
  <inkml:trace contextRef="#ctx0" brushRef="#br0">14795 10290 52 0,'60'-3'22'0,"-15"0"-18"0,23 1 11 0,-32 4 5 15,14 4-9-15,16-9-3 16,29-2-5-16,12-1-3 15,18-4 1-15,18-1-1 16,-3 3 6-16,-6 0 6 16,-6 6 0-16,-12 4 3 15,-12 9-8-15,-14 2-2 16,-10 3-5-16,-3 3-1 16,-2-1 1-16,2 3 0 15,6 0 8-15,4-5 5 0,14-8-4 16,18-8-3-16,3-2 1 15,15-9 2-15,6 0-4 16,-9 4-1-16,-3-4 0 0,6 0 0 16,-6 6 2-16,-6 2-3 15,-3-2 0-15,0 5-3 16,-6 5-1-16,-6 3 1 16,0-5 2-16,6 2-1 15,6 6-1-15,-9-3 1 16,9-6 1-16,9 1 1 15,-6 2 3-15,-12-5-5 16,1 0-3-16,-13 3 3 16,-15 5 1-16,-14 3-3 0,-16-1 1 15,-2 6-2-15,-16-3 0 16,-8 0 2 0,-9 1 2-16,-6-4 1 0,-3 1 1 15,-3-6-20-15,-3-2-9 16</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4-20T22:05:34.194"/>
    </inkml:context>
    <inkml:brush xml:id="br0">
      <inkml:brushProperty name="width" value="0.05292" units="cm"/>
      <inkml:brushProperty name="height" value="0.05292" units="cm"/>
      <inkml:brushProperty name="color" value="#FF0000"/>
    </inkml:brush>
  </inkml:definitions>
  <inkml:trace contextRef="#ctx0" brushRef="#br0">15114 14676 28 0,'9'0'11'0,"-3"3"-9"0,6 2 15 16,-6-2 6-16,6 2-7 15,2 1-4-15,10-4-3 16,6-2-1-16,6 0-2 16,8 0-1-16,4 0-1 15,0 3 0-15,-1 0 0 0,-2-1 0 16,-3 1 0-16,-1-3 0 15,1-3 9-15,6 1 3 16,2-1-7-16,4 0-3 16,-1 1-4-16,-2 2-2 15,-4 2 1-15,1 1-1 0,0 0 0 16,-4-3 0-16,7 0 0 16,0 0 0-16,5 0 0 15,1 2 2-15,-1 1 3 16,1-1 4-16,-1-2 5 0,-2 0-8 15,5 0-3-15,4-2 0 16,-1 2 0-16,-2 0 1 16,-3 0 0-16,-4 0 0 15,-2 0 0-15,-4 0-2 16,4-3 1-16,0 1-2 16,2-1 2-16,1 3-2 15,-1 0 2-15,1 3-2 16,-4-1 2-16,7-2 0 15,-3 0 1-15,-1 0-5 16,4 0-1-16,2 0 3 16,1 3 1-16,-4-1 0 15,1 1-2-15,-3-3 3 16,2 0 0-16,7 0-4 16,8 0 1-16,3 0 0 0,-2 3 2 15,-7-1-1-15,1 1-1 16,2-6 3-16,7 3 0 15,8 0-1-15,-6 3-2 16,-2-3 1-16,-4 0-1 16,7-3 4-16,-1 1 2 15,6 2 2-15,-5 2 0 16,-4-2-4-16,-5 0-1 16,-1-2-1-16,4 2 1 15,2 0-2-15,0 2-1 16,-8 1-2-16,-1 0 1 15,-2-3 1-15,-1 0 2 0,4 0-3 16,5 2 0-16,-2 4 1 16,-7-1 2-16,-2 0-1 15,-4-2-1-15,7-3-2 16,5 0 1-16,10 3 1 16,2 2 2-16,-8 0-1 15,-1-5-1-15,0 0-2 16,7 0 1-16,2 0 3 15,-5 3 1-15,-4 2-1 16,-5-5 1-16,5-3 2 16,6 3 2-16,7 0-1 15,-7 6-1-15,-8-1-1 16,-4-5 0-16,0-3-5 16,7 3-1-16,5 0 1 0,4 6 2 15,-4 4 0-15,-5-2-1 16,2-3 1-16,0 1-1 15,4 2 2-15,-1 2 1 16,-5 1-4-16,-7-3 1 16,-2 0 0-16,-1-3 0 15,7 3 6-15,5 0 6 16,-3 2-6-16,1 1-1 16,-10-3-3-16,-2-3 1 15,2 1-4-15,4-1 0 16,-1 0 1-16,-2-2 0 15,-7-1 0-15,-8-2 2 0,-3 0 1 16,-1 0 1-16,-2 0-2 16,0 3-2-16,-1 0 1 15,4 2-1-15,0 0 0 16,-4 1 2-16,-2-1-3 16,-3 3 0-16,-1 0 1 15,-2-3 0-15,0 0 0 16,-3 1 0-16,-4-1 0 15,-2-2 0-15,-3-1 0 16,-3 1 2-16,-3 0-3 16,0-3 0-16,-3 2 3 15,-3-2 3-15,-3 0-4 16,-1 0-1-16,1 0 0 0,-3-2 0 16,0-1 2-16,-3 3 1 15,3-3-1-15,-3 3-2 16,0-2 1-16,-3-1-1 15,-11 3-40-15,-19 3-15 16,-30-9-59 0</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4-20T22:06:03.139"/>
    </inkml:context>
    <inkml:brush xml:id="br0">
      <inkml:brushProperty name="width" value="0.05292" units="cm"/>
      <inkml:brushProperty name="height" value="0.05292" units="cm"/>
      <inkml:brushProperty name="color" value="#FF0000"/>
    </inkml:brush>
  </inkml:definitions>
  <inkml:trace contextRef="#ctx0" brushRef="#br0">13590 3929 4 0,'3'5'0'0</inkml:trace>
  <inkml:trace contextRef="#ctx0" brushRef="#br0" timeOffset="240.69">13307 5017 24 0,'-9'-22'11'0,"9"22"-9"0,0 0-11 0,0 3-4 15</inkml:trace>
  <inkml:trace contextRef="#ctx0" brushRef="#br0" timeOffset="2884">13352 5731 16 0,'-18'-21'8'0,"15"26"-6"0,0-5-8 0,3 5-3 16</inkml:trace>
  <inkml:trace contextRef="#ctx0" brushRef="#br0" timeOffset="59121.05">10206 8766 4 0,'-6'-3'0'0</inkml:trace>
  <inkml:trace contextRef="#ctx0" brushRef="#br0" timeOffset="61270.39">9792 9350 28 0,'-3'0'11'0,"3"-2"-9"0,0-1 0 0,0 3-1 0,0 0-4 16,0 0 0-16,0 0 2 15,0 0 0-15,0 0 1 16,0 0 2-16,0 0-1 15,0 0 2-15,0 0-13 16,0 5-6-16</inkml:trace>
  <inkml:trace contextRef="#ctx0" brushRef="#br0" timeOffset="61676.38">9941 10115 88 0,'-12'-16'33'0,"12"14"-26"0,0 2-4 15,3 2-4-15,0 3 0 16,3 1 0-16,0-1-2 15,-3 0 2-15,0 1-4 16,-1-1 1-16,-2-5 4 16,0 0 4-16,0 3-1 15,0-3 0-15,-2 0-14 16,-1 0-6-16</inkml:trace>
  <inkml:trace contextRef="#ctx0" brushRef="#br0" timeOffset="62634.73">7530 9594 56 0,'0'0'22'0,"0"0"-18"0,0 0 2 0,0 0-1 15,0 0-3-15,0 0-2 16,0 0 3-16,0 0 0 16,0-3-4-16,0 1 1 15,0-1 0-15,0 0 2 16,0 1-3-16,0 2-28 15,3 8-9 1</inkml:trace>
  <inkml:trace contextRef="#ctx0" brushRef="#br0" timeOffset="65308.86">13518 9316 4 0,'-14'-24'2'0,"11"11"-1"0,-3 0-1 0,6 10 1 15,0 3-4-15,3 3 2 16</inkml:trace>
  <inkml:trace contextRef="#ctx0" brushRef="#br0" timeOffset="66147.35">15510 8459 4 0,'0'-6'0'0</inkml:trace>
  <inkml:trace contextRef="#ctx0" brushRef="#br0" timeOffset="66943.13">15534 9075 80 0,'-12'-61'30'0,"15"45"-24"0,-3 6-18 0,0 10-27 16,3 24 4-16</inkml:trace>
  <inkml:trace contextRef="#ctx0" brushRef="#br0" timeOffset="67813.59">15438 9837 108 0,'-9'-39'44'0,"12"36"-35"0,0 6-48 16,3-1-25-16</inkml:trace>
  <inkml:trace contextRef="#ctx0" brushRef="#br0" timeOffset="76099.31">11661 6839 260 0,'-15'-2'96'0,"15"4"-75"0,-3 4 12 15,3-1 2-15,0 6-17 16,0 5-4-16,0 2 8 16,0-2 5-16,0 16-13 15,0-6-1-15,3 16-2 0,0 17-6 16,3-14-3-16,-3-8-1 0,6 0-1 16,0-6 0-16,6-12 0 15,-3-3 4-15,17-32 2 16,13-18-5-16,-3-6 0 15,-3-5-3-15,-13 11 0 16,-2 7 2-16,-3-2 2 16,-3 5-1-16,-3 6 2 15,-3 4-2-15,-9 14 2 16,-3 14-4-16,0 4-2 16,0-2-1-16,3 13 3 15,0-5-2-15,6 10 1 16,6 9 0-16,6-9-2 0,2-10 3 15,-2-14 2-15,-3-2-2 16,12-18-2-16,-6 2-3 16,9-16 1-16,2-10 3 15,-5 5 1-15,-6 2 1 16,-6 6 2-16,-3 5-1 16,-3 6-1-16,-6 4-2 15,-3 12 1-15,0-4 1 16,-3 11 0-16,-3 11 0 15,3 3 0-15,0-6 0 16,0 11 2-16,0-6-1 16,3 0 2-16,0-2-4 15,6-8-2-15,9-16 4 0,0-10 3 16,-4 2 1-16,7-14 0 16,-3 7 1-16,3-4 1 15,-3 3 1-15,0 3 2 16,0-3 4-16,-3 11 16 15,-4 5-3 1,1 0-9-16,-3 13-4 16,0-2-10-16,-3 18-5 15,3 10-3-15,0-2 3 16,-3-10-53-16,3 2-23 16,0-3-21-16,9-10-7 15,-3-2-23 1</inkml:trace>
  <inkml:trace contextRef="#ctx0" brushRef="#br0" timeOffset="79403.57">12727 6681 252 0,'-9'-8'93'0,"9"3"-72"0,-3 5 29 0,3 0 8 16,0 0-32-16,0 0-11 15,3 10-7-15,-3 19 1 16,0 21-4-16,0 11-3 0,-3 5 1 16,0 11-2-16,0 13 2 15,3-5-2-15,0-6 2 16,0-13-7-16,0-10-1 0,0-22-5 16,0-5-1-16,3-18 1 15,3-11 4 1,3-11 1-16,3-7 3 0,-1-9-1 15,7-2 1 1,-3 0 0-16,3 3 0 0,0 2 0 16,0 8-2-16,0 5 0 15,0 6 3-15,-4 5-2 16,-2 5 1-16,-3 3 13 16,-3 3 5-16,-6 2-2 15,-3 3 0-15,-6 0-6 16,-3 0 0-16,-3-3-7 15,1 3-3-15,-1-3-61 0,3 3-25 16,9-5-44 0</inkml:trace>
  <inkml:trace contextRef="#ctx0" brushRef="#br0" timeOffset="79792.55">13325 7120 392 0,'-3'-3'145'0,"0"-2"-112"0,-6 5 12 0,3 0 0 16,-9 5-26-16,-3 9-7 15,-5 12-8-15,-4 11-1 16,0 5-2-16,3 1-1 0,6-6 1 16,3-8-4-16,6-3 0 0,7-7-3 15,4-3-1-15,7-11 1 16,6-5 2-16,6-13 2 15,6-14 3-15,3-12-5 16,-1 2-1-16,-8 5 2 16,-3 13 1-16,-6 6-1 15,-3 0 2-15,3 2-1 16,-6 14 0-16,0 13 0 16,-3 10 0-16,-3 6 0 15,3 0 0-15,0-6-27 16,6 3-13-16,9 0-16 15,2-10-7-15,4-14 7 16,3-10 3-16,6-19-18 16,-1-16-41-1,1-10 31-15</inkml:trace>
  <inkml:trace contextRef="#ctx0" brushRef="#br0" timeOffset="80317.85">13682 6533 296 0,'-9'-27'110'0,"9"27"-86"0,-3 11 9 0,3-3 0 15,-3 8-6-15,-3 7 4 16,0 9 0-16,-3 18 3 16,0 6-18-16,4-11-5 0,2 24 0 15,3 26-7-15,8 0 0 16,10-10-42-16,6-14-17 16,3-18-1-16,-3-16 3 0,-3-5 6 15,8-24 4 1,10-16-3-16,3-16 0 0,-4-13 16 15,-2 0 7-15,-6-5 26 16,-12 10 12-16,-3 6 37 16,-9 2 16-16,0-3 10 15,-9 14 2-15,-3 8-33 16,-6 13-13-16,-3 10-6 16,3 6-1-16,3-5-10 15,-3 20-5-15,0 12-7 16,6-7-4-16,3-9 0 15,6-3-1-15,3-14 2 16,3-13 1-16,0 1-1 0,9-27 1 16,6-19-9-16,0-2-1 15,-4-1-1-15,-2 4 2 16,-6 4 2-16,-3 14 2 16,-3 5 1-16,0 3 3 15,-6 2-6-15,-6 11 1 16,3 8-4-16,0 8 0 15,0 8 4-15,6 0 1 16,-3-3-9-16,15 8-3 16,3 5-20-16,3-2-7 15,2-5-37-15,1-6-12 16,3-11-39 0</inkml:trace>
  <inkml:trace contextRef="#ctx0" brushRef="#br0" timeOffset="80618.62">14316 7091 240 0,'-15'0'90'0,"15"0"-70"0,-6 5 19 16,6 0 5-16,-3 6-16 15,-3 8-6-15,0 7-9 16,0 6-3-16,3-3-6 16,1-5-3-16,4 2 0 0,4-2-15 15,6-6-5-15,3-10-4 16,3-10 2-16,3-14 6 15,-3-3 5-15,-3 3 3 16,6-13 3-16,2-2 2 16,-5 7 3-16,-3 5 11 15,-3 6 7-15,-3 2 3 16,-6 11 2-16,0 0-9 0,-3 19-4 16,-3 13-15-16,0 5-7 15,3-3-46-15,6-7-18 16,6-11-43-1</inkml:trace>
  <inkml:trace contextRef="#ctx0" brushRef="#br0" timeOffset="81043.28">14840 7027 244 0,'3'-8'90'0,"-6"8"-70"0,-6 6 28 0,6 2 9 15,-6 5-8-15,0 5 1 16,-3 6-13-16,-3 5-5 0,4-5-18 15,2-3-11-15,0 11-3 0,3 5 0 16,3 3 0-16,9-11-3 16,3-3 0-16,3-5-7 15,2-5-2-15,4-2 7 16,3-6 4-16,3-6 0 16,6-2-2-16,-1-5 2 15,4-8 2-15,0-6 0 16,-9 3 2-16,-3 3-2 15,-1-11 2-15,1-8 0 16,-6-2 1-16,-9 5 4 16,-6 3 3-16,-6 4 0 15,-3 12 3-15,0 2-9 0,-6 8-3 16,-2 13-4-16,2 14 0 16,3 10 0-16,6 2-2 15,6 1-19-15,9-8-8 16,3-6-6-16,6-2-3 15,5-8-19-15,4-6-8 16,3-10-48 0,3-8-34-16,-1-13 65 15</inkml:trace>
  <inkml:trace contextRef="#ctx0" brushRef="#br0" timeOffset="81399">15367 6678 264 0,'-3'-3'101'0,"3"3"-78"0,0 11 26 16,0 0 9-16,0 12-11 16,0 14-3-16,3 1-16 15,-3-7-7-15,9 17-12 16,3 21-4-16,6 2 1 0,2 1-1 16,4-9 2-16,0-7-4 15,-9-22-2-15,0-2 2 16,-3-11 2-16,0 0-2 15,-3-8-2-15,-9-13 0 16,-6-5 1-16,-9-6-1 16,-6 1-1-16,0 2 9 15,-3 5 4-15,3 9-2 16,4 4-1-16,2 6-11 16,6 5-1-16,9 3 0 0,6-3 1 15,9-2-2-15,5-1 2 16,7-5-21-16,6-7-8 15,3-6-49-15,2-6-21 16,7-7-61 0</inkml:trace>
  <inkml:trace contextRef="#ctx0" brushRef="#br0" timeOffset="84280.98">16724 6546 148 0,'-18'-43'57'0,"9"30"-44"0,-5 0 25 0,8 10 10 0,-3 3-9 16,-3 6-2-16,-6 7-13 15,-3 13-4-15,-6 11-12 16,-6 22-1-16,1 23 3 0,-1 5-6 16,9 0 0-16,6-2-2 15,12-6-2-15,12-10-2 16,12-13 1-16,9-17 1 15,6-12 2-15,5-19-1 16,7-19-1-16,3-7 1 16,-1-9 1-16,-2-2-1 15,-9 3-1-15,-7 4 1 16,-5 7-1-16,-12 9 11 16,-6 12-4-1,-3 1-1-15,0-1-1 0,-3 10-1 16,3 7-5-16,6-1 1 15,3-4 0-15,3-7 2 16,3-9 5-16,-1-4 4 16,-2-1-4-16,6-13 1 15,3-16-5-15,-6-2-2 16,-6-8-3-16,-9-3 1 16,-9 0-10-16,-12 5-3 15,-9 11-4-15,-6 13 1 16,-2 13 4-16,2 9 4 15,6 2 5-15,9 2 2 16,9 4-1-16,9-1 0 16,12-3 2-16,9-2 2 15,6-2 9-15,3-1 3 16,-1-3 0-16,1 6 0 16,-6 0-5-16,-6 3 0 0,-3-3-3 15,-3 8 2-15,0 8-4 16,-6-1 0-16,-1 1 1 15,-2-5 0-15,0-3-5 16,3-8 1-16,-3-1 0 16,9-9 0-16,9-9-3 15,3-5 0-15,0-2-1 16,0 2 3-16,-4 0 0 16,1 6 3-16,-6 2-3 15,-3 2-2-15,-6 6 13 16,-3 6 5-16,-3 4-7 0,-3 3-2 15,-3 6-4-15,3-1-2 16,0 1-24-16,6-3-9 16,9-6-38-16,12-10-15 15,8-10 5 1,13-9-7-16,3-10 41 16,-1-8 25-16,1-5 18 15,-6-3 37-15,-7 5 18 16,-8 8 11-16,-9 9 7 15,-12 7-28-15,-9 10-14 16,-6 12-17-16,-3 4 17 0,-3 9 11 16,3 2-6-16,1 3-3 0,5 2-13 15,3 1-5-15,3-1-2 16,3-5 1-16,0-2-5 16,2 5-1-16,1 7-2 15,0 1 1-15,-3 0 0 16,-3 0 3-16,-3-3-43 15,0-5-19-15,-3-3-71 16,1-11-54 0,-4-10 71-16</inkml:trace>
  <inkml:trace contextRef="#ctx0" brushRef="#br0" timeOffset="84432.64">17596 7006 152 0,'15'-18'57'0,"-3"18"-44"0,9-3 12 0,-9 3 4 16,9 0-11-16,5-3 0 15,7 1-4-15,6-1-1 16,3 0-7-16,-1 1-4 0,-2-1-1 16,-3-5-30-16,-7 0-13 15,-2-5-44 1</inkml:trace>
  <inkml:trace contextRef="#ctx0" brushRef="#br0" timeOffset="84597.04">17992 6615 192 0,'-15'-8'74'0,"12"16"-58"0,-6 2 23 0,6 1 4 16,-3 7-12-16,-2 14-4 0,-1 16-13 15,-3 13-6 1,3 10-5-16,3 0-7 0,6 9 0 16,6 2-53-16,6-8-22 0,9-16-26 15</inkml:trace>
  <inkml:trace contextRef="#ctx0" brushRef="#br0" timeOffset="85122.17">18269 6874 264 0,'-21'-37'99'0,"6"42"-77"0,-9 16 7 16,13-5-3-16,-7 8-8 15,-3 5 0-15,3 8-8 16,0 3-4-16,6-8-3 15,3-6 0-15,6 8 2 0,0-4-4 0,12-7-1 16,9-1-5-16,9-17-1 16,3-10-4-16,2-9-1 15,-2-4 3 1,-9-1 3-16,-3 3 5 0,-3-2 4 16,0-3 8-16,-6 7 4 15,-3 7-2-15,-6 9 0 16,0 1-8-16,-6 10-2 15,0-2-4-15,0 10-3 16,0 8 2-16,3-3 0 16,6-2 1-16,3-8 0 15,6-11-3-15,5-7 0 0,4-6-7 16,0-5-4-16,0-6 8 16,-3 0 5-16,-3 1 1 15,-3 2 3-15,-6 3 20 16,-3 8 9-16,0-1-7 15,-3 6-4-15,-3 3-10 16,0 5-5-16,-3 5-3 16,3 3-3-16,0 0-2 15,3-3 1-15,0-2-1 16,3 2 0-16,0 0 2 16,0 0 0-16,-3-2-22 15,0-3-8-15,0 0-31 16,0-3-14-16,0 0-59 15</inkml:trace>
  <inkml:trace contextRef="#ctx0" brushRef="#br0" timeOffset="85333.12">18617 6993 288 0,'15'-3'107'0,"-9"1"-83"0,6 2-1 0,-3 0-3 16,0 2-14-16,0-2-1 16,0 0-5-16,0 0-1 15,0-2 1-15,0-1-36 0,-1-2-15 16,-2-6-38 0,0-5-45-16,-6-2 40 0</inkml:trace>
  <inkml:trace contextRef="#ctx0" brushRef="#br0" timeOffset="85512.09">18686 6691 212 0,'-6'-5'82'0,"3"8"-64"0,-3 7 24 16,3 1 6-16,-6 10-8 15,0 13 0-15,0 17-17 16,0-1-6-16,0 6-10 16,6-1-3-16,3 3 2 0,6 0-8 15,9-5 0-15,6-8-29 16,6-10-9-16,8-17-15 15,4-12-6-15,9-12-51 16</inkml:trace>
  <inkml:trace contextRef="#ctx0" brushRef="#br0" timeOffset="85842.77">19567 6591 264 0,'-15'10'99'0,"6"6"-77"0,-3 13 29 0,6-7 9 15,0 17-18-15,0 17-6 0,0 7-21 16,0 1-10-16,3-1-3 16,3 3 0-16,3 3 1 0,3 0-4 15,3-6-1-15,3-2-39 16,-3-24-17-16,-3-8-37 16,3-5-16-16,0-3 2 15</inkml:trace>
  <inkml:trace contextRef="#ctx0" brushRef="#br0" timeOffset="86062.23">19656 6649 268 0,'0'-11'101'0,"3"9"-78"0,3 2 0 0,0 0-4 16,3 2-4-16,3 1 0 15,0 5 6-15,0 5 3 16,-3 8-12-16,-6 6-2 0,-6 7-3 15,-3 9-1-15,-9 2-1 16,-3-3-41-16,-3 3-15 16,0-5-70-1,6-11-49-15,6-11 69 16</inkml:trace>
  <inkml:trace contextRef="#ctx0" brushRef="#br0" timeOffset="87164.07">19814 7035 208 0,'6'29'79'0,"0"-21"-61"0,3 6 21 16,-3-9 8-16,3 0-14 15,0-2-1-15,5-3-10 16,7-6-4-16,3-4-10 16,3-6-5-16,3-5 0 0,-1-8-2 15,-2-8-1-15,-3-6-15 16,-6 6-7-16,-9 6 2 15,-6 7 4-15,-6 11 2 16,-3 13 4-16,-3 10 4 0,0 9 3 16,0 2 6-16,3 3 6 15,3-3-1-15,3-3 1 16,6 1-3 0,3-3 1-16,3-6 0 0,6-4 3 15,3-6-1-15,2-3 0 16,1-2-5-16,0-1-1 15,-6 4-1-15,0-1-2 16,-3 6-2-16,-3 5 1 16,-4 5 1-16,-2 5 0 15,0 1 0-15,0 2 0 16,3-2 0-16,0-4 0 16,3-1 0-16,3-4 2 15,9-4 8-15,3-9 5 16,8-2-7-16,1-9-4 0,-3-1-3 15,-1-7 1 1,-2 1-1-16,-6 0 2 0,-6 5 2 16,-3 3 2-16,-3 2-1 15,-3 6-1-15,-3 5-8 16,0 3 0-16,-1 5 1 16,4 2 1-16,0 1-2 15,0-1 2-15,0 1-1 16,3 0-2-16,0-6-15 15,0 0-5-15,0-2-8 16,6-6-3-16,0-2 4 16,2 0 4-16,1-1 13 0,-3 1 8 15,0 0 2-15,0 2 2 16,-3 0 8-16,0 1 4 16,-1-4 1-16,4 1 3 15,0-3-1-15,0-2 2 16,3-6-6-16,-3-3-1 15,-3-2-4-15,-1-5-1 16,-5-1 5-16,-3 1 3 16,-6 2 9-16,-9 5 5 15,-8 11-16-15,-7 11-4 16,-6 13-11-16,0 13-4 16,3 5-10-16,1 9-5 15,5-1-2-15,6 0 1 0,6-4 8 16,6-4 6-16,9-8-6 15,6-7-1-15,9-9 5 16,6-4 4-16,2-9-1 16,4-5 2-16,3-5-4 15,-1-6 1-15,-2-2 6 16,-6 3 5-16,-3 5 19 16,-6 2 9-16,-6 6 1 15,-1 2 3-15,-5 8-6 16,-3 9-3-16,0 1-10 15,-3 7-5-15,-3 1-4 16,0 4 0-16,0-1-11 16,-3-2-2-16,4-3-8 15,-1-5-2-15,0-5 13 16,-3-3 8-16,3-8 18 16,3-8 8-16,0-6-7 0,9-4-4 15,5-6-12-15,10-2-2 16,3-3-2-16,3-1 0 15,6 4-22-15,2 0-8 16,4-1-51 0,3 1-62-16,5 2 38 15</inkml:trace>
  <inkml:trace contextRef="#ctx0" brushRef="#br0" timeOffset="87824.78">22270 6374 260 0,'-6'0'96'0,"3"8"-75"0,-6 26-1 0,3-10-7 15,-6 10-9-15,-3 11-1 16,-6 14-1-16,0 12-2 15,-3 6 1-15,-2 2-1 0,2-5 2 16,3-8-1-16,6-10-1 16,6-11 1-16,6-11 1 15,9-10 3-15,3-13 4 16,6-11-4-16,3-6-1 16,0-4-2-16,0 2-2 15,-4 0-2-15,-2 3-1 16,0 2-1-16,-3 6 3 15,-3 5 0-15,0 5 3 0,0 3-1 16,3 0-1-16,6 2 3 16,6-2 2-16,2-3 7 15,7-5 2-15,3-5-1 16,3-9 0-16,2-4-5 16,-2-3-3-16,-3-9-2 15,-6-1 0-15,-6-4 0 16,-10-2 1-16,-8 0 0 15,-6 0 0-15,-11 5-2 16,-7 6 1-16,-6 7-15 16,-3 6-7-16,3 5-21 15,4 2-10-15,8 4-24 0,6 2-11 16,12-3-9 0</inkml:trace>
  <inkml:trace contextRef="#ctx0" brushRef="#br0" timeOffset="88214.81">22865 6895 276 0,'3'0'104'0,"-9"3"-81"0,-6 5 12 0,3 0-2 16,-6 5-9-16,-9 3 0 16,-2 5-13-16,-1 3-4 15,-3 2-5-15,9 3-4 0,6 0 1 16,3-2-1-16,6-3-2 15,6-6 0-15,9-5 0 0,3-5 5 16,9-8 1-16,9-8-5 16,0-8-2-16,2-7-3 15,4-6 0 1,-3-1 5-16,-3 4 1 0,-10 2 2 16,-2 6 0-16,-3 4 11 15,-3 4 5-15,-3 5-8 16,-3 7-4-16,-3 9-6 15,-3 7-1-15,0 9 2 16,0 2 0-16,6 3-2 16,3 2 2-16,3 0-19 15,6-2-9-15,5-5-25 0,4-9-9 16,0-10-28 0,3-11-36-16,-3-5 45 15</inkml:trace>
  <inkml:trace contextRef="#ctx0" brushRef="#br0" timeOffset="88620.99">23526 6318 324 0,'3'13'123'0,"3"14"-95"0,5 15-4 0,-2-13-9 16,0 14-11-16,0 4-3 0,3 14 0 15,-3 16-1-15,0 5 0 16,-3 0 0-16,-3-5 0 0,0-1 0 16,0-7 2-16,0-13 1 15,0-11 1-15,0-13 4 16,-3-11 3-16,0-16-9 16,-3-10-2-16,-3-11-8 15,-6-8-2-15,-6-5 11 16,-6 0 9-16,-5 5 12 15,-7 8 7-15,0 6-7 16,-3 10 0-16,-2 7-18 16,2 9-4-16,0 8-3 15,4 5-2-15,5 6 4 16,9-1 0-16,12 0 1 0,9 1 2 16,18-6-6-1,12-11-1-15,17-10-58 0,16-10-25 16,8-11-65-1</inkml:trace>
  <inkml:trace contextRef="#ctx0" brushRef="#br0" timeOffset="88802.65">23975 7160 548 0,'-39'8'203'16,"36"-3"-158"-16,3-5-41 0,3 0-28 0,3 0-82 16,3-3-29-16,6-2-48 15,3 0-19-15</inkml:trace>
  <inkml:trace contextRef="#ctx0" brushRef="#br0" timeOffset="93906.58">14435 13512 108 0,'-3'-53'44'0,"3"40"-35"0,0 0 3 15,3 10-3-15,-3 1-8 16,0-1 0-16,0 0-3 15,0 1-2-15,0 2 3 16,0 0 0-16,3 5-48 16,-3 8-19-16</inkml:trace>
  <inkml:trace contextRef="#ctx0" brushRef="#br0" timeOffset="94417.71">14307 14658 140 0,'-6'-34'55'0,"9"15"-43"0,0-7 10 0,0 18 1 16,0 2-13-16,0 1-6 16,-3 0-2-1,0 2-2-15,0 0 0 0,0 1 0 0,0 2 0 16,0 0-3-16,0 0 0 15,3 5-1-15,3 3 0 16,-3 0-57 0,3 10-35-16</inkml:trace>
  <inkml:trace contextRef="#ctx0" brushRef="#br0" timeOffset="94777.32">14263 15483 240 0,'-18'-63'90'0,"21"55"-70"0,-6 3-23 0,3 5-13 16,3 8-82-16,3 8-30 16</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4-20T22:09:25.797"/>
    </inkml:context>
    <inkml:brush xml:id="br0">
      <inkml:brushProperty name="width" value="0.05292" units="cm"/>
      <inkml:brushProperty name="height" value="0.05292" units="cm"/>
      <inkml:brushProperty name="color" value="#FF0000"/>
    </inkml:brush>
  </inkml:definitions>
  <inkml:trace contextRef="#ctx0" brushRef="#br0">16447 3223 44 0,'15'-6'16'0,"-9"6"-12"0,9 0 9 15,-6 0 7-15,3-2-7 16,0 2 0-16,0-6-7 16,0 6-4-16,0 0-1 15,-1 0-1-15,1 0 0 16,0 0 2-16,0 0-3 16,3 0 0-16,0 0 1 15,3-5 2-15,3 0-1 0,-1 2-1 16,1 3 1-16,0-5-1 15,-3 2 0 1,0 1 0-16,0 2 0 0,0 0 0 16,-1 0 0-16,1 0 2 15,0-3 1-15,0 3 1 16,-3 0-2-16,0 0-2 16,-3 0-2-16,0 3 1 15,-1-1 1-15,1-2 2 16,0 3-1-16,0 2-1 15,0-5 1-15,-3 0 1 16,0 0-1-16,0 0-1 16,3 0 1-16,0 0 1 15,0 3-3-15,0-3 0 0,-1 0 1 16,-2 0 0-16,3 0 2 16,0 0 1-16,0-3-1 15,3 3-2-15,0 0-2 16,0 0 1-16,3 0 1 15,-1 0 2-15,4 3-1 16,0-1-1-16,0 1-2 16,-3 2 1-16,0-5 1 15,3 6 0-15,-4-4 2 16,1 4 1-16,0-6-1 16,0 5-2-16,0-5 1 15,0 0-1-15,0 0 0 0,-1 0 0 16,1-5 0-16,0 5 2 15,0-6-3-15,0 4 0 16,3 2 1-16,0-6 0 16,-1 6 0-16,1-5 0 15,0 2 0-15,0-2 0 16,0 5 0-16,0-5 2 16,-1 2-1-16,1 1-1 15,0-1-2-15,-3 3 1 16,0 0 1-16,0 0 2 15,-4 0-3-15,1 0 0 16,0 3 1-16,-3-1 2 16,0-2-1-16,-3 0-1 15,-3 0 1-15,0 0-1 16,0 0 0-16,-3 0 0 16,0 0 0-16,-3 0 2 0,0 0 12 15,0 0 6-15,0 0-6 16,3 0-3-16,-3 0-6 15,3-2-2-15,-3-1-1 16,0 3-4-16,0 0 1 0,0 8-63 16</inkml:trace>
  <inkml:trace contextRef="#ctx0" brushRef="#br0" timeOffset="15253.89">16787 3903 12 0,'12'-3'5'0,"-6"3"-4"0,2-5 0 0,-2 5 0 15,0 0-1-15,3 0 0 0,0 0 0 16,3 0 0-16,0-6 2 15,0 4 3-15,3-4-4 16,-3 1-1 0,0 3 11-16,0-1 5 0,-1 0-8 15,-2 3-2-15,3 0-6 16,-3 0-1 0,3 0 1-16,0 3 0 15,0 0 0-15,3-3 0 16,-3 2 0-16,0 3 2 15,0-5 1-15,-4 0-6 16,1 0 0-16,0 0 3 16,-3 0 2-16,0 0-3 15,0 0 1-15,0 3 0 16,0 0 2-16,0-3-1 16,0 2-1-16,0-2-2 0,-6 0 1 15,0 0 3-15,0 0 1 16,0 0 12-16,0 0 5 15,0 0-10-15,3 0-6 16,-3 0 0-16,0 0-1 16,3 0-1-16,0 0-2 15,0 0 1-15,0-2 1 16,0-1-3-16,0 0-2 16,0-2-1-16,0 3 3 15,0-4 2-15,0 6 2 16,0-5-4-16,0 2 1 15,3 1 0-15,0 2 0 0,5-3-36 16,7 3-13-16,6 3 25 16</inkml:trace>
  <inkml:trace contextRef="#ctx0" brushRef="#br0" timeOffset="31963.2">17206 5024 48 0,'-3'0'19'0,"3"0"-15"0,0-2-1 16,0 2 1-16,0 0-1 15,-3 0 1-15,0 0-2 16,0-3 1-16,-2 3-4 15,-1-2 0-15,0 2 1 16,0 0 2-16,-3 0-3 0,0 0 0 16,-3 0 1-16,0 0 0 15,0 2 0-15,0 1 0 16,-3-1 0-16,0 4 0 16,1-4 0-16,-1 1 0 15,0 0 0-15,0 2 2 16,0-5-1-16,0 0-1 15,0 0-2-15,0 0 1 16,-3 3 1-16,-2 2 0 16,-4 3 0-16,-3 2 0 15,-3 4-3-15,4-1 2 16,-1-3 3-16,3-2 1 16,3-2-1-16,3 2-2 15,0-8 1-15,3 0-1 16,1 0 0-16,2 0 0 15,0-6 2-15,0 4 1 0,3-4-1 16,0 6-2-16,0-8 1 16,0 6 1-16,3-1-1 15,0 3 2-15,0-5-2 16,0 2-1-16,3 1 1 16,0-1-1-16,0 3-3 15,0-5 2-15,0 2 1 16,3 3 0-16,0 0 0 15,0 0 0-15,0-3 0 16,0 1 0-16,0-1 0 0,3 0 0 16,3 1 0-16,0-4 0 15,3 1-3-15,0 0 2 16,3-3 1-16,0 0 0 16,0 3 2-16,3-6 1 15,3 3-4-15,2 0 1 16,4 0-2-16,3 3 0 15,0-6 2-15,0 4 0 16,-1 1 0-16,1-2 2 16,0 6-1-16,0-1-1 15,-3 3-2-15,-4 0 1 16,1 3 1-16,-3-1 0 0,0 1 0 16,-3 2 0-1,0-2-3-15,-3 0 2 0,0-1 3 16,-3 1 1-16,2-1-4 15,-2-2 1-15,0 0 0 16,0 0 2-16,3 0-3 16,0 3 0-16,0-3 1 15,0 3 0-15,0 2 0 16,3-5 0-16,0 0 2 16,-1 0 1-16,1 0-4 15,3 0-1-15,-3 0 1 16,0 3 0-16,0-1 1 15,3 1 0-15,-3 2 0 16,-1-2 0-16,1 2-3 16,0 1 2-16,-3-1 1 0,0 3 2 15,-3-8-1-15,0 2-1 16,0 1 1-16,-3 0 1 16,0-3-1-16,-3 0-1 15,0 0 1-15,-3 0-1 16,0 0 0-16,0 0 2 15,0 0-1-15,0 0 2 16,0 0 0-16,3 0 3 16,-3-3-1-16,0 0 0 15,0 1-1-15,0 2 0 16,0-6-2-16,0 4-2 16,0 2-2-16,-3 0 1 15,0 0 1-15,0 0 2 16,-3-3-1-16,-3 1-1 15,0 2-2-15,-3-6 1 0,0 4 1 16,-3 2 2-16,-3 0-3 16,-5 2 0-16,-4 4 1 15,-3 1 0-15,0 4 2 16,-3 0 1-16,7-3-4 16,-1-3 1-16,3 0 0 15,0-2 0-15,3-1 0 16,1-2 0-16,2 0 0 15,3 0 2-15,0-2-1 16,0-1-1-16,3 0 1 16,0-2 1-16,3 0-1 15,0 0-1-15,0 2 1 0,4-5 1 16,-1 3-3-16,0-3 0 16,0 3 1-16,3-1 0 15,-3 1-3 1,3 2-37-16,-6 9-16 15</inkml:trace>
  <inkml:trace contextRef="#ctx0" brushRef="#br0" timeOffset="78127.87">6140 4098 140 0,'-24'-2'55'0,"24"2"-43"0,-36 45 14 0,33-37 4 16,-15 31-6-16,-6 22 0 15,1 37-13-15,5 11-4 16,12-9-5-16,15-5-2 0,11-31 3 15,-5-11 4-15,27-14 4 16,29-12 0-16,-5-24 1 16,-9-1 0-16,17-39 0 15,21-34 9-15,-14 5 6 16,-22-1 8-16,-29 17 5 16,-6 11-10-16,-21-28-3 15,-3 17-14-15,-24-11-3 0,3 6-15 16,-33 12-4-16,-20 1-25 15,20 29-8-15,13 2-38 16,-16 27-14-16,-17 11-23 16</inkml:trace>
  <inkml:trace contextRef="#ctx0" brushRef="#br0" timeOffset="78428.07">6062 4501 232 0,'-9'0'88'0,"12"0"-69"0,6 0-3 15,0 0-4-15,9 0-5 0,9-8 3 16,11-6-5 0,10 4-3-16,-6-1-1 0,-13 3-4 0,7 6 2 15,9 2-1-15,-18 8 0 16,-4-8 15-16,-2 13 8 15,3 0-1-15,-9-2-2 16,-3-1-8-16,0 1-4 16,6-3 8-16,-1-3 2 15,1-10-7-15,0 2-3 16,-3 3-17-16,-3 0-8 16,-3 0-76-1</inkml:trace>
  <inkml:trace contextRef="#ctx0" brushRef="#br0" timeOffset="78849.8">6657 4456 208 0,'0'0'77'0,"6"0"-60"0,6-8 21 0,0 8 6 16,6-3-7-16,9 0 1 16,3 3-16-16,-7-5-3 15,16 2-11-15,-6 1-1 0,9-6 3 16,8 0-6-16,-14 0 0 16,-3 3-2-16,-1-1 1 15,-5 1-20-15,-6 2-6 16,3-2-67-16,-3 3-31 0,-4-4 9 15</inkml:trace>
  <inkml:trace contextRef="#ctx0" brushRef="#br0" timeOffset="79148.85">7202 3815 192 0,'-30'-5'71'0,"21"10"-55"0,-2 9 17 15,8-1 7-15,0 0-14 0,0-5-5 16,0 24-1-16,0 29 1 16,0 7-11-1,0-15 5-15,0 66 5 0,-3 45-7 0,3-21-2 16,0-29-4-16,3 32-2 15,0 15-3-15,3-13 1 16,0-29-37-16,0-26-17 16,0-27-56-1,3-21-53-15,-3-19 59 16</inkml:trace>
  <inkml:trace contextRef="#ctx0" brushRef="#br0" timeOffset="79425.02">7110 2865 256 0,'0'-7'96'0,"0"7"-75"0,9 26 14 16,-6-8 1-16,-3 9-21 16,-3 5-6-16,-3 2-4 15,3-2 1-15,-9 29-3 0,0-6-44 16,-3 11-17-16,3 22-64 16</inkml:trace>
  <inkml:trace contextRef="#ctx0" brushRef="#br0" timeOffset="80007.6">7104 4416 140 0,'-6'0'52'0,"6"0"-41"0,3 5 20 15,3-5 5-15,3 0-1 0,6 0 2 16,9 3-7-16,8 2-2 15,13-5-15-15,6 3 1 0,2-3 2 16,4-3 3-16,2-2 1 16,7 0-5-16,-1 2-1 15,-5-2-6-15,-7 2 0 16,-5 0-5-16,-9 3 0 16,-4 0 1-16,-11 3 0 15,-3-3 0-15,-6 0 2 16,-3 0 1-16,-6 0 3 0,-3 0-21 15,-3-3-9-15,3 1-87 16,3 2-37-16,6-8 27 16</inkml:trace>
  <inkml:trace contextRef="#ctx0" brushRef="#br0" timeOffset="80709.6">8039 3855 192 0,'-6'0'71'0,"6"5"-55"0,-3 3 20 0,3-5 6 15,0 7-10-15,0 9-1 0,-3-3-12 16,0 10-1-16,-6 14-11 16,-3 16-2-16,-3 10-1 0,0-3-2 15,-3-7-2-15,3-6 3 16,3-5 0-16,6-13-1 16,4-3-2-16,7-5-2 15,1-3 1-15,6-3 1 16,0-4 2-16,0-1-1 15,-3-3 2-15,0 4-2 16,-3 2-1-16,-3 2 5 16,-6 8 4-16,0 4-5 15,-6-1 0-15,0 0-2 16,0 0-2-16,3-3 5 16,3-7 1-16,3 2 2 0,3-2 2 15,3-4-1-15,3-1 2 16,0-1-2-16,3 0 0 15,0-2-5-15,0-3-3 16,0 2-3-16,-3 3 1 16,-3 3 3-16,-6 8 3 15,-6 11 0-15,-3 10 2 16,-3 0-4-16,-3-6 0 16,0 1-58-16,3-8-28 15,6-11-44 1,12-13-43-16,9-21 69 15</inkml:trace>
  <inkml:trace contextRef="#ctx0" brushRef="#br0" timeOffset="81073.67">8399 4236 260 0,'3'-29'96'0,"-3"24"-75"0,-3 2 34 0,-3 6 10 0,-3 2-36 15,-3 3-15-15,-3 5-13 16,-3 6-2-16,-3 2 1 15,1 0 0-15,2-3 0 0,6 1-5 16,6-1-1-16,6 1 0 16,6-6 2-16,-3-2 2 15,9 7 1-15,6 9 1 16,-1 2 0-16,1 0-3 16,0 8 2-16,-6-11 1 0,0 4 2 15,-3-1 14-15,-3-3 9 16,-3 3 3-16,-3 0 3 15,-6 0-11-15,-3 1-4 16,-3-1-9-16,0-3-3 16,-3 1-2-16,0-1-2 15,0-2-10-15,1-3-4 16,-1-2-42-16,0-6-17 16,6-5-58-1,6-11-53-15,3-8 69 16</inkml:trace>
  <inkml:trace contextRef="#ctx0" brushRef="#br0" timeOffset="81281.17">8378 4591 288 0,'-15'2'107'0,"9"3"-83"16,3-5 35-16,3 0 11 0,0 0-34 16,6 3-11-16,6-3-8 15,6-3-2-15,12-2-8 16,8-5 2-16,10-1 2 0,8 0-9 15,4 3-2-15,0-2 1 16,-16 2 1-16,-8 0-22 16,14 0-9-16,16-8-59 15,-4 3-25-15,-8 0-34 16</inkml:trace>
  <inkml:trace contextRef="#ctx0" brushRef="#br0" timeOffset="81551.14">9173 3773 228 0,'-6'37'88'0,"6"-37"-69"0,-3 58 17 0,3-31 5 15,0 4-2-15,0-4 1 16,-3 47-2-16,-6 40-1 15,-3 26-20-15,-3-2-6 0,6-17-3 16,0-28-4-16,3 39-1 16,3-29-25-16,3 3-11 0,3 0-29 15,0-27-14-15,-3-26-25 16,3-18-43 0,-6-19 45-1</inkml:trace>
  <inkml:trace contextRef="#ctx0" brushRef="#br0" timeOffset="81925.84">9158 2929 316 0,'30'-8'118'0,"-30"8"-92"0,29-13 8 0,-23 13-3 16,9 0-22-16,-3 0-6 15,3 8-3-15,0 10 1 16,-3 3 0-16,-9 11-7 0,-9-5-1 16,0-1-6-16,-15 11-2 15,3-2 9-15,-9 12 5 16,-2 9-1-16,5-14-1 15,9-5-1-15,9-5 3 16,9-6 0-16,9-10 3 16,-3-3-1-16,15 1 2 15,11 1-13-15,4-7-6 0,3 0-51 16,2 6-23-16,1 1-18 16</inkml:trace>
  <inkml:trace contextRef="#ctx0" brushRef="#br0" timeOffset="82586.08">9030 4530 160 0,'0'-3'60'0,"0"3"-47"0,3 3 24 0,-3-3 8 16,3 2-10-16,-3-2 0 16,9 3-5-16,9 2-1 15,2-2-16-15,-5 0-1 0,21-1 1 0,15-4-1 16,5-4 3-16,10-2-6 16,8 3-3-1,0-6-1-15,-2 4-1 0,-7-1-2 16,1-3 1-16,-1 3 2 15,4 0 2-15,2 5-3 16,-2 3-1-16,-4 0-1 16,-2 0-2-16,2-2 1 15,16 2 1-15,5-5 1 16,3 2 1-16,-3-2-2 16,7-1 1-16,5 1-2 15,-6 2 2-15,-8 3 2 0,-10 0 4 16,-6 0-2-16,-8 0 1 15,-6-5-3-15,-7 5 0 16,-5 0-3-16,-3 0-2 16,-4 0 3-16,-5 0 0 15,-3 0 1-15,-6 0 0 16,-3 0-2-16,-7 0 1 16,1 0-51-16,-3-3-21 15,3 1-24-15,6-6-5 16,6 0-18-1</inkml:trace>
  <inkml:trace contextRef="#ctx0" brushRef="#br0" timeOffset="83216.95">11658 3805 136 0,'-6'0'52'0,"9"0"-41"0,-6 0 20 16,3 0 7-16,0 0-15 15,0 0-4-15,-3 5-8 16,3-5-2-16,0 5-5 15,-3-2-5-15,3 2 0 0,-3 1 10 0,3 1 3 16,0 1 6-16,0-2 1 16,-3-1-2-16,3 0 0 15,0 3-7-15,0-8-2 16,0 0 0-16,0 0 2 16,0 3-1-16,0 0 0 15,0 4-8-15,0-1 0 16,0 7-1-16,0 0 0 15,0 3 8-15,0 3 5 16,0 4-2-16,0 7 1 16,0 7-3-16,0 8 0 15,0 2 8-15,0 6 6 16,-3 5 1-16,0 14 3 16,-3 18-17-16,0-3-6 15,0 3-1-15,0-11 2 16,0-2 7-16,4 0 2 0,2 2-7 15,0-15-2-15,0-3-3 16,0-11 1-16,2-8-2 16,1-5 2-16,0-5 0 15,0-6 3-15,0-2-3 16,0-3-2-16,-3 1-16 16,3-4-5-16,0-2-39 15,-3-3-16-15,3-5-16 16,3-8-7-16,6-16-26 15</inkml:trace>
  <inkml:trace contextRef="#ctx0" brushRef="#br0" timeOffset="83953.7">11256 4643 176 0,'-6'-5'68'0,"6"0"-52"0,0 0 6 0,3 2 1 15,3-5-10-15,3-3 0 16,3-4-1-16,6-4 2 15,3 0-7-15,6 1 0 0,-1-1 0 16,-2 4-3-16,-3 1-1 16,-3 4-1-16,-3 2-2 15,0 3-2-15,-1 2-1 16,1 3 2-16,0 0 0 16,3 3-2-16,-3 2 2 15,3-5 1-15,0 0 2 16,-3 0-1-16,-1 0-1 0,1 0 1 15,0 0 1-15,-3 2-3 16,0 1 0-16,-3 0 1 16,0-3 0-16,0 0 2 15,-3 0 1-15,0 0-1 16,-3 0 1-16,-3 0-13 16,0 0-6-16,0 0-20 15,3-3-10-15,-3 3-44 16</inkml:trace>
  <inkml:trace contextRef="#ctx0" brushRef="#br0" timeOffset="85019.13">11560 3098 236 0,'-30'-26'88'0,"27"21"-69"0,3-3 28 16,0 8 8-16,6 0-29 16,3 0-11-16,6 0-15 15,3 0-3-15,6 2 1 16,-1 4 1-16,4-1 1 0,-3 3-3 0,-6 2 2 16,-6 6 3-1,-9 8 1-15,-12 8 1 0,-6 2 0 16,-3-2 0-16,0-3 0 15,3-5-2-15,3-3-2 16,6-2-4-16,6-1 0 16,9-5 0-16,9-5 2 15,12 3-1-15,6-3 1 16,5 0 2-16,-5 0 2 16,-6 2 3-16,-3 3 4 15,-9-5 7-15,-10 6 2 16,-14 1 6-16,-14 7 2 0,-16-4-11 15,-3 9-6 1,1 2-26-16,-1 0-11 0,9 0-66 16,9 0-28-16,12-5-6 15</inkml:trace>
  <inkml:trace contextRef="#ctx0" brushRef="#br0" timeOffset="86174.26">11643 4485 232 0,'-24'0'88'0,"15"0"-69"0,-2 2 22 0,11-2 3 15,0 3-18-15,0-3-7 16,0 0-7-16,8 3-3 0,7-3-5 15,9 0 4-15,12 0 2 0,9-3-3 16,2 3-2-16,4 0 0 16,-4-3 1-16,-2-2-3 15,-6 2 0-15,-4-2 1 16,-2 2 0-16,-6 1 0 16,-6-3 2-16,-6 2-3 15,-3 0 0-15,-3 1 1 16,-1 2 0-16,-2 2 0 15,-3 4 2-15,0-1-5 16,0 5-1-16,0 6-2 16,-3 16 0-16,3 2 0 15,0 9-2-15,0-1 9 0,3 0 6 16,0-2 1-16,0 0 1 16,0 5-5-16,-3 5 0 15,0 6-5-15,0-3 0 16,3-3 3-16,0-8 1 15,0-5-6-15,3-5-2 16,-3-8 2-16,0-6 3 16,0-5-3-16,-3-2-1 15,-3-3-24-15,0-3-10 16,-3-5-22-16,-3-5-10 16,0 0 3-16,-3-6 2 15,0 1 24-15,3-1 12 16,0 0 24-16,0 1 10 15,0 2 16-15,3 3 10 0,0-1 5 16,0 4 3 0,0 7-12-16,0 6-4 0,0 4-5 15,0 12 1-15,0-1-2 16,0 11 2 0,0 11-11-16,0 5-4 0,0 5-5 15,3 0 0-15,0-5 0 16,3-8 1-16,0-5-2 15,0-11 1-15,0-5-40 16,0-3-16-16,3-21-32 16,0-11 13-1,-3-15 5-15,-3-19-33 16,3-11-16-16,-3-4 58 16,0-7 211 15,0 9-60-31,0 13-19 15,3 6-33-15,6 1-19 16,9 4-1-16,6 0-1 16,8 2-11-16,4 3 3 0,0 2 2 15,-3 6-5-15,-1 8-3 16,-8 5 3-16,-3 3 4 16,-6 7 2-16,-6 12 3 15,-6 7 1-15,-6 13 3 16,-6 1-12-16,-3 4-3 15,-3 4-5-15,-3 7-2 0,0 8 1 16,0 6-1-16,1-1 0 16,2-7 0-1,0-6-40-15,0-5-15 0,3-5-46 16,0-1-16-16,0-7 0 16</inkml:trace>
  <inkml:trace contextRef="#ctx0" brushRef="#br0" timeOffset="86326">12197 5659 332 0,'-9'8'123'0,"12"-10"-95"0,0 7 3 16,-3-5-4-16,3 3-18 16,-3-3-5-16,6 2-33 15,0 1-14-15,3 0-101 0,3-3-44 16</inkml:trace>
  <inkml:trace contextRef="#ctx0" brushRef="#br0" timeOffset="86851.9">11991 5133 168 0,'9'-5'66'0,"-6"5"-52"15,3 2 17-15,-6-2 2 0,6 3-5 16,0 5 0-16,0 0 5 16,3 8 3-16,0 7-19 0,0 7 2 0,0 4-1 15,0 6-8-15,3 10-1 16,0 6-3-16,0 2-1 15,2-5-3-15,1-6 1 16,0-7 4-16,-3-8 4 16,0-6-2-16,-3-5 0 15,0-7-1-15,-3-1 0 16,-6-13-2 0,0-8-26-16,0-8-11 15,-3-5-31-15,3-14-13 16,0-4-22-1,0-4-40-15,0-2 43 16</inkml:trace>
  <inkml:trace contextRef="#ctx0" brushRef="#br0" timeOffset="87165.84">12167 5106 180 0,'-6'-5'68'0,"6"5"-52"0,0 0 8 0,0 0 2 0,0 0-15 15,3 3-4-15,3 2 7 16,6 0 5-16,6 1-10 15,9-6 2-15,5 0 0 0,1-3-2 16,3 3 2-16,-3 0-6 16,-4 0-3-16,-5 3 1 15,-6 5 0-15,-3-6 14 16,-3 9 8-16,-6 5 1 16,-3 2 2-16,-6 6-12 0,-3-3-2 15,-3 11-8 1,-3 5-2-16,-3 11-2 0,-3 10 1 15,-3-3-2-15,1-4 2 16,-1-4-2-16,0-4 2 16,0-6-2-16,3-8-1 15,6-3-8-15,0-5-5 16,3-5-51-16,6-5-20 16</inkml:trace>
  <inkml:trace contextRef="#ctx0" brushRef="#br0" timeOffset="87333.39">12405 5495 200 0,'-6'3'74'0,"6"0"-58"0,0 2-54 0,0-5-28 0,-3 5-5 16,-3-5 4-16</inkml:trace>
  <inkml:trace contextRef="#ctx0" brushRef="#br0" timeOffset="95589.37">9485 2582 52 0,'-30'-31'22'0,"16"12"-18"0,-7 6 0 0,12 10 0 16,-6 6-5-16,-9 7-2 15,-15 12 2-15,-8 1 0 16,-10 12-2-16,-2 10 2 16,-1 8 1-16,7-6 0 15,2 4 0-15,6-6 0 0,4-3 0 16,2 3 0-16,0 0 2 16,4 5 1-16,2 8-1 15,3 14 1-15,6-3-4 16,9-6 0-16,9-5 1 15,12-5 0-15,12-3 0 16,9-2 0-16,6-3 0 16,8-13 2-16,10-6 1 15,9-10 3-15,5-5-1 16,0-6 2-16,-2-8 0 16,-6-10 3-16,-1-3 8 15,1-15 3-15,-1-7-6 16,4-17-4-16,-4-17 7 15,-5 1 5-15,-3-6-8 0,-4-13-1 16,-2-10-6 0,-3 5-3-16,-7-1-2 0,-5 6 8 0,-6-2 6 15,-9 10-3-15,-6 16 0 16,-9 13-6-16,-3 8-3 16,-6 8-7-16,-3 10-3 15,-3 11-36-15,-3 16-15 16,-5 27-24-1</inkml:trace>
  <inkml:trace contextRef="#ctx0" brushRef="#br0" timeOffset="107570.71">7038 2720 36 0,'-14'-5'13'0,"5"10"-10"0,-12 3-3 15,18-3 0-15,-9 8-2 16,-6 6 0-16,0 10 0 16,0 8 0-16,0 0 2 15,4 5 0-15,2 3 6 16,3 3 6-16,3 8-4 16,6 10 0-16,6-3-4 15,6-2-3-15,6-3 0 16,5-13 1-16,4-5 5 15,3-8 4-15,6-11 0 0,-4-11 3 16,4-2-3 0,0-16 1-16,2-5-3 15,1-11 2-15,-3-10 0 0,-3-8 3 16,-1-3-1-16,-5 2 2 16,0-7 5-16,0-5 4 15,-3-9-12-15,-4-2-5 0,-5-3-2 16,-3 8 1-16,-9 8 1 15,-6 0 5-15,-6 8 5 16,-6 3-5-16,-5 8-2 16,-10 7-8-16,-6 14-1 15,-3 5-3-15,1 11 0 16,-1 7-3-16,3 4 1 16,-2 1-20-16,-1 12-9 0,-6 5-56 15</inkml:trace>
  <inkml:trace contextRef="#ctx0" brushRef="#br0" timeOffset="109775.61">6654 1537 132 0,'-5'3'52'0,"2"2"-41"0,-6 0 4 15,6 3-1-15,0 6-9 16,-3 4-1-16,0 9-2 16,0-1-2-16,3 8 1 15,-3 11 1-15,3 14 3 0,0 7-4 16,3-16-1-16,0-5 2 0,6 3 1 16,6 5 5-16,0-16 3 15,-3-11-6-15,14 1-1 16,16 4 0-16,-6-15 0 15,-3 0 0-15,11-5 0 16,-8 5-9-16,3-14-4 16,5 3-22-16,-5 1-7 15,-6-6-30 1</inkml:trace>
  <inkml:trace contextRef="#ctx0" brushRef="#br0" timeOffset="110003.17">6610 1635 148 0,'-12'3'57'0,"15"-3"-44"0,6-3-4 15,0-2-4-15,6-6-5 16,5-2 2-16,10-3-1 15,9 3 2-15,3 0-48 16,-4-1-20-16,-5 4 13 16,-15 2 7-16</inkml:trace>
  <inkml:trace contextRef="#ctx0" brushRef="#br0" timeOffset="110168.52">6634 1913 104 0,'-3'3'41'0,"9"5"-32"0,6-3-2 0,-4-3-2 16,10 9-4-16,9-8 2 15,12 2-22-15,5-5-9 16,13-5-13-16,3-3-4 16</inkml:trace>
  <inkml:trace contextRef="#ctx0" brushRef="#br0" timeOffset="110436.13">7244 1466 156 0,'-27'-32'57'0,"18"27"-44"0,-6-3 16 0,9 8 4 0,-3 2-18 16,0 9-6-16,0 8-11 16,1 15-1-16,2 3 1 15,0 11 1-15,3-3 1 0,0 8-3 16,3 5 2-16,3-5-4 15,0-8-1-15,6-11-2 16,2-2 2-16,4-8 4 16,6-3 1-16,3-16 3 15,6-5 3-15,3-5-7 16,-1-3-3-16,1-3-24 16,0-2-11-16,-1 5-26 15</inkml:trace>
  <inkml:trace contextRef="#ctx0" brushRef="#br0" timeOffset="110855.76">7446 2193 172 0,'3'-2'66'0,"3"-4"-52"0,0-7 19 0,-3 5 6 16,3-10-16-16,3-9-4 15,0-12-10-15,3-12-4 16,3-2-2-16,0 1 2 0,2-7 1 16,4-4 2-16,-3 2 2 15,0 3-1-15,-3 13 0 0,-3 10-8 16,0 22-2 0,-3 21-3-16,-3 5 5 15,-3 11 1-15,0 3-3 16,0 2 1-16,2 0-2 15,1-3 0-15,0 1 0 16,3-14 0-16,3 0 4 16,3-10 1-16,3-6 1 15,-3-2 0-15,3-8-2 16,3-1 1-16,-4-7-2 16,1-5 2-16,0 2-4 0,-3-8 0 15,0 3-1-15,0 5-2 16,-3-2-22-1,-3 7-7-15,0 3-26 0</inkml:trace>
  <inkml:trace contextRef="#ctx0" brushRef="#br0" timeOffset="113129.68">8059 1794 196 0,'-6'-8'74'0,"6"8"-58"0,-5 0 14 16,2 0 1-16,0 3-18 16,0 7-7-16,0 3-7 15,0 9 0-15,0 4 1 16,0-2 0-16,0 16 2 0,-6 18-3 15,3-5 0-15,0-6-37 16,3-4-14-16,3-17-38 16</inkml:trace>
  <inkml:trace contextRef="#ctx0" brushRef="#br0" timeOffset="113305.58">8077 1799 168 0,'-9'0'66'0,"6"3"-52"0,-3 10 6 0,3 3-1 16,3 0-5-16,0-3 0 16,0 24-6-16,0-5-3 15,6 8-2-15,3 7-3 0,3-2 3 16,3-5-26-16,3-3-10 16,3-3-51-1</inkml:trace>
  <inkml:trace contextRef="#ctx0" brushRef="#br0" timeOffset="113472.14">8024 2133 220 0,'-21'0'82'0,"15"-6"-64"0,0 17-2 16,6-11-7-16,3 0-27 15,0 0-8-15,12-13-55 16,12-19-25-16,5-8 46 15,1-2 24-15</inkml:trace>
  <inkml:trace contextRef="#ctx0" brushRef="#br0" timeOffset="113639.69">8348 1799 180 0,'-18'19'68'0,"18"-19"-52"0,-12 42 6 0,9-18 1 16,0 5-14-16,0-5-2 15,0 15-5-15,0-7 1 16,3 8-2-16,0 13-25 0,6-3-11 16,3-10-48-1</inkml:trace>
  <inkml:trace contextRef="#ctx0" brushRef="#br0" timeOffset="113949.17">8384 1865 184 0,'-12'-26'68'0,"12"21"-52"0,0 2 3 16,0 3-1-16,0 0-16 16,3 0-3-16,3 8 0 15,0-3 2-15,0 8 0 16,-3 1-9-16,0-1-5 0,-3-5-9 16,3 10-3-16,0 1 8 15,3-6 7-15,0 3 5 16,3-3 3-16,-1 0 3 15,1-2 4-15,-3-3 2 16,3 2 1-16,0 4 0 16,-3-1 2-16,0 0-1 15,-3 0 2-15,-3 1-4 16,0-1-2-16,0 0 0 0,-6 6-1 16,-9 7-18-16,0 1-5 15,-2-1-55 1</inkml:trace>
  <inkml:trace contextRef="#ctx0" brushRef="#br0" timeOffset="114220.45">8729 1741 236 0,'-6'0'90'0,"0"5"-70"0,-9 3 21 0,6 0 4 15,0 3-19-15,4-3-4 0,-7 18-8 16,0-7-1 0,3 20-7-16,0-7-4 0,9 8-1 0,0-14-1 15,12 6 0-15,-3-11 0 16,12-2 0-16,-4-6-22 16,13-13-10-16,9-8-22 15,-6-11-6-15,-1-2-32 31,-5-3-31-31,-6 3 45 0</inkml:trace>
  <inkml:trace contextRef="#ctx0" brushRef="#br0" timeOffset="114490.72">8399 2061 192 0,'-3'-13'71'0,"3"8"-55"0,-3 2 28 0,3 3 12 16,-3 0-9-16,-3 0 0 15,0 0-25-15,3 0-8 16,-9 3-9-16,3 2-8 0,-9 8-3 0,3-8-46 15,-3 9-18-15,1-1-54 16</inkml:trace>
  <inkml:trace contextRef="#ctx0" brushRef="#br0" timeOffset="115906.12">9726 2426 176 0,'-32'-18'66'0,"26"10"-52"0,3-11 14 15,3 11 5-15,6-5-17 16,5-11-4-16,10-2-7 16,6-9-2-16,15-4-1 15,17-19-4-15,13-6-1 0,2-2 2 0,1 2 2 16,-1 9-2-16,3 5 0 15,-5 10 1 1,-10 0 2-16,-2 8-3 0,-10 1 0 16,-5 4-23-16,-6 1-10 15,-3-1-55 1</inkml:trace>
  <inkml:trace contextRef="#ctx0" brushRef="#br0" timeOffset="117868.07">10926 1220 196 0,'-6'-32'74'0,"9"24"-58"0,0 0 20 15,-3 8 5-15,0 0-26 16,0 0-9-16,12 8-10 16,0 0-1-16,3 11 3 15,2 12 3-15,4 17 2 0,-3 23-4 0,0 1 1 16,0-9 0-1,-3-23 0-15,-3 0-3 0,5-9 2 16,-2-9 5-16,6-9 2 16,6-8 26-16,0-18 14 15,0-14-13-15,-4-12-4 16,1-12-15-16,-6 4-4 16,-3 2-6-16,0-8-3 15,-3 3 2-15,-3-3 0 16,0 8-21-16,-1 0-8 15,1 10-62-15,3 17-25 16,-6 5-4 0</inkml:trace>
  <inkml:trace contextRef="#ctx0" brushRef="#br0" timeOffset="118185.12">11524 1291 192 0,'9'-5'74'0,"-9"10"-58"0,6-5 3 0,-3 5-2 0,3 3-9 15,0 0 0-15,0 6-4 16,0 4-3-16,3 6 0 16,-3 5 1-16,0 8 3 0,-3 3-9 15,-3-1-4-15,0-2 1 16,0-10 2-16,0-6 9 0,0-2 5 15,0-6-2-15,3-5-2 16,0 2-5-16,3-2 0 16,2-2 0-1,4 2 2-15,0-8-1 0,6 0-1 16,9-6-24-16,6-2-9 16,8-5-56-1</inkml:trace>
  <inkml:trace contextRef="#ctx0" brushRef="#br0" timeOffset="118634.42">12042 1167 160 0,'0'-5'60'0,"0"10"-47"0,3-5 15 16,-3 0 2-16,0 0-11 16,0 0-1-16,0 0-12 15,3 5-7-15,-3 3 1 16,3-3 1-16,0 3 4 0,0 0 9 15,0 16 5-15,-3 10-5 0,0 6-1 16,0-8-7-16,-3 18-2 16,3-8-2-16,0 1 1 15,0-4 0-15,0-7 3 16,0-5-1-16,6-6 2 16,-3 0-4-16,6-2 0 15,0-6-1-15,3 0 1 16,0-2 0-16,5-3 3 15,7-8-5-15,0-8-1 16,-6-3-40-16,-3-2-15 16,-3-6-59-1</inkml:trace>
  <inkml:trace contextRef="#ctx0" brushRef="#br0" timeOffset="119428.55">11578 1326 144 0,'-6'-3'55'0,"6"3"-43"0,-12 0 19 0,12 0 7 16,-6 0-15-16,-6 3-4 16,3 2-12-16,0-5-5 15,3 5-1-15,0-5-1 0,0 0 0 16,3 0 0-16,0 0 0 15,0 0 4-15,0 0 5 16,3 0-7-16,3 0-1 16,3 0 1-16,0 0 1 15,0 0-1-15,9 0-2 16,3-5 3-16,0 5 2 16,0-5-2-16,0 2-2 15,-1 3 0-15,-5 0 1 0,-3 0-3 16,3 0 0-16,-3 3 14 15,-3 7 6 1,0 3-1-16,-6 1 0 0,-3 12-8 16,0-5-2-16,0-2-4 15,-3 13-3-15,0-11 0 16,0 5-1-16,0-2 0 16,0 2 0-16,0-7 0 15,0 2 2-15,0-8-3 16,0 6 0-16,3-6-1 15,0-5 0-15,1 3 0 16,2-3 0-16,0-3 0 16,0 3-2-16,0-3 3 0,5-2 0 15,-2 2 1 1,3 0 0-16,0-5 0 0,3 0 0 16,0 0 0-16,3 0 2 15,0 0-3-15,3 3 0 16,0-3 5-16,3 0 2 15,0 0-5-15,-4 0 0 16,-2 0 1-16,0 5 1 16,-3-5 3-16,-3 0 1 15,0-5-1-15,-6 2 1 16,0 3-70-16,-3-5-32 16,3-14-21-1</inkml:trace>
  <inkml:trace contextRef="#ctx0" brushRef="#br0" timeOffset="119866.14">11414 1312 208 0,'-15'-2'77'0,"15"-4"-60"0,0 6 6 15,0 0-1-15,3 0-21 16,0 0-7-16,9 6 5 16,6 2 2-16,6-3 0 0,-1-2 4 0,-2 2 1 15,-3-5 2 1,3 5 0-16,6 0-4 0,0 3-3 16,-4 0 0-16,-8 6 1 15,-3-4 3-15,-3 25 4 16,0-12-4-16,-6 17-1 15,-3-6-2-15,-3-2 1 16,0 0-2-16,0-6-1 16,0-7 9-16,3 2 4 15,0-8-4-15,0 1-3 16,0-1-3-16,6-5-3 16,0 2 3-16,3-7 2 15,6 2 0-15,0 1 0 0,-3-4-3 16,14 1-2-16,-5-1-26 15,9-4-10-15,15-14-86 16</inkml:trace>
  <inkml:trace contextRef="#ctx0" brushRef="#br0" timeOffset="121969.2">12384 1717 136 0,'9'29'52'0,"-9"-29"-41"0,12-10 13 0,-6 7 2 16,3 6-6-16,0-3-1 16,-3 5 0-16,0 0 2 15,6-5-11-15,-3-5 5 0,6-19 5 16,2-16-7-16,1 6 0 15,-6 2 2-15,0-15 2 0,-3 10 0 16,0-3-1-16,-3 6-2 16,0 2-1-16,0 5-5 15,-3 9 0 1,0-3-10-16,0 10-3 0,0 3 0 16,3 13 1-16,0-5 2 15,0 14 1-15,6 7-2 16,-1 0 2-16,4-2-1 15,-3-14 0-15,0 3 2 16,6-16 2-16,-3 3-1 16,9-14 2-16,-3 3 0 15,-1-10 1-15,-2 2 0 16,-3-11 0-16,0 9 0 16,-3-11 2-16,-3 3-5 0,-3 2-3 15,-3 0-43-15,0 6-18 16,-3 4-65-1</inkml:trace>
  <inkml:trace contextRef="#ctx0" brushRef="#br0" timeOffset="123226.58">13209 1291 208 0,'-9'-8'77'0,"3"3"-60"0,-3 18 28 15,9-13 11-15,-6 5-18 16,0-2-4-16,-6 2-22 16,-6 9-8-16,1 9-3 15,-1 17-4-15,6-5 0 0,3-9 2 0,3 11 2 16,3-11-2-16,3-4-2 15,3-4-9-15,3-5-5 16,3-13 6-16,3-8 6 16,3-21 4-16,-4 8 1 15,-2 3 0-15,0-3 2 16,-3-11 10-16,0 11 4 16,-6 7 8-16,0 14 2 15,0-5-16-15,-3 18-7 16,0 1-8-16,0 17 0 15,3 1 3-15,3-3 1 16,0 0-2-16,6-8 2 0,3-2-17 16,0-6-8-1,0 0-11-15,6-23-4 16,6-19-16-16,-1-14-4 0,4-4 11 16,-6 2 14-1,-6-3 29-15,-9 30 43 16,0-4 22-16,-3 4-3 15,0-1-2-15,-3 1-30 16,0 10-14-16,0 13-6 16,0 3-3-16,-3 5 2 0,3 1-3 15,0 12-2-15,0-2 2 16,0 10 2-16,0 3 0 16,3 3-1-16,3-11-24 15,3 0-9-15,0-8-5 0,-1-2 0 16,-2-6 21-16,3-5 9 15,3-3 9-15,0-2 2 16,0 2-1-16,-3 6 7 16,0 2 4-1,0-5 0-15,-3-3 2 16,3 3 1-16,-3-2 2 16,-3 2 1-16,-3 5 3 15,-6 0-10 1,3 0-44-16,-9-2-18 15,-9 5-51 1</inkml:trace>
  <inkml:trace contextRef="#ctx0" brushRef="#br0" timeOffset="123469.54">13658 1500 240 0,'-15'13'90'0,"7"1"-70"0,-13 9 28 16,12-9 9-16,0-1-23 16,0 3-9-16,-3 8-18 15,3-6-4-15,0 9-3 16,3-6-3-16,9-3 0 0,6 9-7 16,6-9-2-16,-3 3-15 15,15-15-6-15,-4 2-46 0,13-16-19 16,12-24 0-1</inkml:trace>
  <inkml:trace contextRef="#ctx0" brushRef="#br0" timeOffset="124112.78">11566 3061 212 0,'-33'11'79'0,"33"-11"-61"0,-27-11 15 16,15 11 3-16,-5 6-14 15,-4-1-2-15,6 3-17 0,0 0-4 16,-3 8 0 0,3-3-2-16,6 29-1 0,0-5-2 15,15 16 1-15,0-8 1 0,24 27 2 16,-6-14-1-16,23 8 1 16,-8-13 4-16,33-19 1 15,-16-5 5-15,24-34 5 16,-17 0-1-16,11-35 1 15,-14 11-3-15,5-45 1 16,-14 13 5-16,-9-5 4 16,-10 8 1-16,-20-14 2 15,-3 14 2-15,-18-8 4 16,0 13-9-16,-17 3-4 0,2 10-9 16,-18 6-5-16,-11 4-6 15,17 23 0-15,6 1-31 16,6 22-12-16,3-3-40 15,18 14-15-15,12 18-25 16</inkml:trace>
  <inkml:trace contextRef="#ctx0" brushRef="#br0" timeOffset="124356.59">12253 3397 248 0,'-9'27'93'0,"9"-27"-72"0,0 0-4 0,3 2-5 16,6 9-5-16,3-8 3 15,3 10 8-15,-3-3 3 16,12 6-10-16,-6-2-2 0,9 1 1 16,-4-1-6-16,4 4 0 15,-3-2 0-15,0 3 0 16,-3-4-29-16,-4 1-10 15,1-8-93 1</inkml:trace>
  <inkml:trace contextRef="#ctx0" brushRef="#br0" timeOffset="125779.85">12676 3326 172 0,'-3'13'66'0,"3"-13"-52"0,6 0-3 0,0 8-4 15,0 11-6-15,0-6 2 0,6 13-2 16,6 19-1-16,-3-5 1 16,-4-8 1-16,7 2 3 0,6 11 4 15,-3-19 2-15,0-7 12 16,-3-19 5-16,-3 0-3 16,5-21-1-16,-2 5-7 15,0-24-2-15,-3 11-1 16,0-29 4-16,-3 13-10 15,-3-13-2-15,0 13-4 16,-3 5-2-16,0 3-17 16,-3 8-6-16,2-8-60 0,1 16-23 15,0 10 9 1</inkml:trace>
  <inkml:trace contextRef="#ctx0" brushRef="#br0" timeOffset="126289.98">13134 3627 212 0,'-11'-7'79'0,"11"1"-61"0,0 12 6 0,0-6-2 0,3 0-19 16,-1 0-5-16,7-6-5 16,0 6-1-16,9-5 5 15,-3 2 1-15,6 3 2 0,-3-5 0 16,0 5 2-16,-3 0 3 16,-1 5 2-16,-2-5 8 15,-6 14 2-15,0-1-6 16,-9 16-4-16,0-3-7 15,-9 6-2-15,3-5 1 16,-2-4 0-16,2-2-2 16,3-7 2-16,0-1-4 15,6 0-1-15,0-2 0 16,9-3 2-16,0 0 6 0,5 2 4 16,-2-7-1-16,3 2 2 15,0 0-2-15,-3 1 0 16,-3 2 5-16,-3-3 6 15,0-2 7-15,-6 7 3 16,0-7-11-16,-12 7-6 16,3 4-22-16,-6-1-8 15,-9 0-70 1,9 0-73-16,4-18 43 16</inkml:trace>
  <inkml:trace contextRef="#ctx0" brushRef="#br0" timeOffset="126654.56">13545 3313 224 0,'-3'-6'85'0,"3"6"-66"0,0 0 5 15,0 0-1-15,0 0-18 16,3 6-2-16,3 7 2 15,-3-5 4-15,3 10-5 16,0-4-2-16,-3 12-1 0,0-5 1 16,-3 19 1-16,0-3-1 15,-3 10-2-15,3-4 3 0,0 2 0 16,0-8 3 0,3-5 1-16,0-6-3 0,6-2-3 15,0-3 0-15,6-2-1 16,0-6 0-16,5 0 0 15,-2-8 2-15,6-5 1 16,12-5-10-16,0-3-3 16,-4-3-35-16,-5 4-15 15,-6 1-44 1</inkml:trace>
  <inkml:trace contextRef="#ctx0" brushRef="#br0" timeOffset="127117.52">14013 3868 152 0,'-9'8'57'0,"6"-10"-44"0,0 9 21 15,3-7 5-15,0 6-13 16,0 2-4-16,3-14-13 15,0 4-4-15,3-17-3 16,5-20 1-16,4-12 2 0,3-4 0 16,-3 18 0-16,0 0-3 15,0-11 1-15,-3 8-2 16,0-5-1-16,0 0 1 16,-3 11-1-16,-1 7 2 0,-2 17-1 15,0 15-3 1,-3 0-1-16,3 9 2 15,0 12 2-15,3 14 2 16,0 0-1-16,3 5 1 16,3-11-4-16,-3-10 0 15,-3-8 5-15,6-6 2 16,-4-7 4-16,4-16 4 16,0 2-6-16,0-13 0 15,-3 6-4-15,0-17-1 16,0 9-19-16,-3-16-9 15,0-6-80-15,0 13-49 16,0 4 68-16</inkml:trace>
  <inkml:trace contextRef="#ctx0" brushRef="#br0" timeOffset="129010.7">14542 3770 204 0,'-3'-21'77'0,"0"16"-60"0,-6-6 30 15,9 11 12-15,-5-2-4 16,-7-6 0-16,0 5-19 16,3 3-8-16,-6 11-16 15,3-9-10-15,-6 22-2 0,3-5-2 16,-3 15 0-16,4-2 0 16,2 2-2-16,3-5 0 15,3 0 0-15,3-5-2 0,3-3 1 16,0-7-10-16,6-20-3 15,6-10 4-15,0-2 6 16,-1-9 5-16,1 1 4 16,-3 2-2-16,-3 16 0 15,-3-2 5-15,0 7 2 16,0-5-2-16,-3 11-1 16,0 2-3-16,3 8-3 15,0-5-1-15,3 11 3 16,0-9 0-16,6 6 1 15,6 3-40-15,6-14-15 16,-1-10-30-16,1-14-10 16,3-13 5-1</inkml:trace>
  <inkml:trace contextRef="#ctx0" brushRef="#br0" timeOffset="129354.99">14676 3482 228 0,'-15'-5'85'0,"6"-1"-66"0,-5 30 8 16,14-16 0-16,-6-3-14 15,-3 9-2-15,3 4-12 16,0 9-4-16,6 2 3 16,0-5 0-16,3 7 2 0,0-2 2 15,3 3 1-15,3 8-17 16,0-3-7-16,0-5-10 16,-1-6-1-16,1-5 8 15,0-8 5-15,0-10 8 16,3 0 7-16,3-6 3 0,0 0 3 15,0-2-3-15,0 3-2 16,0 2-1-16,-7 2 3 16,-2 3 11-16,0-2 8 15,3 8 4-15,-3-1 4 16,-3-2-10-16,-3 5-2 16,-6-5-6-16,0 0-3 15,0 3-9-15,-8-3-5 16,-1 0-20-16,-6 8-6 15,-9 5-53 1</inkml:trace>
  <inkml:trace contextRef="#ctx0" brushRef="#br0" timeOffset="129608.29">14953 3784 140 0,'21'-14'52'0,"-21"14"-41"0,6 0 35 15,-6 0 15-15,0 0-5 16,0 3 0-16,-3 8-25 16,0-4-11-16,-6 12-12 15,0-8-4-15,0 12 0 0,0-4-2 16,3 2-2-16,0-2 1 16,6-1-1-16,0 1-3 15,9-6 2-15,-3-5-12 16,9 0-7-16,9-6-49 0,0-7-22 15,3-13-15 1</inkml:trace>
  <inkml:trace contextRef="#ctx0" brushRef="#br0" timeOffset="132489.49">16903 6109 80 0,'9'-2'30'0,"0"2"-24"0,3 5-1 0,-7-2-2 16,4 2-1-16,3 3 1 0,3 0 3 15,0 0 3-15,3-3 2 16,3-2 3-16,0-3-1 16,2-3 2-16,4 0-6 15,3 1-3-15,0-1-3 16,0 0 0-16,-1 3-2 16,4 3-1-16,-3 2 3 0,0 1-4 15,-4-1 0-15,1 0 3 16,0-2 1-16,0-3-1 15,-3 0-2-15,-1-3 7 16,1-2 3-16,3 0-5 0,3 2-1 16,2 0 0-1,1 3 0-15,3 0-2 0,0 0-2 16,-1-5 1-16,1 0 1 16,0-3-1-16,0 0-1 15,-1-3 1-15,-2 3 1 16,0 0-1-16,-1 0 2 15,1 3-4-15,3-3 0 16,0 3 1-16,-1 0 0 16,1-1 0-16,-3 1 0 15,0 0 0-15,-1 2 0 16,-2 0 0-16,0 1 2 16,0-3-3-16,-1-1 0 15,1 1 1-15,0-3 2 0,0 3 1 16,-1 2 1-16,1 0-5 15,3 3 1-15,0 3-2 16,-1 0 0-16,-2-1 4 16,0-2 1-16,0 0-1 15,-3 0-2-15,2 0 3 16,-2 0 0-16,3 0-6 16,-3 3 0-16,-1 2 1 15,1 3 1-15,0 3 1 16,3 2 0-16,0 0 0 15,-1-2 2-15,-2-3-1 16,0-3 2-16,0 0-4 16,-1-2 0-16,-2 0 1 15,0 2 2-15,0 3-1 0,0 5-1 16,-1 0-2-16,-2 3-1 16,0-3 4-16,0 1 1 15,0-4 0-15,0-2 1 16,2-3-2-16,1 1 2 15,3-4-4-15,0-2 0 16,3 0-1-16,2 0 0 16,1 0 2-16,-3 0 0 15,3 3 0-15,-4-3 0 16,1 0 0-16,9 0 0 16,-3 0 2-16,-1-5 1 15,1-1-1-15,3 1-2 16,2 0 1-16,4 2-1 0,3-5-3 15,-7 3 0 1,1 0 4-16,-6-1 1 0,-1 1-3 16,-2 3 1-16,-3-1 0 15,0 3 2-15,-3 0-3 16,-1 0 0-16,4 0-1 16,0 0 0-16,0 0 4 15,2 3 1-15,1-3-4 16,0 0-1-16,-3 2-2 15,-1 3 3-15,1-2 0 16,-3 5 3-16,0-5-1 16,-1 7-1-16,-2-7 1 0,0 0-1 15,-3-3 0-15,-3 0 0 16,0 0 0-16,-3-3 2 16,-1 0 1-16,1 3 1 15,0-5 0-15,-3 0 2 16,0 2-3-16,0 3-2 15,-3-8 2-15,0 5 0 16,0-2-4-16,0 3 1 16,-3-1 0-16,0 0 0 15,-1 1 0-15,1-1 2 16,0 0-1-16,-3 1 2 16,0-4 0-16,3 1 1 15,-3-3-5-15,0 0 1 0,-3 0 2 16,0 0 1-1,-3 0-10-15,-9 3-3 16,-11 5-79-16</inkml:trace>
  <inkml:trace contextRef="#ctx0" brushRef="#br0" timeOffset="161975.19">7741 5395 72 0,'6'0'27'0,"9"0"-21"0,9 8-4 0,-7-3-1 16,7 3 1-16,6 0 3 15,6-5 9-15,8-9 3 16,16-7-4-16,8 0-3 16,7-6-5-16,-4-4-2 15,-5-7 1-15,-4-15 2 16,1-13-3-16,-7-8 0 0,-2-5 3 15,-7-9 1-15,-2-18 3 16,-9 0 4-16,-9-7-4 16,-4-9 0-16,-8-10-6 15,-9 12 4-15,-9 7 2 0,-12-4 1 16,-11-2 3-16,-10 10-1 16,-3 17 0-16,-5 2-5 15,-1 8 0-15,-3 10-1 16,-5 3 3-16,-7 16-7 15,-2 6-4-15,-1 12-7 16,-2 14-2-16,-1 13 0 16,-11 8 1-16,-7 16 3 15,1 15 2-15,-3 28-3 16,5 22 2-16,1 7 1 0,0 39 2 16,11-6 1-16,13 14 1 15,17 3-3-15,15-11 0 16,12 15 2-16,15 1 0 15,15-21 3-15,6-14 1 16,6-20-4-16,-1-17 1 16,1-16 0-16,3-12 0 15,-3-12 2-15,2-9 3 16,7-9 2-16,0-11 1 16,3-4-2-16,-1-6 1 15,-2-3-4-15,-3-2 0 0,-1 5-28 16,-2-6-10-1,-3 12-49 1</inkml:trace>
  <inkml:trace contextRef="#ctx0" brushRef="#br0" timeOffset="171944.95">7893 5286 156 0,'0'0'57'0,"0"0"-44"0,-3 0 25 0,3 0 10 15,-3 6-11-15,0-1-1 16,0 0-6-16,-3 3-1 15,-3 5-16-15,-3 6 5 0,-6 13 3 16,-3 15-5-16,3-7-1 16,1-8-7-16,-4 10 0 15,3-5-1-15,-3 0 3 16,0 6-5-16,3-6-3 16,6-11-15-16,7-7-4 15,-1-6-81-15,6-5-36 0</inkml:trace>
  <inkml:trace contextRef="#ctx0" brushRef="#br0" timeOffset="172252.42">6503 5265 4 0,'6'-2'0'0</inkml:trace>
  <inkml:trace contextRef="#ctx0" brushRef="#br0" timeOffset="174062.15">7053 5906 292 0,'-12'-8'110'0,"12"8"-86"0,-14 2 35 15,8 4 10 1,3 1-38-16,-6 9-16 15,-3 5-11-15,-9 17-4 16,3 4 0-16,-6 11 0 16,3-3 0-16,-2 14-3 15,2-4 2-15,0-4-45 16,6-6 24-16,0-5-100 0,9-8 68 0,9-24-93 16,9-10 84-16</inkml:trace>
  <inkml:trace contextRef="#ctx0" brushRef="#br0" timeOffset="174227.53">7027 5964 212 0,'0'-64'79'0,"0"64"-61"0,-3-2 21 0,0 2 23 16,6 5-35-16,-3 8 21 15,0 3-29-15,0 8 14 16,0 5-19-16,0 11 1 16,3-1-9-16,0 6-1 15,5-2-3-15,-2 4-65 16,6 1 34-16,6 10-147 15,0-2 98-15</inkml:trace>
  <inkml:trace contextRef="#ctx0" brushRef="#br0" timeOffset="174377.14">6949 6324 264 0,'-36'-16'101'0,"36"16"-78"0,-8 5 6 15,5-5-6 1,6 3-16-16,2-1-25 15,4 1 9-15,12-3-90 16,3 0 55-16,9-8-84 16,2 3 72-16</inkml:trace>
  <inkml:trace contextRef="#ctx0" brushRef="#br0" timeOffset="174541.76">7166 6276 224 0,'12'-5'85'0,"-12"5"-66"0,21 0 1 0,-12 0-2 16,3 0-12-16,3-3-25 15,6 3 10-15,6-3-101 16,2 1 61-16</inkml:trace>
  <inkml:trace contextRef="#ctx0" brushRef="#br0" timeOffset="174768.19">7345 6080 236 0,'-21'24'90'0,"21"-24"-70"0,-27 40 15 0,18-22 2 16,4 1-21-16,-4 15-4 15,3 6-8-15,3 2-3 16,6 3 0-16,9 0 1 15,5-3-1-15,10-10-7 16,0-8 3-16,9-11-63 16,-1-2 37-16,4-17-105 15,0 1 75-15</inkml:trace>
  <inkml:trace contextRef="#ctx0" brushRef="#br0" timeOffset="175068.24">7857 5953 264 0,'-3'0'101'0,"3"0"-78"0,0 8 4 0,0-5-1 15,0 5-17-15,0 5 0 16,0 5-6-16,-3 6 3 16,3 0-4-16,-3 8 4 15,3 2-4-15,0 1-12 16,3-1 6-16,0 8-63 16,3-2 37-16,0-11-109 15,6-5 79-15</inkml:trace>
  <inkml:trace contextRef="#ctx0" brushRef="#br0" timeOffset="175442.46">7771 6022 224 0,'-24'-40'85'0,"24"40"-66"0,0-10 21 16,0 4 7 0,6 6-27-16,3-8-6 15,6 0-9-15,8-2-2 0,-2 2-1 0,0 0-2 16,0 3 1-16,-3-1 1 15,0 6-1 1,-3 6 4-16,-1 2-3 0,-5 5 4 16,3 5-4-16,-6 6 1 15,0 3-1-15,-6-3-2 16,0-3 1-16,0-3-6 16,0-2 3-16,0 3-3 15,3-4 2-15,0-1 9 16,3-1-4-16,-3-2 15 15,0-1-9-15,0-2 20 16,0 0-15-16,0-3 15 16,0 3-15-16,-3-3 4 15,3 3-10-15,-6 3-7 16,0 0 0-16,-6 2-71 16,0 3 39-16,-6-3-152 15,3 3 103-15</inkml:trace>
  <inkml:trace contextRef="#ctx0" brushRef="#br0" timeOffset="175817.46">7854 6170 168 0,'18'-10'66'0,"-18"10"-52"0,27-6 17 0,-18 4 13 16,0 4-24-16,-1-2-1 15,1 3-13-15,-3-3 1 16,0 0-4-16,0-3-30 16,0 3 14-16,0-5-100 15,3 2 62-15,0-5-50 0</inkml:trace>
  <inkml:trace contextRef="#ctx0" brushRef="#br0" timeOffset="176118.12">8152 6157 212 0,'6'-3'79'0,"-6"3"-61"0,12-2 10 0,-7 2 3 16,4-3-13-16,3 0-2 15,0 3-5-15,-3 0-2 16,9-2-5-16,-3 2-3 0,6-6 0 15,6-4 1-15,-4-1 1 16,-2 1-54-16,-6-4-25 16</inkml:trace>
  <inkml:trace contextRef="#ctx0" brushRef="#br0" timeOffset="176357.5">8208 5982 276 0,'3'6'104'0,"0"4"-81"0,0 11 3 16,0-15-6-16,0 9-7 16,0-1 0-16,6 12-1 15,-3-5 2-15,6 11-7 16,-3-5-2-16,6 7-1 0,0-8 4 16,5 1 3-16,-2-6-2 15,6-10 0-15,-3-3-5 16,6-14-3-16,8-7-38 0,-2-3-17 15,0-2-39-15,-6-6-17 16</inkml:trace>
  <inkml:trace contextRef="#ctx0" brushRef="#br0" timeOffset="183342.03">17959 13274 4 0,'-3'8'5'0,"3"-13"-4"0,6-3-2 0,0 3-2 15</inkml:trace>
  <inkml:trace contextRef="#ctx0" brushRef="#br0" timeOffset="184765.07">7744 6546 244 0,'-18'-5'90'0,"15"5"-70"0,-6 23 28 0,9-17 7 15,0-1-20-15,0 0-5 16,0 6-7-16,0-3-3 16,0 13-10-16,0-3-6 0,3 22-1 15,0-8 2-15,6 10 2 16,-3-7-3-16,6-1-3 16,-3-8 2-16,0-4 2 15,-3-4 2-15,-3-7 1 0,0-1 0 16,-9-10 0-16,0 0-4 15,-9-8-1-15,-12 0 1 16,9 6 0-16,3-1-2 16,-3 11-2-16,4-3-4 15,2 11 0-15,3-3-3 16,3 3 0-16,3-2 4 16,12 1 1-16,-3-1 2 15,15-4 2-15,-4-2-1 16,13-8-1-16,-3 0-6 15,6-10-1-15,8-6-46 16,-5 0-19-16,-6 0-54 16,-3 5-51-16,-1 1 65 15</inkml:trace>
  <inkml:trace contextRef="#ctx0" brushRef="#br0" timeOffset="184934.62">8027 6792 300 0,'0'-13'112'0,"0"5"-87"0,3-3 7 0,0 3-5 16,3 0-17-16,5-5-3 16,1 8-5-16,-3-1-2 15,9-4 1-15,6-6-17 0,0 3-6 16,0 0-38-16,-4-1-14 16,-5 4-40-1</inkml:trace>
  <inkml:trace contextRef="#ctx0" brushRef="#br0" timeOffset="185170.1">8125 6548 288 0,'-6'0'107'0,"6"0"-83"0,-6 11 10 16,6-6 9 0,0 9-20-16,0 7-5 15,0-5-2-15,6 23-9 16,0-4 2-16,9 18 2 0,-3-8-2 15,11 5 0-15,-5-10-5 16,9-3-1-16,-6-8 1 16,6-3 0-16,-3-5-13 15,2-18-7-15,4-8-40 0,0-9-16 16,-3-7-73 0</inkml:trace>
  <inkml:trace contextRef="#ctx0" brushRef="#br0" timeOffset="190562.46">10703 3762 156 0,'-3'0'57'0,"6"0"-44"0,-3 0 14 16,0 0 3-16,0 0-9 0,0-2-1 15,-3-1-4-15,0 3 0 16,0-5-8-16,-3 2-1 0,0 1 3 16,-3-1 0-16,0 3 2 15,0-5-2-15,-3 2 1 16,-3 0-2-16,0 1 0 15,-6 2-3-15,1-6 1 16,-7 6-4-16,-3 0-2 16,0 6-3-16,-2-4 1 15,-1 4 1-15,3 2 2 16,0 2-1-16,1-5-1 16,-4 6 1-16,-3 2-1 0,0 3 0 15,-2 3 0-15,-7 2 0 16,0-3 0-16,1 3 0 15,-1 3 0-15,3 0 0 16,1 3 0-16,-1 2-3 16,-3 0 2-16,1 8 1 15,-4 2 2-15,-2 6-3 16,-1-2 0-16,3-1-1 16,4-2 0-16,5-3 2 15,6 0 0-15,6 0 0 16,7 3 2-16,5-1-3 15,3 1-2-15,6 2-1 16,6-2 3-16,3 0-2 0,6-6 1 16,3 0 2-16,6-2 2 15,2 0 1-15,7-3 1 16,9-2 0 0,3 2 2-16,2 0-1 0,4-3 0 15,0-2-3-15,8 0 1 16,10-8-2-16,5 5-1 15,4-5 1-15,-4-6 1 16,0-7 5-16,10-8 6 16,-1-6 2-16,4-2 0 15,-1-8-5-15,-6 5-2 16,-5-11-4-16,-4 1-1 16,-2-6 1-16,-4-2 0 15,-2-9 2-15,-7-4 1 0,-8-3 5 16,-6 2 5-16,-3-2-5 15,-10 2 1-15,-5-10-6 16,-3-3-2-16,-3-3 4 16,-3 6 2-16,-3 8 0 15,-3 5 1-15,-3 5 0 16,-6 6 0-16,-6 2-2 16,-6 3 1-16,-9-3-4 15,-5 6 1-15,-10-1-7 16,0 1-1-16,-2-3 0 15,-4 0 0-15,0 2-3 16,-2 3 0-16,-10 3 2 16,4 3 0-16,5 12-15 15,7 12-4-15,5 2-45 0,6 8-20 16,6 5-40-16,9 11-17 16,12 2 28-1</inkml:trace>
  <inkml:trace contextRef="#ctx0" brushRef="#br0" timeOffset="191010.28">10134 4919 104 0,'-3'-8'41'0,"3"5"-32"0,-3 0 15 16,3 3 5-16,-3 6-16 16,0 2-7-16,-3-6 0 15,3 9 3-15,-3-3-5 16,3 5 7-16,0 8 4 0,3 8 4 0,0 0 3 16,0 8-8-16,0 0-1 15,0 3-3-15,0 0-1 16,3-11-5-16,0 3-3 15,0-3 2-15,0-3 2 16,0 1-55-16,0-3-23 16,-3-3-15-1</inkml:trace>
  <inkml:trace contextRef="#ctx0" brushRef="#br0" timeOffset="191535.57">9819 5498 208 0,'-9'-5'79'0,"9"5"-61"0,-6 0 15 0,3 0 3 16,3 0-20-16,0 0-6 16,0 0-12-16,0 5-1 15,0 11 1-15,0 8 5 0,0 5 3 16,-3 8-2-16,0 8-1 15,-6 8-3-15,0 10-1 0,-3 3 1 16,3 1 2-16,0-12-10 16,3-7-2-1,6-14-35-15,3-13-15 0,9-18-35 16</inkml:trace>
  <inkml:trace contextRef="#ctx0" brushRef="#br0" timeOffset="191717.18">9887 5580 184 0,'-6'-11'68'0,"3"14"-52"0,3 2 1 16,0 1 0-16,0 7 0 15,0 3 4-15,3 5-2 0,0 5-2 16,3 6-9-16,3 5-5 0,0 8-2 16,3 5 1-16,3 3 3 15,3 0-22-15,-4-5-10 16,1-6-78-1</inkml:trace>
  <inkml:trace contextRef="#ctx0" brushRef="#br0" timeOffset="191867.63">9833 5898 200 0,'-8'0'77'0,"10"0"-60"0,1 0-9 0,3 0-7 15,9 0-23-15,9-14-6 0,6-2-49 16,12 1-20-16</inkml:trace>
  <inkml:trace contextRef="#ctx0" brushRef="#br0" timeOffset="192242.7">10241 5636 172 0,'-15'13'66'0,"6"-3"-52"0,-5 12 19 15,8-7 6-15,0 7-16 16,-3 4-2-16,0 11-13 16,0 11-3-16,3 7-3 15,3-2-2-15,3-5 1 0,3-6-1 16,6-7 2-16,3-12-10 16,3-12-4-16,2-11-1 15,4-11 0-15,3-7 8 0,-3-9 2 16,0 4 3-16,-3 1 2 15,-6 9 12-15,-4-3 8 16,-2 8 2-16,-3 6 3 16,-3 2-4-16,0 10-2 15,-3 6-7-15,3 0-1 16,0-3-6-16,0 6-2 16,0 5-5-16,6-3 0 15,3-3 2-15,0-4 1 16,3-6-34-16,0-8-14 0,3-8-38 15,-3-6-12 1,0-12-1-16</inkml:trace>
  <inkml:trace contextRef="#ctx0" brushRef="#br0" timeOffset="192348.42">10313 5749 156 0,'-24'-2'57'0,"18"10"-44"0,0-3-8 16,6 0-5-16,0 1-64 15,6-1-26-15</inkml:trace>
  <inkml:trace contextRef="#ctx0" brushRef="#br0" timeOffset="192693.5">10461 5837 200 0,'-5'16'74'0,"-1"-3"-58"0,0 11 7 0,3-14-1 16,0 3-17-16,0 1-2 16,3-4-2-1,0-2-1-15,3-3 0 0,3-7-18 0,3-6-8 16,2-3 9-16,4-2 4 16,-3 3 15-16,0 2 8 15,-3-3 11-15,0 3 7 16,0 3 5-16,-3 2 2 15,0 0-15-15,0 3-4 16,-6 0-1-16,3 6 2 16,0 4-7-16,0 4-1 0,-3 1-7 15,0 1-2-15,0-2 2 16,0 1 1-16,0 4-52 16,0-1-22-16</inkml:trace>
  <inkml:trace contextRef="#ctx0" brushRef="#br0" timeOffset="193066.65">10747 5924 228 0,'-6'13'88'0,"6"-5"-69"0,0 3 8 0,3-6-1 16,0 0-12-16,3 1-3 16,3-6 0-16,3-6 3 15,3-4-8-15,0-9 1 0,0-2 0 16,-3 3-3-16,-3-6-1 16,-4 8 5-16,-5 0 5 15,-5 5-5-15,-4 3-2 16,-6 8-6-16,0 8 0 15,0 8 2-15,0 5 1 16,3 9 3-16,6-7 1 0,0-4-6 16,6 5 0-16,0-6-1 15,9 3 2-15,6 3-1 16,0-5-1-16,3-6-43 16,0-2-21-16,-3-9-61 15</inkml:trace>
  <inkml:trace contextRef="#ctx0" brushRef="#br0" timeOffset="193433.76">9830 6305 280 0,'-14'3'107'0,"8"5"-83"0,0 7 13 0,3 4 1 15,0 5-22-15,-3 5-8 16,3 3-6-16,0 5-2 16,3 2 0-16,0 1 0 0,3 0 2 0,0-3-28 15,3-3-9-15,3-7-47 16,3-6-20-16,2-11 1 16</inkml:trace>
  <inkml:trace contextRef="#ctx0" brushRef="#br0" timeOffset="193835.28">9884 6284 244 0,'9'-13'90'0,"0"7"-70"0,6 4-1 16,-9 2-6-16,3 2-9 15,0 1-1-15,0 5-3 16,-1 3-1-16,-2 2 1 0,-6 5-3 0,0 6 2 15,-3-3-1-15,0-2 0 16,0-3 0-16,1-3 0 16,2 0 0-16,0-2 0 15,5-1 0-15,1 1 0 16,0-3 2-16,3 0 0 16,0 0 0-16,0-3 2 15,0 0-1-15,0 1-1 16,-3-6 18-16,0 2 10 15,-3 1 6-15,-3 2 1 16,-6-2-18-16,0 5-10 16,-3-3-5-16,3 3 0 15,0-5-10-15,3 2-4 16,3-5-25-16,6-3-9 0,3-2-7 16,0-3 0-16,3-3-22 15,-3-2-31 1,0 3 32-16</inkml:trace>
  <inkml:trace contextRef="#ctx0" brushRef="#br0" timeOffset="194433.17">9970 6453 188 0,'-6'3'71'0,"6"-1"-55"0,-3 6-2 15,3-2-6-15,0-1-6 16,-3 0 1-16,0 1 7 0,3-1 5 15,0-2-7 1,0-1 20-16,0 1 10 0,0-1-6 0,-2-2-1 16,-1 0-14-16,0 0-5 15,-3 0-7-15,0 0-4 16,3 0-3-16,0 3 4 16,0 0 0-1,0-3-3-15,0 2 1 16,0-2 0-16,3 0 0 15,0 0 0-15,0 3 2 16,0 0-3-16,-3-3 0 16,-3 0 3-16,0 0 1 15,0 0-1-15,3 2-2 0,0-2-4 16,0 3 0-16,3-3 0 16,0 3-1-16,3-1 1 15,3 1 3-15,3-3 4 16,3 0 3-1,6 0 0-15,-3 3-1 16,-1-1-1-16,7-2 0 0,9 0-5 16,-3 0-1-16,-3 0 1 15,-10 6 2-15,-2-1 4 16,-3 0 4-16,0 0 9 16,-9 1 6-16,-9 2-11 15,-9 0-2-15,-5 2 2 16,2 1 1-16,3-1-3 0,-9 4 1 15,6-4-5 1,-2 1-2-16,-7-1-5 0,3-2 0 16,6 0-7-16,0-3 0 15,6-2-50-15,9 2-19 16,1-2-46 0,13-6-55-16,13-7 57 15</inkml:trace>
  <inkml:trace contextRef="#ctx0" brushRef="#br0" timeOffset="194900.57">10119 6334 228 0,'0'-29'85'0,"6"18"-66"0,3 1 1 16,-3 7-2-16,0 3-3 15,0 0 3-15,0 8 3 16,6 16 4-16,-3 13-13 16,0 5-5-16,0 3-2 0,0 3-1 15,-1 0 0-15,4-3-2 16,-3 0 1-16,3-8-22 16,0-6-7-16,0-7-27 15,3-13-9-15,0-11 22 16,0-8 10-16,0-8 21 15,-4-3 10-15,1-2 14 16,0 3 8-16,0-1 3 16,-3 3 2-16,0 3 0 15,-3 2 0-15,0 4-4 0,0 4-3 16,0 3 4-16,0 5 1 16,-3 3-2-16,0 5-1 15,0 3-8-15,-3 3-2 16,0-3-12-16,3 5-5 15,3 3 4-15,0-6 4 16,3-5-15-16,2-10-5 16,4-8-56-16,0-11-23 15,6-5-33 1</inkml:trace>
  <inkml:trace contextRef="#ctx0" brushRef="#br0" timeOffset="195035.22">10423 6353 260 0,'-27'5'96'0,"18"0"-75"0,0 1-3 16,9-1-8-16,3-3-30 15,3 4-12-15,3-6-74 16,6-3-31-16</inkml:trace>
  <inkml:trace contextRef="#ctx0" brushRef="#br0" timeOffset="195334.52">10616 6451 216 0,'-24'29'82'0,"13"-8"-64"0,-7 5 11 0,12-18-1 16,3 3-16-16,0-3-7 16,3-3-1-16,0-5-1 15,9-3-1-15,3-5 1 0,3 1 0 16,2-7-1-16,1 1-2 15,-3 2 3-15,-3 4 2 16,-3 1 13-16,0 4 8 16,-3 2 2-16,-3 2 1 15,0 4-14-15,-3 4-4 16,-3 1-9-16,0 5-4 16,-3 2 3-16,0 3 1 15,3-2-55-15,0-3-27 0,9-6-54 16</inkml:trace>
  <inkml:trace contextRef="#ctx0" brushRef="#br0" timeOffset="195682.34">10828 6570 192 0,'-3'8'71'0,"3"-3"-55"0,3 5 17 16,-3-10 5-16,6 0-3 15,2 0 2-15,7-2-12 16,6-6-5-16,3-3-11 0,0-2-6 0,-3 0-2 16,-6 2 1-16,2-7 1 15,1-9 3-15,-6 3 1 16,-6 6-1 0,-9 5-1-16,-9 5-6 0,-3 10-1 15,3 1-2-15,-11 13 0 16,-10 8 7-16,6 2 3 15,3 3 5-15,9-5 4 16,4-5-11-16,8 7-1 16,0-5-1-16,14 0 1 15,13 3-12-15,9-8-4 16,9-11-43-16,-1-5-17 0,7-8-56 16</inkml:trace>
  <inkml:trace contextRef="#ctx0" brushRef="#br0" timeOffset="196520.45">10405 7033 208 0,'-12'-24'79'0,"9"24"-61"0,0 0 26 15,3 0 8-15,0 8-19 16,0-3-9-16,-3 16-12 0,0 29-4 16,0 17-4-1,3-1 2-15,3 8 3 0,0 3 4 16,3-11 4-16,0-13-11 16,3 2-4-16,3 3 1 0,-3-13 0 15,0-13 3-15,-3-13 1 16,-3-14-8-16,-6-10-4 15,-6-9 3-15,-3-4 2 16,-6-3 1-16,0 10-1 16,3 1 1-16,-6-1 1 15,-5-2 5-15,8 10 4 16,3 0-6-16,3 3-1 16,0 8-7-16,9 8 0 15,3 8-1-15,6 3-1 0,6 2 1 16,3-3 3-16,-3-7 2 15,15-3 2 1,14-3-26-16,1-8-9 0,0-10-35 16,2-8-15-1,1-14-38-15</inkml:trace>
  <inkml:trace contextRef="#ctx0" brushRef="#br0" timeOffset="196895.17">10688 7355 256 0,'-6'6'96'0,"6"2"-75"0,0 15 14 0,0-9 3 16,0 7-13-1,0 8-5-15,0 5-5 0,0-5-2 16,0 22-7-16,0 10-4 0,0-6-1 16,3-7 1-16,0-14 1 15,0-5-1-15,3-5 1 16,-3-3 0-16,3-13 3 15,3-5-1-15,-1-6 2 16,1-5-4-16,0 0-2 16,0-2-3-16,-3 7 1 15,-3 0 1-15,0 1 2 16,0-3-1-16,3 10 10 16,-3 5 8-1,0 4-8-15,0 1-3 16,0-1-8-16,3-1 0 0,3 3 0 15,0 0 2-15,0-6-32 16,3-7-12-16,0-8-45 16,2-9-20-16,-2-7-16 15</inkml:trace>
  <inkml:trace contextRef="#ctx0" brushRef="#br0" timeOffset="197031.81">10831 7501 236 0,'-21'-3'88'0,"15"1"-69"0,-3 18-3 16,6-14-4-16,0 3-20 15,3 1-7-15,0-1-85 16,6-2-36-16</inkml:trace>
  <inkml:trace contextRef="#ctx0" brushRef="#br0" timeOffset="197392.14">10968 7652 228 0,'-15'32'88'0,"6"-9"-69"0,-6 28-3 0,15-43-4 16,0 13-11-16,0-5-1 0,3-1 0 15,3 1 0-15,0-2 0 16,0-9 2-16,3 0 3 0,-3-2 2 16,5-14 1-1,1 1 2-15,3-14 4 0,3-11 3 16,-3 6 2-16,-3 3 3 16,0 5 1-16,-3 5-4 15,-3 11 12 1,0 10-6-16,0 11-11 15,-3 7-6-15,-3 1-10 16,0 3-1-16,0-1-45 16,3 1-21-16,2-4-77 15</inkml:trace>
  <inkml:trace contextRef="#ctx0" brushRef="#br0" timeOffset="197735.58">11340 7797 192 0,'0'3'74'0,"3"-3"-58"0,0 8 18 0,-3-8 4 15,5-3-3-15,4-5 4 16,3-5-17-16,0-5-8 16,3-6-8-16,-3-5 11 0,-3 13 5 15,-3 3-6-15,-3-9-2 16,-6-7-6-16,-6 8 0 15,-3 3 4-15,-3 7 2 0,-3 8-7 16,3 14-2-16,4-3 3 16,-4 26 3-16,-3 17-2 15,6-1 0-15,6-8-5 16,9 0-3-16,6-7 0 16,3-11-1-16,-3-3 0 15,9-5 0-15,8-3-14 16,4-5-3-16,0-3-44 15,0-5-20-15,5-5-68 16</inkml:trace>
  <inkml:trace contextRef="#ctx0" brushRef="#br0" timeOffset="203159.07">16983 6866 64 0,'15'0'27'16,"-6"0"-21"-16,3 0-4 0,-6 0-1 0,3 0 1 15,3 0 1-15,3-3-1 16,-1 1-2-16,1-4 1 15,0 4-1-15,0-1 0 16,0 0 2-16,-3 3-1 16,0 0-1-16,-3 0 1 15,3 0 1-15,0 0 1 16,-1 0 3-16,4-2 3 16,3-1 2-16,-3 0-5 15,0 3-4-15,0 3-1 16,-3 0-1-16,0 2 0 15,0 0 2-15,-4 3-1 16,1-2 2-16,0-1-2 0,0-2-1 16,0-1 5-1,0 1 1-15,3 2-2 0,0 0-1 16,0 1-1-16,3 2-2 16,3-3 1-16,-1 0 1 15,4-2-1-15,0-3 2 16,3-5 0-16,0-3 3 15,3-6 3-15,-1-1 2 16,1-4-3-16,0 3 0 16,-3 0-5-16,-1 3 0 15,-2 2-1-15,-3 1-2 0,0 5 1 16,-3-1-1-16,0 1 0 16,0 2 0-16,-3 1 0 15,-3-1-3-15,-1 3 2 0,1 0-1 16,3 3 0-16,0 2 4 15,3 3 1-15,3 0-4 16,3 2-1-16,3-4 1 16,-1-4 2-16,1-2 0 15,3 0 2-15,-3-2-2 16,0-1-1-16,-4 0-2 16,1-2-1-16,3 3 2 15,3-1 2-15,3 0 2 16,2 3 1-16,1 0 0 15,0 0 0-15,0 0-5 16,-4 0-1-16,-5 0-2 0,-3 0 3 16,0 0 2-16,-3 0 2 15,-3 3-4-15,0-3 1 16,2 3-2-16,1-1 0 16,3 3 2-16,3-2 2 15,0 2-1-15,2 1-1 16,1-1 1-16,3 0 1 15,-3 1-3-15,0-1 0 16,-1 0-1-16,1 3 0 16,0-3 4-16,0 1 1 15,-3-1-1-15,2-5 1 16,4-3 0-16,0-2 1 0,3 0 2 16,-1-1 1-1,4 1-3-15,0 2-1 0,0 1-1 16,-1-1 1-16,1 3-2 15,0-2-1-15,-4-1 1 16,-2 0 1-16,0-2-3 16,-3 0 0-16,0-1 1 15,-1 1 2-15,4-3-3 16,0 6 0-16,0-1 1 16,2 3 0-16,-2 0 0 15,0 3 2-15,-3-1-1 16,2 6-1-16,-2-3-2 15,-3 1-1-15,3-1 4 16,-3 0 3-16,-1 1-3 16,-2-1-3-16,3 0 1 0,0-2 0 15,0-1-2-15,3 1 2 16,2-3 1-16,1-3 2 16,3-2-1-16,3 0 2 15,-4 0 0-15,1-1 3 16,0 4-3-16,-6-1 0 15,-1 3-1-15,1 0 1 16,-3 0-4-16,0 0 0 16,0 0 1-16,-1 0 2 15,1 0-1-15,9 3-1 16,0-1 1-16,2 4-1 16,-2-4-3-16,0 1 2 15,3-3 3-15,-4 0 3 16,1 0-2-16,-6-3 0 0,-3 1 5 15,0 2 3-15,-4-3-6 16,1 3-3-16,-3 0-1 16,0-3 1-16,3-2-1 15,3-3-1-15,2 0 1 16,7-5-1-16,0 2 0 16,3 3 0-16,-4 0 0 15,-2 3 0-15,0 2-3 16,-3 3 2-16,-1 6 1 15,-2 2 0-15,0 2 0 16,-3 1 0-16,0 5 0 16,-3 0 0-16,-1 2 0 15,4-2 2-15,-3 0-3 0,0-6 0 16,0-2 3-16,-3 0 1 16,0-5-1-16,-1 0 1 15,1-1-4 1,3 1 0-16,0 0 1 0,0-1 0 15,0 1 0-15,0 0 0 16,0-3 0-16,-1-3 0 16,1 0 0-16,0-2 2 15,3 0-1-15,0-3-1 16,3 0-2-16,-1 0 1 16,1 0 1-16,0 3 2 15,0-3-3-15,-3 2 0 0,-1 1 1 16,-2 0 2-1,0-1-3-15,0 4 0 16,0-1 1-16,0 1 2 0,0-1-1 16,0 0-1-16,-4 3 1 15,-2-2-1-15,-3 2 0 16,-3 0 0-16,0 0 0 16,-3 0 2-16,-3 0-1 15,0 0-1-15,0 0 3 16,0-3 0-16,-3-2-1 15,-3-1 1-15,0-2-2 16,-3-2-1-16,0 2 1 16,0 3-1-16,1 2-44 0,-1 11-20 15,-3 16-26 1</inkml:trace>
  <inkml:trace contextRef="#ctx0" brushRef="#br0" timeOffset="206625.99">10435 4612 76 0,'-18'-37'30'0,"21"34"-24"0,6 6-34 16,3 2-15-16</inkml:trace>
  <inkml:trace contextRef="#ctx0" brushRef="#br0" timeOffset="206803.78">10545 4572 4 0,'3'11'0'0</inkml:trace>
  <inkml:trace contextRef="#ctx0" brushRef="#br0" timeOffset="207300.58">10810 4763 96 0,'-24'-32'35'0,"27"37"-27"0,0 0-42 16,3 6-21-16</inkml:trace>
  <inkml:trace contextRef="#ctx0" brushRef="#br0" timeOffset="207464.05">10872 4749 132 0,'-35'-37'49'0,"32"40"-38"0,0 7-58 0,0 4-29 15</inkml:trace>
  <inkml:trace contextRef="#ctx0" brushRef="#br0" timeOffset="207660.53">10926 4654 192 0,'-45'-101'71'0,"39"91"-55"0,3 7-5 15,9 16-107 1,0 19-9-16</inkml:trace>
  <inkml:trace contextRef="#ctx0" brushRef="#br0" timeOffset="-212724.53">17269 5522 8 0,'0'0'5'0,"0"0"-4"0,0 3 0 0,0-3 2 0,0 2 0 16,-3 1 1-16,0-3-5 16,0 0-1-16,-3-3 5 15,0 1 5-15,-3-4-2 16,0 1 2-16,-3 2-3 15,3-2 0-15,0 5 1 16,1-5 1-16,-4-1 1 16,0 4 0-16,0-6-4 15,-3 3-3-15,0-3 0 16,-3 2-1-16,-3 1-3 0,-2 0 2 16,-1 2 1-1,-3 3 0-15,0 3 0 0,0 2 2 16,4 3-1-16,2 3-1 15,3-6 1-15,0 5-1 16,0 1 0-16,0 2 0 16,3 0-3-16,0 1 2 15,1 2 1-15,2-1 2 16,0 4-3-16,0 2 0 16,0 0-1-16,3 3 0 15,0-3 2-15,0-2 2 16,3-3-1-16,0 0-1 15,0-3-2-15,0 0-1 16,0 0 2-16,0 3 2 0,1 0 0 16,-1 0-1-16,0 2 1 15,0 1 1-15,3-3-3 16,0 2-2-16,3-2 2 16,0 0 2-16,3 0 0 15,3-3-1-15,0 3 1 16,3 0-1-16,-1 0-3 15,4 0 2-15,0 2 1 16,3 1 2-16,0-3-1 16,6-3-1-16,3-3-2 15,2-2 1-15,4 0 1 16,3-2 0-16,0-1 0 16,-1 3 0-16,-2 0 0 0,0 0 0 15,0 0 0-15,0 0 0 16,2-3-3-16,4 0 2 15,3-2 3-15,2 2 1 16,4-5-4-16,-6 3 1 16,-4-3 0-16,1 0 2 15,-3 0 5-15,-3-3 6 16,-4 3-9-16,-2-8-5 16,-3 3 1-16,3 0 1 15,0-3 0-15,0 0 2 16,-1-3-2-16,1-2 2 15,0-3 7-15,-3 0 3 16,-3-2-2-16,-3-1 1 0,-1 1-1 16,-2-1 1-16,-3 0-6 15,-3 1-4-15,3-3-1 16,-3 0-1-16,0-1 0 16,-3 7 0-16,-3-7 0 15,0 7 2-15,0-1-3 16,-3 2 0-16,-3 1 1 15,0 0 0-15,0 2 2 16,-3 3 1-16,0-2-4 16,3 2 1-16,-3 0-2 15,0 0 0-15,1 0 2 16,-1 0 2-16,-3 0-1 16,0-2-1-16,0-1 1 15,0 0-1-15,-3 4-3 16,0-7 2-16,0 6 1 15,-2 0 0-15,-1-2 0 0,0 2 0 16,0 0 2-16,0 3 1 16,0-1-1-16,-3 1-2 15,1 0 1-15,-1 0-1 16,-3 2-3-16,0-8 0 16,0 9 4-16,-3-6 1 15,1 5-3-15,-1 6 1 16,3 5 0-16,0-6 0 15,6 9 0-15,1-8 0 16,5 7-3-16,0-7 2 0,3 5-23 16,0-3-12-16,3 6-10 15,3 7-2-15</inkml:trace>
  <inkml:trace contextRef="#ctx0" brushRef="#br0" timeOffset="-203562.38">9173 4321 52 0,'-12'-11'19'0,"12"8"-15"0,0 6-3 0,-3 5-1 16,-6 5-2-16,-6 3 0 16,-6 8-18-16,-3 0-7 0</inkml:trace>
  <inkml:trace contextRef="#ctx0" brushRef="#br0" timeOffset="-203354.85">7021 4879 52 0,'-48'13'22'0,"48"-8"-18"0,18 6-11 16,0-6-5-16,11-5-8 0,22-8-1 15</inkml:trace>
  <inkml:trace contextRef="#ctx0" brushRef="#br0" timeOffset="-202979.67">6985 4696 32 0,'-72'8'13'0,"58"-8"-10"0,8-2-3 16,12 2 0-16,11 2-13 15,16 4-5-15</inkml:trace>
  <inkml:trace contextRef="#ctx0" brushRef="#br0" timeOffset="-202799.24">9217 4501 64 0,'-38'-32'27'0,"26"24"-21"0,-3 3-4 0,9 5-3 15,-3 0-27-15,-9 8-9 16</inkml:trace>
  <inkml:trace contextRef="#ctx0" brushRef="#br0" timeOffset="-202405.85">9214 4665 44 0,'-21'0'16'0,"21"-6"-12"0,-2 6-2 0</inkml:trace>
  <inkml:trace contextRef="#ctx0" brushRef="#br0" timeOffset="-202228.32">7163 4969 4 0,'3'10'0'0</inkml:trace>
  <inkml:trace contextRef="#ctx0" brushRef="#br0" timeOffset="-199617.35">19549 6149 20 0,'42'-29'8'0,"-22"18"-6"0,4-5-3 0,-12 6 0 16,0 2 1-16,3-3 0 15,0-2 0-15,3-5 2 16,-3-4-1-16,-1-1-1 16,-2-4 1-16,-3 1 1 15,-3-3 5-15,0-3 6 16,-6 3-1-16,-3-3 1 15,-6 5 1-15,-3-2 2 16,-2 8-9-16,-4 3-4 16,-3 4-5-16,0 1 1 15,-3 3 1-15,0-4 2 0,-2 1-1 16,-7 0 2-16,0 0-2 16,0 2-1-16,-2-2 7 15,-4-6 3-15,-3 3-1 16,-5 1 0-16,-4 4-5 15,-3 3-1-15,1 8-3 16,2 5-1-16,4 6 1 16,5 2 0-16,0 0 0 15,4 1 2-15,-1-1-1 16,0 0-1-16,1 0-2 16,2 1 1-16,-3-1 1 15,9 3 0-15,4 0-3 0,5-1 0 16,3 1 4-1,6 0 3-15,3 3-3 16,9 2-3-16,6 3-2 0,3 5 0 16,6 3 3-16,3 7 2 15,0-2 0-15,-1-2 2 16,4-4-4-16,0-4 0 16,6-6 1-16,-3-5 2 15,-1-3-1-15,4 0-1 16,0-5 1-16,6 3 1 15,0-3-3-15,5-3 0 16,4-5 1-16,3 0 0 16,-1-3 0-16,1-2 2 0,-4 0-1 15,-2-3 2-15,-3 0-4 16,0-3 0 0,-1-2 1-16,1-5 0 0,3-3 0 15,2-3 2-15,4 0-1 16,0 0-1-16,2 3-8 15,-8 0-3-15,-3 0-10 16,-6-1-1-16,-4 1-13 16,-2 3-3-16</inkml:trace>
  <inkml:trace contextRef="#ctx0" brushRef="#br0" timeOffset="-198580.68">7288 4516 4 0,'0'6'0'0</inkml:trace>
  <inkml:trace contextRef="#ctx0" brushRef="#br0" timeOffset="-197905.47">7658 4625 52 0,'-30'13'22'0,"30"-8"-18"0,9 3-22 0,3-8-12 15</inkml:trace>
  <inkml:trace contextRef="#ctx0" brushRef="#br0" timeOffset="-195007.5">17617 6009 60 0,'-9'-14'24'0,"12"14"-18"0,-3-5-20 15,0 5-7-15,3 5 0 16,0 1 2-16</inkml:trace>
  <inkml:trace contextRef="#ctx0" brushRef="#br0" timeOffset="-193701.67">19085 6297 40 0,'12'0'16'0,"-10"3"-12"0,4-1-2 16,-3 1 0-16,0 2-2 0,3 3 2 15,0 3-1-15,0 5 2 16,0-6-2-16,0 1-1 16,0-3 3-16,-3-3 2 15,0-2-2-15,-3-3 0 16,0 0-25-16,0 5-11 16</inkml:trace>
  <inkml:trace contextRef="#ctx0" brushRef="#br0" timeOffset="-192337.06">19731 6374 20 0,'-21'-21'8'0,"15"13"-6"0,-12-8 3 15,12 11 5-15,-3-1-6 16,3 4-2-16,-9-1-4 15,-3 0 1-15,0 1 1 16,4-1 2-16,-7 0-1 16,0 1 2-16,3-1 9 15,-3 0 4-15,3 1-1 16,0-1 1-16,1 3-7 16,2-2-1-16,0 2-2 15,0 0-1-15,0 0-3 16,3 0-2-16,0-3 3 0,0 0 0 15,0 1-4 1,-2-1-1-16,-1 3 1 0,0-5 2 16,0 5-2-16,-3 0 0 15,0 5 1-15,0-5 2 16,0 5-6-16,-2 1 1 16,-1-1 5-16,0 0 4 15,0-2-3 1,0-1-2-16,0 1-3 0,1 0-1 15,-1-1 2-15,0 4 2 16,0 2-2-16,0 2-2 16,0 3 2-16,4 1 0 15,-1-1 1-15,3 3 0 16,0-3-3-16,3 0 0 0,0 0 4 16,3-2 1-16,3 0-3 15,0-1 1-15,3 3 2 16,3 1 3-16,0-1 0 15,6 3 0 1,0 2-6-16,3 1-1 0,0 2 1 16,3-3 2-16,3-2 0 15,3-2-1-15,3-1 3 16,2-3 0-16,4 1-1 16,6 0 1-16,0-1-4 15,-1 3 0-15,1 1 1 16,3-1 0-16,0-3 0 15,-1-2 2-15,1-5-1 16,3-3 2-16,-1-3 0 0,1 1 1 16,-3-1-2-1,0-2-2-15,-1 2-2 0,-2 0 1 16,0-2 3-16,5 0 1 16,-2 0-4-16,-3-1 1 15,0-2 0-15,-7 0 2 16,1-2 3-16,-3-3 4 15,0-3 0-15,-3 0 0 16,-3 0-3-16,-4-3 1 16,1 1-4-16,-3-1-2 15,-3 1 0-15,-3-3 1 0,-3 2 1 16,0 1 1-16,-3-6 0 16,-3 3 0-16,0 0 0 0,-3-1 0 15,0 4 0-15,0-3-2 16,-3-1-2-16,0 7 3 15,0-1 0-15,-2 5-1 16,-1 1 1-16,0 7-2 16,-3-2-1-16,3 5-15 15,-3 8-5-15,-3 10-50 16</inkml:trace>
  <inkml:trace contextRef="#ctx0" brushRef="#br0" timeOffset="-191253.76">9423 4614 16 0,'-72'24'8'0,"60"-24"-6"15,6 3-1-15,6-1 0 0,0 6-8 16,0 0-3-16</inkml:trace>
  <inkml:trace contextRef="#ctx0" brushRef="#br0" timeOffset="-190864.35">9887 4540 44 0,'-6'-13'19'0,"9"8"-15"16,6 2-3-16,-3 3-1 0,3 0-18 16,3 3-8-16</inkml:trace>
  <inkml:trace contextRef="#ctx0" brushRef="#br0" timeOffset="-190668.86">10107 4522 36 0,'-15'-8'16'0,"12"8"-12"0,3 0-4 0,0 0 0 16,0 0-2-16,0 2 0 15,0 4-11-15,0 2-7 16</inkml:trace>
  <inkml:trace contextRef="#ctx0" brushRef="#br0" timeOffset="-188057.72">17930 6599 44 0,'-6'-29'19'16,"3"13"-15"-16,-3-5-1 0,3 13 1 0,-3-6-3 15,0-1-1-15,-3-4 1 16,-3-5-1-16,-3 0 2 15,-3 1 1-15,-2-1-1 16,-4 3-2-16,-6 5-2 16,0 0-1-16,-6 5 2 15,1 3 0-15,-7 3 1 16,0 0 2-16,-5-1-1 16,-1 4 2-16,1 4-24 15,-1 6-11-15</inkml:trace>
  <inkml:trace contextRef="#ctx0" brushRef="#br0" timeOffset="-187020.88">11465 4710 12 0,'-30'-35'5'0,"18"25"-4"0,-3-12 0 0,12 17 2 0,0 0-4 16,0 2 0-16,3 1-4 15,3 4-1-15</inkml:trace>
  <inkml:trace contextRef="#ctx0" brushRef="#br0" timeOffset="-186675.54">11625 4527 4 0,'-15'-26'5'0,"9"20"-4"0,1 1-2 0,5 5 0 16,0 0 1-16,-3 3 0 0,0 5-3 15,0 0 2-15</inkml:trace>
  <inkml:trace contextRef="#ctx0" brushRef="#br0" timeOffset="-177199.42">19582 6731 4 0,'6'-5'0'0</inkml:trace>
  <inkml:trace contextRef="#ctx0" brushRef="#br0" timeOffset="-173540.48">9277 4098 64 0,'-12'-97'24'0,"3"49"-18"0,-9-29 11 0,12 43 4 15,-6-6-5-15,-3-5-1 0,-2 5-9 16,-7 1-2-16,-3 7-4 15,-9 0-3-15,-8 11-5 16,-16 3 0-16,-11 10-1 16,-16 8 1-16,-5 8 5 15,3 5 3 1,-1 0-1-16,7-8-2 0,6 9 2 16,5-9 2-16,4 5-2 15,5 1 0-15,7 2-34 16,5 0-15-16</inkml:trace>
  <inkml:trace contextRef="#ctx0" brushRef="#br0" timeOffset="-173118.3">9065 4352 12 0,'3'0'5'0,"3"-2"-4"0</inkml:trace>
  <inkml:trace contextRef="#ctx0" brushRef="#br0" timeOffset="-172939.32">9199 4363 80 0,'-26'-40'33'0,"26"43"-26"0,3 2-37 0,3 3-17 15</inkml:trace>
  <inkml:trace contextRef="#ctx0" brushRef="#br0" timeOffset="-172773.24">9182 4352 108 0,'-30'-39'41'0,"30"44"-32"0,0 0-49 15,3 6-22-15</inkml:trace>
  <inkml:trace contextRef="#ctx0" brushRef="#br0" timeOffset="-172594.2">9214 4318 148 0,'-35'-69'55'0,"35"67"-43"0,0 2-3 15,12 13-122-15,5 13 53 16</inkml:trace>
  <inkml:trace contextRef="#ctx0" brushRef="#br0" timeOffset="-172425.65">9277 4294 172 0,'-42'-69'66'0,"42"64"-52"0,0 5-3 16,15 16-130-1,6 8 41-15</inkml:trace>
  <inkml:trace contextRef="#ctx0" brushRef="#br0" timeOffset="-172249.53">9393 4188 140 0,'-21'-47'52'0,"24"44"-41"0,0 3-55 0,3 5-29 16,3 6 28-16,3 5 18 16</inkml:trace>
  <inkml:trace contextRef="#ctx0" brushRef="#br0" timeOffset="-172067.72">9256 4077 140 0,'-39'-34'52'0,"39"31"-41"0,0 14-57 0,3-6-30 0,0 11 31 16,3 8 21-16</inkml:trace>
  <inkml:trace contextRef="#ctx0" brushRef="#br0" timeOffset="-171903.44">9229 4064 132 0,'-18'-13'52'0,"21"15"-41"0,3 12-59 0,-3-4-30 15</inkml:trace>
  <inkml:trace contextRef="#ctx0" brushRef="#br0" timeOffset="-171738.36">9119 4239 132 0,'-24'-40'49'0,"27"37"-38"0,6 3-58 16,0 6-29-16</inkml:trace>
  <inkml:trace contextRef="#ctx0" brushRef="#br0" timeOffset="-169916.33">11947 4376 68 0,'6'-63'27'0,"-12"36"-21"0,-6-18-1 16,6 27-1-16,-9-9 3 16,-6-2 4-16,-9-3-6 15,-8-2-1-15,-7-8-2 16,-8-6 1-16,-13-5 0 0,-5 0 3 15,-13 6-1-15,-2 10 0 16,-3 2-1-16,-7 9 0 16,-2 10-5-16,0 11-1 15,6 10 1-15,2 0 0 16,10 8 1-16,6 9 2 16,2-1-8-16,10 8-3 15,5 8-35-15,4 8-14 16</inkml:trace>
  <inkml:trace contextRef="#ctx0" brushRef="#br0" timeOffset="-168959.2">9298 3786 52 0,'-18'-24'22'0,"15"22"-18"0,3 4-2 15,3 6-4-15,3 0-19 16,0 11-9-16</inkml:trace>
  <inkml:trace contextRef="#ctx0" brushRef="#br0" timeOffset="-168779.44">9298 3855 80 0,'-30'-32'30'0,"30"38"-24"0,3 1-34 0,3 7-17 15</inkml:trace>
  <inkml:trace contextRef="#ctx0" brushRef="#br0" timeOffset="-168613.88">9292 3836 96 0,'-39'-66'38'0,"36"66"-29"0,3 8-45 16,6 11-20-16</inkml:trace>
  <inkml:trace contextRef="#ctx0" brushRef="#br0" timeOffset="-143064.06">5125 12232 204 0,'-36'-53'77'0,"21"40"-60"0,-9 2-3 15,15 11-3-15,-9 8-13 16,-3 16 0-16,-2 15-5 16,-4 17 2-16,3 34 3 15,6 26 1-15,6 11 1 0,12 6 0 0,18-20 0 16,21-25 8 0,17-27 5-16,13-30 9 0,14-39 6 15,18-23-11-15,1-25-4 16,-7-31-6-16,-12-14 0 15,-14 3-2-15,-22-2 2 16,-20-1 5-16,-18 11 4 16,-15 11-6-16,-27 13-3 15,-17 10-15-15,-16 11-5 16,1 16-29-16,-19 19-11 16,1 20-60-1</inkml:trace>
  <inkml:trace contextRef="#ctx0" brushRef="#br0" timeOffset="-142718.96">5065 12406 264 0,'-3'-10'99'0,"21"7"-77"0,18 0-7 16,-16-2-5-16,10-3-14 15,9-5-1-15,3-3-12 16,-1 3-3-16,-2 5 10 16,-3 5 0-16,-7 9 3 0,-2 4 1 15,0 6 4-15,-6 0-1 16,0 0 1-16,-3 0 2 16,2-3 2-16,-2-3 1 15,6-2 1-15,0-5-2 0,0-3-2 16,-1-5 3-1,1-3 0-15,0-3 1 0,-3-5 2 16,0 1-3-16,3-4 0 16,-4-2-23-16,1 0-12 15,0-3-60 1</inkml:trace>
  <inkml:trace contextRef="#ctx0" brushRef="#br0" timeOffset="-142428.5">6116 11734 228 0,'-9'11'88'0,"0"18"-69"0,0 24-7 16,6-19-9-16,0 9-7 15,0 15 3-15,0 21 0 16,0 6 3-16,3 0-1 16,3-3-1-16,3 2 3 0,0-7-2 15,6-6-1-15,0-7-10 16,3-3-4-16,-3-8-66 16,2-6-42-1,-2-7 49-15</inkml:trace>
  <inkml:trace contextRef="#ctx0" brushRef="#br0" timeOffset="-141890.9">5800 12303 264 0,'-12'-3'99'0,"15"6"-77"0,3-3-11 0,3 5-10 16,6 1-7-16,9-1 4 16,12 0 3-16,-4 1 2 15,10-1-1-15,0 0-21 0,-1 0-10 16,1-2-51-1,0-3-46-15,-4-10 45 16</inkml:trace>
  <inkml:trace contextRef="#ctx0" brushRef="#br0" timeOffset="-141381.24">5940 12441 228 0,'-21'-3'85'0,"21"3"-66"0,6-3-8 0,3 3-6 16,9-2-5-16,12-4 2 16,3 1-3-16,5 0 0 15,7 0 1-15,2-1 0 0,7 1 2 16,6 0-1-16,-4-1 2 15,-2-1-4-15,-4 1-2 16,-8 4 2-16,-6-1 2 16,-4 3 4-16,-5 0 4 0,-6 3-4 15,-3-1-1-15,-3 1-2 16,0 0 1-16,-3-1-2 16,0 1 2-16,-4-1-2 15,-2 1 2-15,0 0 0 16,0-3 1-16,0 0-38 15,3-3-16-15,6-5-48 16</inkml:trace>
  <inkml:trace contextRef="#ctx0" brushRef="#br0" timeOffset="-140827.25">7098 11814 148 0,'-9'-40'57'0,"6"32"-44"0,0-3 21 0,3 9 5 16,-3 2-17-16,0 0-5 16,-3 5-12-16,-3 8-4 15,-3 11-1-15,0 8-3 0,-2 8 2 0,-1-1-1 16,-3 9 0-16,3 2 2 16,3 3 0-16,0-5 0 15,3-3 0-15,3-6-3 16,3-7 2-16,3-3-1 15,3-5 0-15,6-5 4 16,6-1 1-16,3-5 3 16,3-2 1-16,0 2-3 15,-4 0-1-15,-2 3-12 16,-3 0-4-16,-6-3 1 16,0 1 3-16,-6-1 7 15,0 0 3-15,-3 0 14 16,0-2 5-16,-3 2-4 0,3-2-1 15,0-1-9-15,0 3-2 16,0 1-2-16,0 2 1 16,3 2-11-16,-3 6-2 15,0 2-28-15,0 3-11 16,3 1-40 0</inkml:trace>
  <inkml:trace contextRef="#ctx0" brushRef="#br0" timeOffset="-140660.68">7714 11621 224 0,'-15'-8'85'0,"12"18"-66"0,-6 25-21 15,0-9-12-15,-5 22-78 16,-4 12-29-16</inkml:trace>
  <inkml:trace contextRef="#ctx0" brushRef="#br0" timeOffset="-140463.21">7428 12316 212 0,'3'3'79'0,"-3"-3"-61"0,9 3 4 16,0-3-4-16,3-3-9 16,3 3-3-16,3 0-3 15,0 0-3-15,3 0 1 16,-1 3-1-16,-2 5 0 0,0 2 0 0,-3 6 0 15,-6 5-3 1,-3 3 2-16,-6 8 1 0,-3 7 2 16,-3 4-1-16,0-1 2 15,-3-2-11-15,0-6-4 16,0-7-54 0</inkml:trace>
  <inkml:trace contextRef="#ctx0" brushRef="#br0" timeOffset="-139836.24">7887 11978 276 0,'-3'-11'104'0,"6"11"-81"0,-3-3-6 15,12 3-80 1,0 0-22-16,-1 0-4 16,4 0 3-16,-6 0 44 15,0 0 22-15,-3 0 20 16,-6 0 9-16,0 3 13 16,-3 0 6-16,-6 2-12 15,0 0-4-15,-3 1-8 16,-2 2-1-16,-1 0-1 15,0-3 1-15,0 0 4 0,3 0 6 16,0-2 19-16,0 0 10 16,3-3-7-16,3 0-3 15,0 0-14-15,3-3-4 16,0 0-8-16,3 1 0 0,0-1 4 16,0 0-2-16,0 1 3 15,0 2 0 1,0 0 1-16,0 0-4 0,0 0 0 15,6-3-7-15,0 3-3 16,6 3 9-16,3-1 5 16,3 1-3-16,0 0-1 15,0-1-2-15,0 1-1 16,2-3-3-16,1 0 1 0,3 0 11 16,3-3 6-16,3-2-10 15,2 2-3-15,-2 1-5 16,-3-1-2-16,-3 1 1 15,-6-1 1-15,-4 0-1 16,-2 1 2-16,-3 2-13 16,-3 0-6-16,0 0-46 15,-3 0-22-15,3-3-34 16</inkml:trace>
  <inkml:trace contextRef="#ctx0" brushRef="#br0" timeOffset="-139521.15">8479 11316 228 0,'-24'-24'88'0,"21"27"-69"0,-3 5-9 0,6 5-8 15,-3 14-6-15,-3 20 2 16,0 14-1-16,-2 26 1 16,2 14 2-16,-3 10 2 0,-6 24 1 15,0 11-1-15,0 15-2 16,0 0 3-16,3-20 0 16,0-6-1-16,3-14-2 0,0-15-6 15,4-21-1-15,-4-16-37 16,0-19-15-16,0-24-21 15</inkml:trace>
  <inkml:trace contextRef="#ctx0" brushRef="#br0" timeOffset="-138452.69">8431 12065 296 0,'-14'-8'110'0,"17"8"-86"0,6 3-9 0,-1-1-10 16,7 4-6-16,9-1 2 16,9-2-18-16,6-3-6 15,5 0 12-15,-2-3-4 0,-3 3 3 16,-7 0 5-16,-2 3 3 0,-3 2 3 16,-3 5 1-16,-3 6 0 15,-4 8 2-15,-2 5 1 16,-3 0 1-16,0-2-2 15,0-3 1-15,0-3-2 16,0-5-1-16,3-3 14 16,0-5 7-16,2-6 1 15,4-2 1-15,0-2-8 16,3-3-4-16,0-1-6 16,0 1-2-16,-4 0-3 15,-2 2-3-15,0 0 2 16,-3 1 2-16,-3-1 0 15,-3 0-1-15,-3 3 3 16,0-2 2-16,-3-1-2 16,-3 1 0-16,-3-1-1 15,-3-2 1-15,-6-3-15 0,-9 0-7 16,-6 0 1-16,-6-3 0 16,-2 1 2-16,-1-1 2 15,0 0 10-15,1 3 5 16,-1 6-3-16,0 2 2 15,0 2 0-15,4 4 2 16,2-1-1-16,6-2-1 16,3-3 12-16,6 0 4 15,4 0 5-15,2 0 2 16,3 0-12-16,3 0-4 16,9 2-7-16,6 6-3 15,5 3 8-15,4 2 4 0,9 0-4 16,3 3-1-1,8 0-2-15,10-3 1 16,6-2 13-16,5-3 7 0,4-3 2 16,-4 3 2-16,-2-3-6 15,-1 1-3-15,4-4-6 16,5 1-2-16,-2-3-6 16,-4 0-3-16,-5 0 0 15,-4 0 1-15,-5 0-1 16,-7 3-1-16,1-1 1 15,-3 1 1-15,0 2-3 16,-4 0 0-16,1 1 3 16,0-1 3-16,-4-2 0 0,-5-1 0 15,-3 1-1-15,-6 0 2 16,-3-1 12 0,-3 1 8-16,-3-3-9 15,-3 0-2-15,0 0-11 0,-3 0-3 16,-3 0-1-16,2 0 0 15,-2 0-3-15,3 0 2 16,-3 0-21-16,0 0-8 16,0 0-51-16,0 0-23 15,3-3-194 1,-11-34 152 0</inkml:trace>
  <inkml:trace contextRef="#ctx0" brushRef="#br0" timeOffset="-138154.91">10054 11504 292 0,'-30'-10'110'0,"30"15"-86"0,0 13-13 15,0-2-10-15,0 21-5 16,-3 27 4-16,-3 18-1 16,-6 18 0-16,-3 27 1 15,-3 6 0-15,1 20 0 0,-1 6 0 0,0-8 0 16,6 5 0-16,6-11 2 16,3-23-32-16,0-24-14 15,0-21-31 1,0-22-48-16,3-20 30 15</inkml:trace>
  <inkml:trace contextRef="#ctx0" brushRef="#br0" timeOffset="-137870.43">10021 12129 316 0,'3'-3'118'0,"12"8"-92"0,18 11-9 16,-10-8-12-16,10 3-6 15,9 2 2-15,2-3 0 16,13-2-1-16,6 0 1 16,5-2-4-16,0-4 2 0,-2-2 5 15,2-2 5-15,7-4-3 16,5-2-1-16,1 0-7 15,-4-5-1-15,3-3-45 16,-5 0-21-16,-7 3-55 16</inkml:trace>
  <inkml:trace contextRef="#ctx0" brushRef="#br0" timeOffset="-137614.12">11453 11533 228 0,'-39'8'85'0,"30"11"-66"0,-6 28-6 0,9-10-6 16,-3 29-10-16,-6 16 2 16,-2 38 1-16,-4 9 2 15,-3 27-1-15,3 16-1 0,0 3 1 16,6 0 1-16,3-22 1 0,4-26-4 15,-1-24-1-15,3-21-32 16,-3-18-15-16,3-25-39 16</inkml:trace>
  <inkml:trace contextRef="#ctx0" brushRef="#br0" timeOffset="-137388.91">11307 12065 316 0,'0'-21'121'0,"6"21"-95"0,12 2-11 15,-3 4-12-15,8 4-6 0,7 6 1 16,9 5 2-16,2 1 0 16,7-1 0-16,9-3 0 0,8-2 0 15,13-5 0-15,-1-1 0 16,3-2-11-1,7-5-5-15,5-3-56 0,3-5-25 16</inkml:trace>
  <inkml:trace contextRef="#ctx0" brushRef="#br0" timeOffset="-137148.29">12527 11583 340 0,'-50'24'129'0,"41"21"-100"0,-12 51-11 15,12-46-10-15,0 29-13 16,-3 32 1-16,-3 19-18 16,-3 23-6-16,0-2 15 15,1-8-9-15,2-3 0 0,3-15-23 16,3-17-12-16,3-21-42 15</inkml:trace>
  <inkml:trace contextRef="#ctx0" brushRef="#br0" timeOffset="-136923.75">12432 12240 344 0,'15'-6'129'0,"6"4"-100"0,14 2-11 0,-8 2-10 16,12-2-8-16,12 0 0 15,8-5-27-15,4-3-11 16,2-2 19-16,3-6-22 0,4-6-6 16,2-1-24-1,1-1-50-15,2-5 28 16</inkml:trace>
  <inkml:trace contextRef="#ctx0" brushRef="#br0" timeOffset="-136697.83">13498 11475 304 0,'-21'16'112'0,"15"21"-87"0,-6 37-9 16,6-26-9-16,-6 39-12 15,-6 37-1-15,-6 22-8 16,-5 23-2-16,-4 6 9 16,-3-9 3-16,0-7 6 0,7-16-1 15,2-21-1-15,6-19-43 16,3-21-21-16,3-16-39 16</inkml:trace>
  <inkml:trace contextRef="#ctx0" brushRef="#br0" timeOffset="-136496.78">13283 12250 304 0,'24'-39'115'0,"-6"23"-89"0,15-3-8 0,-15 14-9 15,8 0-23-15,7-1-3 16,6 4-20-16,2 2-6 15,1 2-18-15,-3 1-6 16,-3 2-15-16,-4 0-4 16</inkml:trace>
  <inkml:trace contextRef="#ctx0" brushRef="#br0" timeOffset="-136248.21">13676 12216 324 0,'0'-5'121'0,"18"-1"-95"0,15-4-6 16,-9 4-9-16,11 1-23 0,7-6-7 15,9 1-15-15,5-1-6 16,4 3 22-16,-1 0-15 0,7 1-5 15,-7-1-34 1,-2-3-39-16,-4-2 39 16</inkml:trace>
  <inkml:trace contextRef="#ctx0" brushRef="#br0" timeOffset="-136007.57">14304 11639 260 0,'-38'24'96'16,"23"10"-75"-16,-3 40-3 0,9-29-6 0,-3 27-9 15,-6 31-2-15,0 19 0 16,-6 31 1 0,1 8-1-16,2 1 2 0,3-14 0 0,0-13-4 15,9-21-1-15,3-14-21 16,0-12-10-16,3-14-38 15,6-21-53 1,-3-24 29-16</inkml:trace>
  <inkml:trace contextRef="#ctx0" brushRef="#br0" timeOffset="-135747.75">14191 12115 380 0,'-12'-10'143'0,"15"12"-112"0,12 1-12 0,-3 2-15 16,12 1-16-16,6 2 0 16,2-1 1-16,7-1 2 15,3-1 6-15,-1 0 1 0,1 1 4 16,0-1-10-16,-4 0-2 15,-2 0-37-15,-3-2-14 16,3-3-66 0</inkml:trace>
  <inkml:trace contextRef="#ctx0" brushRef="#br0" timeOffset="-135556.27">14989 12160 344 0,'-33'-10'129'0,"33"10"-100"0,3 2-70 16,3 4-37-16,3-1-52 15,0 3-14-15</inkml:trace>
  <inkml:trace contextRef="#ctx0" brushRef="#br0" timeOffset="-135389.78">15159 12176 392 0,'-18'-3'148'0,"18"3"-115"0,0 6-75 0,3-1-43 15,3 3-65-15,0 0-19 16</inkml:trace>
  <inkml:trace contextRef="#ctx0" brushRef="#br0" timeOffset="-135256.1">15337 12028 4 0,'6'-16'0'0</inkml:trace>
  <inkml:trace contextRef="#ctx0" brushRef="#br0" timeOffset="-135001.01">15322 11549 332 0,'-3'0'123'0,"6"11"-95"0,3 23-13 0,-3 0-10 15,0 33-7-15,-3 23 3 16,-3 37 0-16,-6 21-1 16,-3 26 1-1,-3 14-1-15,-5 11 2 0,-4-4-1 0,0-7-1 16,3-18-17-16,3-20-9 15,3-17-30-15,1-14-13 16,-1-16-42 0</inkml:trace>
  <inkml:trace contextRef="#ctx0" brushRef="#br0" timeOffset="-128156.12">22145 6003 12 0,'0'40'8'0,"2"-21"-6"0,-2 12-3 15,3-15-2-15,0 8 4 0,-3 3 1 16,0 4 0-16,0 9-2 16,0 5 1-16,0 3-1 15,0 2 0-15,-3-3 2 16,3-2-1 0,-3-2-1-16,1-6 3 0,-1-3 0 15,3 1-1-15,0-4-2 16,0 1 1-16,0-5 1 15,0-4 1-15,0-4 3 16,0-6 23-16,0-2 13 16,-3-3-21-16,0-6-11 15,-3-2-7-15,-3-2-3 16,0-4 2-16,-3-2 1 0,-6-2-1 16,-3-1-2-16,0-2-2 15,0-3 1-15,4 0 3 16,2-2 1-16,0 5 10 15,3-3 6-15,3 5-8 16,3 3-3-16,0 3-5 16,6 2 0-16,0 3-2 15,6 3-3-15,0-1 1 0,0 4-1 16,3-1-2-16,0 3 3 16,0 3 2-16,3 4 0 15,-3 7-1-15,0 7 1 16,-4 10 1-16,4 6 1 15,0-2 1-15,0-4 0 0,3-4 0 16,0-9 0 0,3-10 0-16,3-11 13 15,6-10 8-15,-1-13-12 0,1-11-7 16,0-9-4-16,0 1 0 16,-3-2-10-16,0-4-2 15,-1-4-59 1,1-3-37-16,-3-11 43 15</inkml:trace>
  <inkml:trace contextRef="#ctx0" brushRef="#br0" timeOffset="-127728.38">22201 5879 116 0,'-12'-11'44'0,"9"11"-35"0,-3 0-2 16,6 3-1-16,-3 5-5 15,0 13-1-15,0 11-2 16,0 8 1-16,0 5 12 0,0 0 7 16,0 5-9-16,0 5-2 15,3 12-5-15,0-1-2 16,3 0 1-16,3-8-1 0,0-5 0 16,0-8 0-16,3-3 2 15,0-2-3-15,0-3 0 16,0-3 3-16,0-2 1 15,-3-8-1-15,-3-3 1 16,-3-5-24-16,-3-3-8 16,-3-2-30-1</inkml:trace>
  <inkml:trace contextRef="#ctx0" brushRef="#br0" timeOffset="-127510.77">22034 6715 104 0,'-17'-5'38'0,"17"5"-29"0,5 5-5 15,1 0-3-15,0 6 3 16,3 5 5-16,3 5-3 16,3 8-1-16,0 3 0 15,3-3-1-15,0-3-2 16,0-4-2-16,-1-9 9 16,4-8 6-16,3-10-5 15,0-11-1-15,0-5-3 16,-1-6 1-16,4-2-31 15,0-2-13-15,0 1-23 16,6-7-11-16</inkml:trace>
  <inkml:trace contextRef="#ctx0" brushRef="#br0" timeOffset="-126980.75">22162 7043 100 0,'-12'-8'38'0,"9"3"-29"0,1 0-5 0,2 5-3 16,0 0-3-16,0 0 0 16,5 2-38-16,1 4-18 15</inkml:trace>
  <inkml:trace contextRef="#ctx0" brushRef="#br0" timeOffset="-126667.59">22177 7453 72 0,'-12'-2'27'0,"12"2"-21"0,0 0-6 0,0 0-2 15,6 2-27-15,3 4-10 16</inkml:trace>
  <inkml:trace contextRef="#ctx0" brushRef="#br0" timeOffset="-126518.46">22168 7652 64 0,'-9'2'27'0,"12"1"-21"0,6 5-30 0,0-3-13 0</inkml:trace>
  <inkml:trace contextRef="#ctx0" brushRef="#br0" timeOffset="-126352.69">22174 8117 72 0,'-27'-8'27'0,"25"11"-21"0,2 2-28 16,2 1-12-16,7 4 11 15,3 4 8-15</inkml:trace>
  <inkml:trace contextRef="#ctx0" brushRef="#br0" timeOffset="-123996.47">19034 6305 4 0,'6'5'0'0</inkml:trace>
  <inkml:trace contextRef="#ctx0" brushRef="#br0" timeOffset="-116533.31">9991 12136 32 0,'-6'0'13'0,"6"0"-10"0,-3 6-3 0,3-1 0 16,0 3 0-16,0-3 2 15,0 16-1-15,0-5-1 16,6 13 3-16,0 1 0 16,0-1-1-1,3-3 1-15,0-2 2 0,0-6 2 16,0-4 16-16,0-4 8 16,0-2-10-16,0-3-4 15,0-2-8-15,-1-6-1 16,1-2-3-16,0-3 0 15,-3-2-1-15,-3-4 0 16,0-1-5-16,-6-4 1 16,-3-5 4-16,-3 3 2 15,-3 0 2-15,1 0 2 0,-4 2-3 16,0 6-2 0,3 2-2-16,0 1-5 0,0 4 1 0,0 4-1 15,-3 4 0-15,0 4 0 16,4 4 0-16,-1 4 0 15,0 1 0-15,3 4 2 16,3 2 0-16,3-2-3 16,3-1 2-16,0 1 1 15,3-6 0-15,3 0 2 16,3-2 1-16,0-3 1 16,3-3 0-16,2-5 0 15,1-3 0-15,0-5 0 16,-3-2 0-16,0-3 0 15,-6-6 2-15,-3-2 3 0,-3 0 2 16,-3 0-3-16,-3 5 0 16,0 0-5-16,0 5-2 15,-3 3-3-15,0 3-1 16,0 8-1-16,0 5 3 16,0 7-2-16,4 7 1 15,-1-1 0-15,3 0 0 16,3-3 2-16,3 1 2 15,3-3-3-15,-1-3 0 16,1-5 3-16,3-3 3 16,0-2 0-16,3-6 0 15,0-5-1-15,0-2 0 16,0-3-2-16,-6-3 1 16,-3-5-2-16,-6 5 2 0,-3 0-2 15,-6 5-1-15,-9 9-2 16,-6 7 1-16,1 5-1 15,-4 9-2-15,3 7 3 16,3 1 0-16,3-1-2 16,4-2 2-16,5-3 1 15,6-2 0-15,6-3 0 16,6-6 2-16,11-7 1 16,10-6 3-16,9-5-1 15,0-5 0-15,-1-3-1 16,-5-2 0-16,-9-1 0 15,-6 1 0-15,-6-1 4 16,-9 3 5-16,-6 3-7 16,-6 2-3-16,-3 6-5 0,-3 5 1 15,3 3-1-15,0 2 0 16,4 6 0-16,5-3-2 16,3 0 3-16,3 0 0 15,6-1 1-15,5 1 0 16,4-2 0-16,6-6 0 15,3-3 2-15,3-5 3 16,0-2-2-16,-4-4 0 16,-2-2 1-16,-3-2 0 15,-3-1-2-15,-3 1 1 0,-6-1-2 16,-3 1 2-16,0 2-2 16,0 3-1-16,-3-1-19 15,0 7-8-15,6 4-74 16</inkml:trace>
  <inkml:trace contextRef="#ctx0" brushRef="#br0" timeOffset="-106458.96">7107 12898 108 0,'0'0'0'0,"9"3"-31"16,3 0-9-16</inkml:trace>
  <inkml:trace contextRef="#ctx0" brushRef="#br0" timeOffset="-106264.47">8702 12536 56 0,'3'-40'22'0,"-12"24"-18"0,0-5 0 0,9 13-2 16,6 0-5-16,9 0 2 15,18 3-21-15,12 0-10 16</inkml:trace>
  <inkml:trace contextRef="#ctx0" brushRef="#br0" timeOffset="-106100.84">10265 12671 36 0,'0'-16'13'0,"18"11"-10"0,12-8-16 15,-7 7-6-15</inkml:trace>
  <inkml:trace contextRef="#ctx0" brushRef="#br0" timeOffset="-105945.1">11747 12576 4 0,'9'10'0'0</inkml:trace>
  <inkml:trace contextRef="#ctx0" brushRef="#br0" timeOffset="-105782.48">13233 12589 4 0,'32'-3'0'0</inkml:trace>
  <inkml:trace contextRef="#ctx0" brushRef="#br0" timeOffset="-105602.44">14355 12502 168 0,'-33'-43'66'0,"18"35"-52"0,9 0-52 0,9 11-27 16,12 2 5-16,9 9 10 15</inkml:trace>
  <inkml:trace contextRef="#ctx0" brushRef="#br0" timeOffset="-105440.14">15275 12605 136 0,'-18'-19'52'0,"15"19"-41"16,0 3-22-16,3 0-12 0,3 2-30 16,6 5-9-16</inkml:trace>
  <inkml:trace contextRef="#ctx0" brushRef="#br0" timeOffset="-101984.62">22159 5726 108 0,'-3'-6'41'0,"0"12"-32"0,3-9 0 0,0 3-3 16,0 0-7-16,0 0 1 15,0 0 0-15,6 3 0 0,0 2-3 16,3 0 2-16,0 0-45 16,3 6-20-16</inkml:trace>
  <inkml:trace contextRef="#ctx0" brushRef="#br0" timeOffset="-101348.1">22314 7535 16 0,'-12'6'8'0,"9"-1"-6"0,0 6-1 0,3-4 2 16,0 4-2-16,0 5-1 16,3 10-8-16,-3 14-3 15</inkml:trace>
  <inkml:trace contextRef="#ctx0" brushRef="#br0" timeOffset="-96763.09">7506 4763 128 0,'-3'-64'49'0,"18"48"-38"0,11-2-3 0,-8 18-2 15,6 0-32-15,0 13-9 16</inkml:trace>
  <inkml:trace contextRef="#ctx0" brushRef="#br0" timeOffset="-96550.82">11015 4532 180 0,'-6'-76'68'0,"9"62"-52"0,-3 6-5 16,-21 16-103-1,-26 14-7-15</inkml:trace>
  <inkml:trace contextRef="#ctx0" brushRef="#br0" timeOffset="-96372.71">8223 4630 160 0,'-53'-47'60'0,"56"44"-47"0,17 8-18 0,-2 3-13 16,12 11-46-16,12 2-16 16</inkml:trace>
  <inkml:trace contextRef="#ctx0" brushRef="#br0" timeOffset="-96191.96">11357 5128 148 0,'-41'-130'57'0,"23"90"-44"0,-6 1-12 16,12 25-8 0,-9 6-53-16,-20 8-23 0</inkml:trace>
  <inkml:trace contextRef="#ctx0" brushRef="#br0" timeOffset="-96012.44">7467 5091 48 0,'18'-37'19'0,"24"29"-15"0,50 5-21 0,-39 14-10 16</inkml:trace>
  <inkml:trace contextRef="#ctx0" brushRef="#br0" timeOffset="-94001.32">22031 5493 96 0,'-3'-11'38'0,"6"9"-29"0,0-6 17 0,0 5 5 15,3 3-14-15,0 0-7 16,0 0-9-16,3 0-3 15,0 3 1-15,3 5 0 0,6-3 3 16,3 5 1-16,2 4 3 0,-2 2-3 16,0 2 0-16,-6 3-1 15,-3 6-2 1,-6 4 1-16,-6 4-1 0,-9 2 2 16,-6 5 1-16,-6 11 1 15,-3 5 2-15,4 3-5 16,2-5-1-16,3-3 0 15,3-6 2-15,6-4 1 16,3-6 1-16,3-3-2 16,3-2-2-16,3-3 5 15,6-5 1-15,3-3 4 16,0-5 1-16,-3 0-5 16,-4-1-4-16,-2 7-4 15,-9 4 1-15,-8 9 1 16,-10 9 2-16,-6 4-3 15,-3 2-2-15,0 3 2 0,4 6 2 16,5 1 0-16,6-1-1 16,6-4 3-16,6-7 0 15,3-6 12-15,3-10 5 16,3-6 1-16,0-2 2 16,0-5-11-16,-6-3-4 15,-3-3-5-15,-6 0-3 16,-9-2 1-16,-12 2 1 15,-5 0-23-15,-7 8-8 16,-9 8-81 0</inkml:trace>
  <inkml:trace contextRef="#ctx0" brushRef="#br0" timeOffset="-89212.46">17197 8483 64 0,'24'-14'27'0,"-6"9"-21"0,6-6 10 0,-12 9 2 0,6-1-6 16,3 1-2-16,2 2-8 15,7 2-1-15,3 3-1 16,0-2 2-16,2 0-1 16,1-1-1-16,6 1 12 15,-1 0 4-15,1-1-4 16,0 1-2-16,-1 2-5 15,4 3-2-15,0 0-1 16,-1-3 1-16,4 1-2 16,3-4 2-16,-1 1 0 0,4 0 1 15,-4-1 0-15,-2 4 2 16,-3-1 3-16,-4 0-4 16,1 0-3-16,0 1-4 0,-1-1 1 15,4 0 1-15,0 1 0 16,-1-1 0-16,-2 3 2 15,0 2-3-15,-1 4 0 16,-2-1 1-16,0 0 0 16,-1 3 0-16,1-5 2 15,3-3 1-15,-1-3 1 16,4 0-2-16,3 0-2 16,2-2 1-16,1 2-1 15,-3 1 0-15,-1-4 0 16,4 1 0-16,-7 0 2 15,-5-3 1-15,-3 0 3 16,-3 0-1-16,-1 0 0 0,4 2-3 16,0 4-2-16,-1-1 3 15,1 0 0-15,-3 0-4 16,-6 1 1-16,-1-4-2 16,-5 1 0-16,-3-3 4 15,0 0 1-15,0-3 1 16,0 1 2-16,-3-4-5 15,0 1-1-15,-1-3 0 16,1 0 2-16,0 3-1 16,0 0-1-16,3 5-35 15,0 10-16-15,-3 14-25 16</inkml:trace>
  <inkml:trace contextRef="#ctx0" brushRef="#br0" timeOffset="-75700.42">18870 8512 12 0,'12'10'8'0,"-3"-7"-6"0,0 2 17 0,-3-2 9 15,3-1-8-15,3 1-3 16,0 0-6-16,3-1-2 15,2 4-3-15,1-1 1 16,3 0 0-16,3-2 1 16,0 0-2-16,3-1-1 15,-1 1-3-15,1 0-2 0,-3-1 1 16,0-2 1-16,0 0 1 16,-1 0 3-16,1 0-1 15,-3 0 2-15,0 0-6 16,3 0-1-16,0-2 0 15,2-1 2-15,4 0-1 16,0 1-1-16,0-1-2 16,-1 0 1-16,4 1 7 15,0-1 4-15,3-2-5 16,-4 2-1-16,-2-2-2 16,-3-1 1-16,0 1-2 15,-4 0-1-15,4-3 3 0,-3 0-2 16,0 0-1-16,0 0 1 15,-6 0-1-15,-1 0 0 0,-5 0 0 16,0-2 0-16,-3-1 2 16,-3 1-1-16,-6-4-1 15,0-2 1-15,-3-2-1 16,0-3 0-16,-3 0 0 16,-3-3 0-16,-3-3 0 15,-2 1 0-15,-1 2 0 16,-3 0-3-16,0 3 2 15,0 0-1-15,0 0 0 16,0 2 4-16,0 3 1 16,1 0-4-16,-1 3 1 0,-3 0 0 15,0 2 0-15,-3 4-3 16,-3-1 2-16,-2 0 1 16,-1 0 2-16,0 2-3 15,0 4 0-15,4-1 1 16,-1 3 0-16,0 0 0 15,0 0 0-15,3-3 0 16,1 1 0-16,-1-1 0 16,0 1 0-16,0-4-3 15,-3 1 2-15,1 2 1 16,-4 1 2-16,0-1-1 16,0 3-1-16,-2 0-2 15,2 0 1-15,0 0 1 16,3 3 2-16,0-1-3 15,4-2 0-15,-1 0 1 16,-3 0 0-16,3 0 0 16,-3-2 0-16,1-1 0 0,-4 0 0 15,0 3 0-15,-6-2 0 16,4 2 0-16,2 5 2 16,3 0-3-16,3 3 0 15,0 0-1-15,4 3 0 16,-1-1 0-16,3 1 0 15,3 2 0-15,0 0 0 16,3 3 2-16,3 0 0 16,0 3-3-16,3 2 2 15,3 5 1-15,3-2 0 16,3 3 0-16,0-4 2 0,3 1-3 16,-3-3 0-16,3 3 1 15,0-5 0-15,3-1 0 16,3-2 0-16,3 0 0 15,3-3 0-15,3 0 0 16,3 1 0-16,2-1 0 16,1 0 2-16,0-2-1 15,0-1-1-15,2 1 1 16,1-1-1-16,0-2-3 16,0 0 2-16,-3-2 1 15,-1-4 0-15,1-2 2 16,0-2 1-16,-3-1-1 0,0-2 1 15,-4-1 0-15,-2 1 3 16,-3 0-3-16,-3 2 0 16,-3 0-1-16,-3 1 1 15,0 2-9-15,-6 0-1 16,0 8-56 0</inkml:trace>
  <inkml:trace contextRef="#ctx0" brushRef="#br0" timeOffset="-73672.7">19626 7591 32 0,'-18'-16'13'0,"7"13"-10"0,-7-7 6 0,9 7 2 15,-3-2-4-15,-6 0-2 16,-3-1-2-16,-6 4-3 16,-2 2-2-16,-4-3 1 15,-3 3-1-15,0 0 0 16,1 0 2-16,-4-3 0 0,0 1 0 16,-2-4 2-1,-4 1-1-15,0 0-1 0,4 0 1 16,2-1-1-16,0 1 0 15,4 0 2-15,-1-1-3 16,3 1-2-16,3 0 2 16,1 2 0-16,-1 0 1 15,-3 3 0-15,6 3-3 16,1 2 0-16,-1 3 2 16,3 0 0-16,0 3 1 15,3 2 0-15,3 3 0 16,1 0 0-16,2 0-3 15,3 0 2-15,0 2-1 16,3 1-2-16,3-1 3 0,0 3 2 16,3 1 0-16,3-1-1 15,0 2 3-15,3-1 0 16,3-1-1-16,3 0-2 16,0-2 3-16,3-1 0 15,3-2 1 1,2 0 0-16,4-3 0 0,3 0 2 15,0 0-1-15,3-2 2 16,0 0 2-16,2-1 5 16,1-2-6-16,3-3-2 15,-3-2-3-15,2 0 0 16,4-3 2-16,3 0 2 16,2 0-3-16,1 2-3 0,-3 1 0 15,-1 0 1-15,-2 2-1 16,0 0 2-16,0-2-4 15,-4-3 0-15,1 0 3 16,0 0 1-16,0-5 12 16,-1-1 5-16,1 1-8 15,3-3-2-15,-1-2-6 16,1 2-3-16,-3-3 0 16,0 3-4-16,-1 0 2 0,-2-2 1 15,-3-1 2-15,-3 0-1 16,0-2 2-16,-4 0-2 15,-2-3-1-15,-3-2 3 16,0-1 2-16,-3 0 0 16,-3 4 2-16,0-1-2 15,-3 0 2-15,-3-3-4 0,-3 1 0 16,-3 2-1-16,0 0-2 16,0 0 1-16,-3-2 1 15,0 2-1-15,-3 0 2 16,0-3 0-16,-3 1 1 15,0-1-5-15,0 1 1 16,-3 2 0-16,-5 3 0 16,-4-1 0-16,-6 1 0 15,-6 0-5-15,1 2 1 16,-4 1-5-16,6-1-1 16,0 6-33-16,-2 5-44 15,-10 8 12-15</inkml:trace>
  <inkml:trace contextRef="#ctx0" brushRef="#br0" timeOffset="-68147.13">17808 8316 20 0,'15'-11'8'0,"-12"9"-6"0,2-4-1 16,1 6 0-16,0-2-10 15,0 2-2-15</inkml:trace>
  <inkml:trace contextRef="#ctx0" brushRef="#br0" timeOffset="-64499.73">17623 10155 8 0,'-6'-8'5'0,"9"8"-4"0,6 2-4 0,0 4-1 16</inkml:trace>
  <inkml:trace contextRef="#ctx0" brushRef="#br0" timeOffset="-63313.55">19918 10075 56 0,'-6'-13'24'0,"6"13"-18"0,-3 3-26 0,-3 2-14 0</inkml:trace>
  <inkml:trace contextRef="#ctx0" brushRef="#br0" timeOffset="-59937.35">18727 9800 28 0,'-3'-2'11'0,"3"-1"-9"0,0 3 0 0,0 0 1 0,0 0-2 15,0 0 2-15,0 0-4 16,0 0 0-16,0 0 3 16,0 0 1-16,0 0 5 15,0 0 5-15,0 0-9 16,0 0-2-16,0 0-2 16,0 0 2-16,0 0 1 15,0 0 3-15,0 0 8 16,3 0 3-16,0 0-4 15,3-3-3-15,0 3-5 16,0-2-2-16,0 2-6 16,0 0 0-16,0 0 3 15,0 0 2-15,0 0-3 16,0 0 1-16,0 0 2 0,3 0 1 16,-3 0-4-16,0 0 1 15,-6 0 0-15,3 0 2 16,-3 0-3-16,0 0-2 15,0 0 2-15,0 0 2 16,0 0 0-16,0 0 2 16,-3-3-4-16,0 0 0 15,-3 3 1-15,-6-2 0 16,3-1 0-16,-3 0 0 16,0 1 0-16,0-1 0 15,0 0 0-15,3 1 0 16,1 2 0-16,-1 0 0 15,3-3-3-15,0 3 2 0,3 0 1 16,0-3 2-16,0 3-1 16,0 0-1-16,3 0 3 15,0 0 0 1,0-2 7-16,3 2 4 0,6 0-5 16,3 0-1-16,2 0-6 15,4 0-2-15,6 2 0 16,0 1 0-16,6 0 0 15,-4-3 2-15,1 0-1 16,0 0-1-16,0 0 1 16,0 0-1-16,-1-3 0 15,-2 0 0-15,0 1 0 0,-3-1 2 16,-3 1 1-16,-3-1-4 0,-3 0 1 16,-1 1 0-16,-2 2 2 15,-3 0-1-15,-3-3-1 16,-3 3 1-16,-3 0-1 15,-6 0 0-15,-2 0 0 16,-4 3-3-16,-3-1 2 16,-3 4 1-16,0-4 0 15,0 1 0-15,0-1 2 16,4 1-1-16,2 0-1 16,0-3-2-16,3 2-1 15,0 1 2-15,3-3 2 16,0 3-2-16,3-3 0 15,0 2 1-15,3-2 0 0,0 0 0 16,3 0 0-16,0 0 0 16,9 3 0-16,0 0 0 15,6-3 2-15,3 0-3 16,3 0 0-16,0 0 3 16,2 0 1-16,1 0-1 15,0 0-2-15,0-3 3 16,0 3 0-16,-4-3 3 15,1-2 3-15,-3 2-2 16,-3 1-2-16,0-1-2 16,-3 0 0-16,-3-2-2 15,0 3 2-15,-3-1-2 16,0 0-1-16,-3 1 3 16,0-1 0-16,-3 0-4 0,0 1-1 15,-3-1-2-15,0 0 3 16,-3 3 0-16,0-2 3 15,-3 2-3-15,0 0 0 16,0-3 3-16,0 0 3 16,-3 3-7-16,3 0 0 15,0 0-5-15,0-2 2 16,3 2-28 0,-3 2-46-16,0 6 6 15</inkml:trace>
  <inkml:trace contextRef="#ctx0" brushRef="#br0" timeOffset="-50849.88">20317 9266 36 0,'-3'-29'13'0,"0"18"-10"0,0-2-16 0,0 8-6 15</inkml:trace>
  <inkml:trace contextRef="#ctx0" brushRef="#br0" timeOffset="-50463.78">19823 9758 32 0,'21'16'13'0,"-21"-16"-10"0,32 5 0 16,-17-2 0-16,6 2 0 16,6-2 1-16,6-1-2 15,2 1-2-15,1-3-6 16,3-3-1-16,-1-2 3 16,1-6 2-16,-3-2 8 15,-3-3 6-15,-4-2 3 16,1-1 3-16,-3 1-12 15,-3-1-4-15,-3 3 1 16,2 0 2-16,-8 3-2 0,-3 0-2 16,-3-3-9-16,-3 0-5 15,-3-2-15-15,-3-6-8 16</inkml:trace>
  <inkml:trace contextRef="#ctx0" brushRef="#br0" timeOffset="-49426.71">20153 9903 52 0,'-3'-13'19'0,"3"13"-15"0,3 0-18 16,-3 0-8-16,3 3 5 15,6 2 5-15</inkml:trace>
  <inkml:trace contextRef="#ctx0" brushRef="#br0" timeOffset="-49248.51">20219 9819 148 0,'-15'-19'57'0,"15"19"-44"0,-6-2-12 0,6 2-10 16,0 0-52-16,0 0-20 16</inkml:trace>
  <inkml:trace contextRef="#ctx0" brushRef="#br0" timeOffset="-43390.89">20138 9856 4 0,'0'0'0'0</inkml:trace>
  <inkml:trace contextRef="#ctx0" brushRef="#br0" timeOffset="-43197.4">20266 9811 4 0,'0'-3'0'0</inkml:trace>
  <inkml:trace contextRef="#ctx0" brushRef="#br0" timeOffset="-23072.56">17236 12023 16 0,'-47'-3'8'0,"26"3"-6"0,-3 3 6 0,15-1 4 15,-3-2 3-15,-3 0 0 16,0-2-1-16,0-1 1 16,1 0-8-16,2 1-2 0,3 2-14 15,0 0-4-15,3 0-16 16,3 0-7-16</inkml:trace>
  <inkml:trace contextRef="#ctx0" brushRef="#br0" timeOffset="-21097.37">17364 12750 12 0,'-39'-18'8'0,"28"10"-6"0,-10-8 1 0,15 8 1 0,-3-5-5 15,-3-6-1-15,0-5 1 16,0-2 2-16,3 0 9 15,-3-1 3-15,6 1-4 16,0-1-1-16,3 3-4 16,3 1-3-1,3 1-20-15,0 4-8 0</inkml:trace>
  <inkml:trace contextRef="#ctx0" brushRef="#br0" timeOffset="-20316.19">17159 13227 108 0,'-54'-38'41'0,"36"23"-32"0,-5-12 0 15,14 17-3-15,0-4-26 16,3-2-9-16,3 1-13 16,15-1-3-16</inkml:trace>
  <inkml:trace contextRef="#ctx0" brushRef="#br0" timeOffset="-18469.26">17180 5995 20 0,'0'-5'8'0,"0"10"-6"0,0-5 1 16,0 0 3-16,0 0-5 0,0 0-3 15,0 0 1-15,0 0 0 16,3 0 1-16,-3 0 0 15,3 3 0-15,-3-3 0 16,0 0 0-16,3 3 0 16,-3-3 4-16,0 0 2 15,3 0 4-15,-3 0 1 16,2 0-3-16,1-3-3 16,0 0-2-16,0-2 0 15,0 0-2-15,-3 2 2 16,3-5-4-16,0 3-2 15,-3 2-3-15,0 3 1 16,0 0 3-16,0 0 1 16,0 0-15-16,0-2-4 15,-3 2 5-15,3 10 4 0</inkml:trace>
  <inkml:trace contextRef="#ctx0" brushRef="#br0" timeOffset="-18048.85">17930 6062 64 0,'-36'-29'24'0,"27"34"-18"0,-6 5-29 15,6 4-13-15</inkml:trace>
  <inkml:trace contextRef="#ctx0" brushRef="#br0" timeOffset="-17839.34">17826 7109 4 0,'2'3'0'0</inkml:trace>
  <inkml:trace contextRef="#ctx0" brushRef="#br0" timeOffset="-14537.35">20475 9504 60 0,'-18'-11'24'0,"6"17"-18"0,-15 7-29 16,15-3-11-16</inkml:trace>
  <inkml:trace contextRef="#ctx0" brushRef="#br0" timeOffset="-14310.95">18948 9607 100 0,'-3'-16'38'0,"6"19"-29"0,6 2-45 0,0 0-20 16,2 6 25-16,10 5 15 15</inkml:trace>
  <inkml:trace contextRef="#ctx0" brushRef="#br0" timeOffset="-14114.95">20171 9620 124 0,'-6'-50'46'0,"6"42"-35"0,0 0-57 16,0 8-25-16</inkml:trace>
  <inkml:trace contextRef="#ctx0" brushRef="#br0" timeOffset="-13876.08">18698 9689 124 0,'-63'-69'46'0,"54"59"-35"0,6 2-8 0,3 5-39 15,12 11-15-15,6 0 10 16,12 8 8-16</inkml:trace>
  <inkml:trace contextRef="#ctx0" brushRef="#br0" timeOffset="-13679.6">20493 9620 148 0,'-27'-39'57'0,"21"31"-44"0,0 0-17 0,3 8-11 15</inkml:trace>
  <inkml:trace contextRef="#ctx0" brushRef="#br0" timeOffset="-13470.93">18948 9422 144 0,'-27'-37'55'15,"30"37"-43"-15,3 5-65 0,3 3-30 0</inkml:trace>
  <inkml:trace contextRef="#ctx0" brushRef="#br0" timeOffset="-13258.03">20153 9496 104 0,'-39'-40'41'0,"25"35"-32"0,-22 8-31 0,18 5-14 15,-18 13-2 1,-8 8 5-16</inkml:trace>
  <inkml:trace contextRef="#ctx0" brushRef="#br0" timeOffset="-13095.47">18614 9721 76 0,'-9'-24'30'0,"12"21"-24"0,9 6-34 15,-3 2-15-15</inkml:trace>
  <inkml:trace contextRef="#ctx0" brushRef="#br0" timeOffset="-12855.23">20507 9747 160 0,'-26'-58'63'0,"26"50"-49"0,-3 0-19 16,3 8-66-16,-9 13-17 15</inkml:trace>
  <inkml:trace contextRef="#ctx0" brushRef="#br0" timeOffset="-12644.79">18608 9549 148 0,'-44'-58'55'0,"38"52"-43"0,6 4-3 16,9 15-89-1,6 11 2-15</inkml:trace>
  <inkml:trace contextRef="#ctx0" brushRef="#br0" timeOffset="-12420.39">20504 9501 48 0,'-11'-16'19'0,"2"22"-15"0,-15 15-21 0,12-5-10 16</inkml:trace>
  <inkml:trace contextRef="#ctx0" brushRef="#br0" timeOffset="-12192.99">18718 9681 160 0,'-38'-90'63'0,"29"48"-49"0,0-1-6 15,9 36-7-15,3 1-49 16,6 12-20-16,3 9 15 16,3 17 7-16</inkml:trace>
  <inkml:trace contextRef="#ctx0" brushRef="#br0" timeOffset="-3622.98">16197 13322 12 0,'-3'2'5'0,"3"4"-4"0,0 7 0 15,0-2 0-15,0 7-6 16,0 19 1-16,0 27 4 15,-3 12 2-15,-3 14 13 16,0 29 5-16,1 3-2 0,-4 8 0 16,0 21-2-16,0-11 0 15,3 3-8-15,3 10-5 16,3-13-2-16,-3-5 1 16,0 8-1-16,-6-5-1 15,-3-9 9-15,-3 12 4 16,-3-1-4-16,-3-13-3 15,7 13-3-15,5-5 0 16,9-13-2-16,3-19 2 16,3-11-2-16,0-10 2 15,-1-7 4-15,1-17 4 16,0-11 11-16,-3-10 8 0,0-7-15 16,0-7-6-16,0-4-6 15,0-3-3-15,-3-3 3 0,0-2-2 16,3-1 2-16,0-2 0 15,0-3 1-15,-3-5 0 16,0 0 2-16,3-5 1 16,-3 0 3-16,0-3-1 15,3 3 2-15,-3-1-11 16,3 4-4-16,3-1 2 16,3 0 0-16,6-2 2 15,3-3 2-15,9-2-1 16,5-6 2-16,7 0-2 15,9 0-1-15,5 5-2 16,4 3-1-16,8 3 2 16,4-3 2-16,14 3-2 0,6 2 0 15,1 3 1-15,-7-2 2 16,0-6-1-16,1 0-1 16,-1-3 1-16,-9 3 1 15,-2 0-3-15,-13 0 0 16,1-2 1-16,-1-4 2 15,4 1-3-15,-4-3 0 16,-2 1 3-16,-3-7 3 16,-7 4-4-16,-2-1-3 15,-3 1 1-15,-7-1 0 16,1-2 1-16,0-3 0 16,5-2 2-16,13-9 1 0,2-2-4 15,4 0 1-15,-3 3 2 16,-1-8 1-16,-2-14-1 15,-1-21-2-15,1-7 3 16,2 2 0-16,4-6-4 16,5-15-1-16,-5-8 1 15,-3 10 0-15,-4 1 1 16,-2-11 2-16,-10-3-1 16,-2 11-1-16,-6 10-2 15,-3-10 1-15,-7-13-1 16,-2 7-2-16,-6 9 3 15,-6-9 2-15,-9-7 0 16,-3 7 2-16,-3 22-2 0,-3 10-1 16,-3 6-2-16,0 5-1 15,-3 5-5-15,1 5-2 16,-4 3-6-16,-9 8-1 16,-3 3 5-1,-9 2 5-15,-17 6 4 0,-10 2 4 16,-8 8-5-16,-3 1 1 15,-10-1-6-15,-17 3 1 16,-6 7-1-16,0 4 1 16,-6 2 2-16,-12 5 4 15,6 6-4-15,0-3 2 16,-9 0 2-16,3 2 1 16,3-7 1-16,-12-5 0 0,-6-6 0 15,3-5 0-15,-12-6 0 16,-3-5 0-16,10 1 0 15,14-1 2-15,9 3-1 16,14 8-1-16,19 10-2 16,15 11 1-16,11 8-1 15,13 8 0-15,11 2-5 16,9 1 0-16,9 5-2 16,6 5 3-16,7 8 4 15,5 0 3-15,6 5-5 16,5 11 1-16,4 18-4 15,0 17-4-15,-3 2 1 16,-3 21 5 0,-3 26 3-16,-3 6-1 15,0 37 2-15,0-5 1 0,0 13 2 16,6-8-10-16,0-22-4 16,0-4 3-16,-3-11 5 15,-3-27 3-15,-3-15 1 16,-3-3 0-16,-6 10 2 15,3 6-12-15,3-8-3 16,3-3-12-16,6 5-4 16</inkml:trace>
  <inkml:trace contextRef="#ctx0" brushRef="#br0" timeOffset="62839.73">21588 2805 192 0,'-12'-14'71'0,"9"9"-55"0,6 5 13 16,-3 0 2-16,0 0-3 0,0 0 1 16,3 5-10-1,0 3-4-15,3 11-8 16,0 7 4-16,0 9 4 0,-3 7-3 0,-3 3-2 15,0 8-5-15,-3 0-2 16,0-13 1-16,-3 7 0 16,3-7 0-16,0-3 2 15,0-11-1-15,3-12 2 16,0-4-4-16,12-28 0 16,6-22-12-16,3-2-7 15,2 2 6-15,1 0 3 16,-3 8-2-16,0 6 1 15,-6 10 6-15,0 3 3 0,-3 2 7 16,-4 9 5-16,-2 10 10 16,-6 0 6-1,-6 10-15-15,-2 1-8 0,-1 7-2 16,-3 6 1-16,0 10-31 16,9-13-12-16,0-2-41 15,9-6-15-15,12-3-23 16</inkml:trace>
  <inkml:trace contextRef="#ctx0" brushRef="#br0" timeOffset="63095.41">22067 3151 264 0,'-12'5'101'0,"9"1"-78"0,0 4 15 0,3-4 4 16,0 2-10-16,3 2 1 15,3-7-3-15,3-3 1 16,6-3-17-16,3-10-1 0,3 0-2 15,0-1-4-15,-4-4 1 16,-2 5-3-16,-6 0 2 16,-6-1 0-16,-9 1 1 15,-6 2-13-15,-6 9-4 16,-5-6-31-16,-7 8-12 16,-3 3-19-1,3 4-9-15,4 4-44 16,8 2-30-16,9 1 71 15</inkml:trace>
  <inkml:trace contextRef="#ctx0" brushRef="#br0" timeOffset="63470.95">22436 3101 276 0,'-6'-3'104'0,"9"3"-81"0,6-5 5 0,-3 5-2 15,6-3-6-15,6 1 0 16,3-1-13-16,3-2-4 16,5-1-2-16,4 4-1 0,3-3 0 15,2-1-49-15,1 4-19 16,0-6-59-1</inkml:trace>
  <inkml:trace contextRef="#ctx0" brushRef="#br0" timeOffset="63904.85">22984 2765 276 0,'-9'0'104'0,"6"5"-81"0,-6 8 3 16,6-2-4-16,-3 13-1 15,0 8 2-15,-3 7-10 16,0 1-5-16,0 5-5 16,3 0-3-16,3 0 1 0,3-3-1 15,6-2 2-15,3-11-3 16,6-8 0-16,3-8-1 16,3-13-2-16,6-5-2 0,-1-3-1 15,4-2 1 1,-3-1 2-16,-3 6-1 0,-3-3 4 15,-3 2-2-15,-1 6-1 16,-2-5 3-16,0 3 0 16,-3 2 5-16,3-3 5 15,0 0 4-15,-3-2 2 16,0-3-4-16,0-5-1 16,-6 2-4-16,-1-2 1 15,-5 0-2-15,-5-3 0 16,-4 3-3-16,-9 2-2 15,-6 3-4-15,-6 3-2 16,-3 10-17-16,4 3-8 0,2 0-27 16,6 5-11-1,9 0-52-15</inkml:trace>
  <inkml:trace contextRef="#ctx0" brushRef="#br0" timeOffset="64311.27">23612 3019 240 0,'-45'-5'90'0,"21"10"-70"0,-17-2 32 0,26 2 12 16,-3 0-23-16,-3 8-8 15,0 1-19-15,1-1-10 16,5 5-2-16,3 9-5 0,6-1 2 15,6-5-1-15,6-2-2 16,9-6 3 0,8-13 2-16,7-10-13 0,12-6-5 15,9-8-13-15,-4-5-6 16,-5 2 16-16,-12 9 9 16,-7-1 14-16,-5 11 6 15,-9 3 7-15,-9 10 2 16,-9 3-9-16,-3 11-5 15,0-1-3-15,4 9-1 16,5 5-3-16,6-3 2 0,8-6-19 16,10-9-7-16,9-14-17 15,9-14-5-15,-1-4-5 16,4-9 1-16,0-12-24 16</inkml:trace>
  <inkml:trace contextRef="#ctx0" brushRef="#br0" timeOffset="64641.66">24121 2728 236 0,'-6'-19'90'0,"3"22"-70"0,-3-3 32 16,3 0 9-16,-3 8-16 16,-3 0-3-16,0 16-10 15,-3 10 0-15,0 11-18 16,1-5-1-16,2 5 0 0,3 0-5 16,3-3 0-16,3 3-4 15,3 5-3-15,3-5-3 0,0-5-1 16,0-8-9-16,-1-11-5 15,-2-11 4-15,0-2 3 16,-3-13 1-16,-6-3 3 16,-2 3 6-16,-4-3 2 15,-3-3 13-15,0 9 5 16,3-4-2-16,0 12 2 16,0 2-11-16,0 5-3 15,3 5-4-15,6 9-2 16,3-9-2-16,6 4 1 15,6-4-15-15,9-5-6 16,6-10-51-16,6-6-20 16,2-10-64-1</inkml:trace>
  <inkml:trace contextRef="#ctx0" brushRef="#br0" timeOffset="65661.33">21868 3614 184 0,'6'-24'71'0,"-6"24"-55"0,0-2 22 15,0 2 8-15,-3-6-11 16,3 4 0-16,-3 2-25 16,0 2-8-16,0 12-2 15,3 4-6-15,0 3 2 0,0-2 0 0,0 13 2 16,-3 2 3-16,0-10 2 15,0-3 1-15,-3 0 0 16,-3 3 4-16,0-5 3 16,3-4-2-16,0-4 2 15,3-6-4-15,-3 3-2 16,3-5-2-16,-3 0-3 16,3-1 1-16,-3-2-1 15,3 0 0-15,-3-2 0 16,0-1 0-16,0 0 2 15,3 3 1-15,1-5 3 16,-1 2-5-16,-3 6-3 16,0-3-2-16,-3 8 0 15,3-3 0-15,0 8 3 0,0-2-2 16,3 7 1-16,0-2 8 16,6 11 4-16,0-6-1 15,9 11 2-15,0-8-2 16,14 2 0-16,-2-5-1 15,12-13 0-15,12-5-2 16,-4-9 1-16,1-7-2 16,-9-8 0-16,-7 3-3 15,-2-6 1-15,-6 5-2 16,-6 3-1-16,-3 3 1 16,0 5-1-16,-3 3-7 15,-3 0-3-15,0 5-1 16,-1 0 1-16,-2 0 6 0,-3 0 2 15,3 0-5-15,-3 0-3 16,3 5-21 0,-3-5-7-16,3 0-27 15,0 3-9-15,0-3-32 16</inkml:trace>
  <inkml:trace contextRef="#ctx0" brushRef="#br0" timeOffset="67043.64">22040 3543 292 0,'-12'-6'110'16,"6"6"-86"-16,-5 0 7 0,5 3-4 0,-6 5-20 15,-9 0-5-15,-12 16-2 16,0 23 1-16,10-2 0 15,2-5 8-15,6 8 6 0,3-6-3 16,18 6-2-16,-3-9-1 16,21 1-1-16,14 2 0 15,7-15 0-15,-6-14-2 16,2-8 1-16,1-7-4 16,-3-1 0-16,-6-5-1 15,-7 3-2-15,-5 2 1 16,-6 1-1-16,-3 2-3 15,-3 2 2-15,-3 4-1 0,0 4-2 16,3-5 3-16,0 3 0 16,5 0 3-16,7-2 3 15,3-4 0-15,3-4 2 16,3-4-2-16,-4-2 2 16,1-10-4-16,-3 5 0 15,-3-11 1-15,-3-3 2 16,-6-2-1-16,-6-8 0 15,-6 5-10-15,-9 6-2 16,-3 5-7-16,-6 13-4 16,-6 10 3-16,0 9 4 15,3 2 4-15,7 3 4 0,8-3-3 16,6 1 2-16,9-1 0 16,5-3 2-16,7-2 1 15,0 3 1-15,0-6 0 16,-3 3 0-16,-3 5 0 15,0-5 2-15,-6 6 8 16,-1 4 5-16,-2-5-5 16,-3 1-1-16,0-1-5 15,0-3-1-15,0-2 1 16,0-5 2-16,6-6-1 16,6-7 0-16,3-3-3 15,6-1-2-15,3-2-2 16,2 3 1-16,1 3-1 15,-3 2-2-15,-6 8 3 0,-3 0 0 16,-7 8 1 0,-2 0 0-16,-3 5 0 15,0 0 2-15,0 0-25 0,3 3-12 16,3-11-13-16,3-2-4 16,3-6 9-16,6-7 6 15,2-14-1-15,1-10-1 16,0-14-18-1,0-8-15-15,0-4 31 16,2 7 71-16,-5 8 36 16,-6 8 25-16,-3 10 9 15,-6 6-32-15,-3 8-16 16,-6 5-30-16,-6 18 8 0,-3 14 6 16,-3 21-4-16,0 8-1 0,-3 0-11 15,3 5-5-15,3 8-8 16,3 11-5-16,3-5-6 15,3-9 0-15,0-15-7 16,0-9-1-16,3-17-4 16,0-12-1-16,0-15-3 15,-3-16-1-15,-3-11-10 16,-3-2-3-16,-2 2 11 16,-4 5 8-16,-3 9 16 15,0-3 9-15,0 15-4 16,0 6-1-16,0 14 3 15,3 7 5-15,3 3-5 0,3 2-2 16,6 0-3 0,9-10 0-16,6-5 2 0,9-19 4 15,6-8-9-15,6-5-2 16,5-6-10-16,1 1-5 16,-3 0 6-16,-7 2 4 15,-8 8 5-15,-3 5 3 16,-6 3 17-16,-6 8 9 15,-3 0-14-15,-6 14-5 16,0 4-5-16,3 9-3 16,3 2 1-16,0 0-1 15,3-3 2-15,2-5 1 16,4-7-6-16,3-9-2 0,0-13-23 16,-3-3-8-16,-3-7-18 15,-3-3-3-15,-6-6-10 16,-6-12-3-16,-9-1-10 15,-6-2 15 1,-3 4 53-16,-3 7 25 16,4 7 17-16,-1 5-14 15,3 9-9-15,6 7-27 16,6 6-10-16</inkml:trace>
  <inkml:trace contextRef="#ctx0" brushRef="#br0" timeOffset="67254.35">23448 3876 288 0,'-3'0'107'0,"3"5"-83"0,6-10 8 0,0 3 1 16,6-1-15-16,3 0-2 15,6 3-7-15,9 0-1 16,-1 0-5-16,4 0-30 0,-3 0-15 15,-3 6-36-15,-7-4-13 16,-5-2-16 0</inkml:trace>
  <inkml:trace contextRef="#ctx0" brushRef="#br0" timeOffset="67645.37">23496 3678 280 0,'-27'26'104'15,"18"1"-81"-15,-6 33 12 0,12-30-2 0,0 7-9 16,0 5-2-16,3 11-10 16,6 5-5-16,3 0-4 15,6-5-16-15,6-10-4 0,12-12-7 16,2-12-2-16,7-14-4 16,0-13-1-16,2-10 12 15,-2-6 6-15,-9 3 6 16,-6-6 5-16,-10 9 32 15,-5-1 16-15,-6 6 0 16,-3 5 0-16,-3 0-24 16,0 8-8-16,-3 8-14 0,3 8-2 15,3 8-2-15,0 2 2 16,6 1 1-16,0-4 3 16,3-1-1-16,-3-9 2 15,3-5 2-15,0-11 4 16,-3-5-6-16,0-5-4 15,0-3-27-15,-3-5-9 16,-4 0-32-16,-4-3-11 16,-4 0-42-1</inkml:trace>
  <inkml:trace contextRef="#ctx0" brushRef="#br0" timeOffset="68303.8">23880 4093 104 0,'9'-16'41'0,"-3"6"-32"0,3-4 22 16,-6 12 7-1,0-9-5-15,3 9 0 0,-3-4-14 16,-3 6-6-16,3 6-8 16,-3 9 14-16,0 9 9 0,0 8-3 15,0-3-2-15,0 3-9 16,0-6-1-16,2-2-6 15,4-5-2-15,0-6 0 16,6-13-1-16,0-5-22 16,3-17-10-16,-3-4-22 15,-3-6-8-15,-3 0-40 16,-3-13-19-16,-6-13 57 16</inkml:trace>
  <inkml:trace contextRef="#ctx0" brushRef="#br0" timeOffset="68891">24160 4043 272 0,'0'8'101'0,"0"-8"-78"0,0 5 17 0,3-2 3 0,-3-3-14 16,3 5-2-16,3-5-12 16,2 0-2-16,4 0-7 15,0-8-2-15,3-5 0 16,-3 0-27-16,0-6-11 0,-6-5-14 16,-6-2-6-16,-6 5 19 15,-6 2 10-15,0 6 28 16,0 5 15-16,3-3 3 15,6 17 7 1,6-1-9-16,6-2-2 16,6 7 0-16,6-5 1 15,0 6 1-15,0 0-6 16,-1 2 0-16,-5 0 1 0,-6 6 3 16,-6 7-3-16,-3 1 2 15,-6-1-7-15,0 0-3 16,3-7-1-16,0-6-1 15,3-7-2-15,9-6 1 16,6-6-13-16,9-15-3 16,9 0-7-16,5 0-1 15,1 0 12-15,-3-1 5 16,-3 7 16-16,-10 1 7 16,-5 6 19-16,-3 3 11 15,-6 2-24-15,-9 11-11 0,-9 0-12 16,-3 16-4-1,-3 5-41-15,-2 16-17 0,-4 5-64 16,3 6-26-16,-9 2 17 31</inkml:trace>
  <inkml:trace contextRef="#ctx0" brushRef="#br0" timeOffset="69192.21">22767 4442 272 0,'-21'6'104'0,"18"7"-81"0,-6 29 16 0,9-5 3 16,0 16-19-16,0 8-2 15,0 3-11-15,3 15-2 16,0 6-4-16,6 2 4 0,0-10 2 16,0-6-32-16,3-7-12 15,-4-12-23-15,-2-14-7 16,-3-12-30 0,-6-18-41-16,-9-13 43 15</inkml:trace>
  <inkml:trace contextRef="#ctx0" brushRef="#br0" timeOffset="70029.97">22594 5056 176 0,'-3'0'68'0,"3"0"-52"0,18-5 14 16,-6 2 4-16,9-2-4 15,11-8 0-15,7 0-15 16,9 2-4-16,-4 3-7 16,1 3-1-16,-3 2 1 0,-7 6 2 15,-5 7 1-15,-3 4 10 16,-3 1 6-16,-3 7-10 15,-7-1-2-15,1-3-5 16,0-2-1-16,-3-3-3 16,3-5 1-16,0-8 0 15,3-8 1-15,0-10-9 16,-1-9-2-16,1-4-14 16,-3-4-6-16,-6 3 5 0,-6 1 5 15,-3 7 16-15,-6 5 11 16,0 6 6-16,0 5 5 15,0 3-13-15,3 2-7 16,3 3-6-16,3 8 0 16,3 0 3-16,3 0 1 15,0 3 1-15,0-3 0 16,0-3 2-16,-3 3 1 16,0-6-1-16,-3 4 1 15,-3-1 0-15,-6 3-1 16,0 0-4-1,0 0-1-15,0-3 2 16,0 0-7-16,0 1 1 0,0-1 3 16,3-5 2-16,3 0-3 15,0 0-1 1,6 0 0-16,3-5 2 0,3-1 2 16,3 1 3-16,0-3-2 15,0-2 0-15,-3 2 3 16,-1 0 1-16,1 0 14 15,-3 0 6 1,-3 3-3-16,0 5 1 0,0-8-12 16,-3 5-3-16,3 0-6 15,0 3-1-15,0 0 1 16,0 0 0-16,0 6 2 16,0 4 3-16,0 9 11 0,0 10 7 15,0 8-6-15,-3 3-2 16,0 2-6-16,-3 0-4 15,-3-5 0-15,0-5 1 16,0-3-1-16,-3-5 0 16,-3-8 3-16,0-6 5 15,0-4-7-15,0-12-1 16,3-7-3-16,6-11-2 16,6-10-2-16,6-3-1 15,6 0-3-15,0 5 1 16,2-2 3-16,1 5 1 15,0 2-2-15,0 6 2 16,3 5-1-16,3-2 0 0,-7 7-25 16,1 3-9-16,-3 3-46 15,0 5-18-15</inkml:trace>
  <inkml:trace contextRef="#ctx0" brushRef="#br0" timeOffset="70674.61">23924 4995 100 0,'-8'22'38'0,"11"-20"-29"0,8 9-45 0,1-11-22 15</inkml:trace>
  <inkml:trace contextRef="#ctx0" brushRef="#br0" timeOffset="71262.81">24392 5104 4 0,'6'5'0'0</inkml:trace>
  <inkml:trace contextRef="#ctx0" brushRef="#br0" timeOffset="72522.47">25323 4897 272 0,'-8'-15'104'15,"5"25"-81"-15,-6-2 12 0,3 0 0 0,-3 8 1 16,-6 13 5-16,0 13-5 15,-3 11-1-15,-3 5-20 16,-3 6 0-16,1 13 1 0,-1 7-8 16,3-2-2-16,6-2-4 15,3-17-2-15,6-7-4 16,3-9-2-16,3-10-13 16,3-7-3-16,3-12-6 15,3-5 0-15,0-7-3 16,0-12 0-16,0-4-3 15,-3-3-1-15,-3-3 1 16,0 0 3-16,-3-5-33 0,-3 5-13 16,0 0-9-1</inkml:trace>
  <inkml:trace contextRef="#ctx0" brushRef="#br0" timeOffset="75540.5">22877 6070 264 0,'-18'-6'99'0,"21"6"-77"0,0 0 13 0,3-2 3 0,3-6-22 16,6-8-6-16,2-3-7 16,-2 1-3-16,0 2 1 15,-3 5-4-15,0 9 0 0,-3 12 8 16,-3 14 6-16,-6 8 1 16,-3 5 1-16,-3 0-3 15,0 0-1-15,3 0-5 16,3-3-3-16,6-7 0 15,3-9-1-15,6-7 2 16,6-19 3-16,5-3-46 16,4-7-22-16,-3-9-30 15,-3-7-13-15,-6-8 9 16</inkml:trace>
  <inkml:trace contextRef="#ctx0" brushRef="#br0" timeOffset="75682.53">22945 5728 228 0,'-53'3'88'0,"38"0"-69"0,-3-3 2 0,15 2-14 32,15 3-15-32,12 1-71 0,5-1-30 15,10 0 33-15,3-2 19 16</inkml:trace>
  <inkml:trace contextRef="#ctx0" brushRef="#br0" timeOffset="75959.58">23171 5884 280 0,'-35'27'107'0,"17"-3"-83"0,-6 18-3 0,15-18-7 15,-3 5-10-15,-3 5-3 0,3 3-3 16,3-2 1-16,6-6 1 16,3-3-3-16,9-15 0 0,9-6-1 15,6-8 0-15,9-7 3 16,6-6 0-16,-4-8 3 15,1 3 1-15,-6 3 12 16,-6 4 5-16,-7 6 7 16,-2-2 6-16,-6 7-18 15,-3 6-8-15,-3 7-3 16,-3 4-1-16,-3 4-21 16,-3 3-8-16,-3 6-42 15,0 4-17-15,3 1-37 16</inkml:trace>
  <inkml:trace contextRef="#ctx0" brushRef="#br0" timeOffset="76200.24">23424 6228 168 0,'21'-21'63'0,"-18"13"-49"0,6-8 27 0,-6 11 10 16,3 0-10-16,0-1-3 16,0 1-16-16,-3 3-4 15,0-1-1 1,0 11-10-16,-3 5 5 0,0 6 1 15,-3 7-2-15,0 6 1 0,3 0-7 16,0-6-3 0,3-5-1-16,3-5 1 15,6-16-28-15,6-13-9 16,0-6-27-16,2-2-9 0,1-5-11 16,-3-9-34-1,-6-4 32-15</inkml:trace>
  <inkml:trace contextRef="#ctx0" brushRef="#br0" timeOffset="76315.92">23532 5884 228 0,'-30'-10'85'0,"21"12"-66"0,-3 1-6 16,9 2-4-16,0 1-24 15,3 2-4-15,6 2-75 16,6 6-30-16</inkml:trace>
  <inkml:trace contextRef="#ctx0" brushRef="#br0" timeOffset="76500.06">23683 5982 288 0,'-14'-8'110'0,"16"11"-86"0,4 2 0 0,0-5-6 16,6 0-13-16,6-5-1 15,6 0-2-15,6-3-2 16,-1 0 1-16,1 0-17 0,-3 3-4 15,-3-1-65 1,-3 4-71-16,-6-1 42 0</inkml:trace>
  <inkml:trace contextRef="#ctx0" brushRef="#br0" timeOffset="76907.17">23761 5810 236 0,'-18'27'88'0,"9"10"-69"0,-6 32 15 15,9-40 1-15,0 5-16 16,3 3-5-16,3 0-9 16,6-5-4-16,9 0 0 15,6-3-17-15,6-8-4 0,5-11-12 16,1-7-5-16,-3-8-5 16,0-11-1-16,-4 0 13 15,-5 0 7-15,-3 6 38 16,-6 2 19-16,-3 5 4 0,-3 6 2 15,-3 2-9-15,-3 6-4 16,0 4-11-16,0 1-5 16,3 0-9-16,3 0-1 15,3-5-8-15,6-6 0 16,3-10-24-16,-1-6-7 16,1-2 13-16,-3-6 7 15,-6-2 11-15,-3-3 4 16,-3-7 5-16,-6-6 1 15,-3-3 1-15,-6 5 0 16,-3 6 0-16,0 6 2 0,4 7-16 16,-1 10-8-16,3 12-64 15</inkml:trace>
  <inkml:trace contextRef="#ctx0" brushRef="#br0" timeOffset="77611.03">24169 6085 276 0,'-30'-5'104'0,"15"5"-81"0,-9 0 7 16,15 5-1-16,-3 3-20 16,0 6-5-16,0 1-5 15,4 4-1-15,2 0 2 16,6-1-3-16,3-5 2 0,5-2-19 0,7-6-9 15,3-5 6-15,3-3 5 16,3-4 9-16,-3-7 3 16,0-4 4-16,-4-1 3 15,-2 6 4-15,-6 0 2 16,-3 5 12-16,-3 3 7 16,-3 7-18-16,-3 6-6 15,0 5-2-15,0 1-1 16,3-1 1-16,3-3 2 15,3 1-23-15,3-8-8 16,6-6-15-16,3-10-5 16,3-6 11-16,-1-5 8 0,-5-2 15 15,-3-3 6-15,-3-3 9 16,-3-2 4-16,-3 2 19 16,-3 8 9-16,0 6 6 15,-3 4 4-15,0 12-17 16,-3 12-4-16,0 14-2 15,-3 13 2-15,-3 6 0 16,-2 4 2-16,2 3-9 16,6 6-3-16,3 0-6 15,6-3-4-15,6-11 2 16,8-8 0-16,1-13-8 16,3-10-2-16,0-11-3 15,3-8 1-15,0-5-2 16,-4-8 0-16,-5-1 3 15,-3 4 5-15,-6 2 15 0,-3 3 7 16,-3 5 4-16,-3 3 1 16,-3 10-16-16,0 6-4 15,-3 10-3-15,3 2 1 16,0 7-3-16,4-7 0 16,2-1-1-16,0-9 0 15,2-5-38-15,4-8-18 16,3-11-23-16,0-2-8 15,3-3-5 1</inkml:trace>
  <inkml:trace contextRef="#ctx0" brushRef="#br0" timeOffset="77743.67">24416 5887 100 0,'0'3'38'0,"3"5"-29"0,6 5-45 15,-4-3-22-15</inkml:trace>
  <inkml:trace contextRef="#ctx0" brushRef="#br0" timeOffset="78301.86">24561 6165 228 0,'-8'-3'85'0,"11"3"-66"0,-1 0 19 15,-2 0 3-15,9 0-10 16,3-2-3-16,6-4-12 15,6 1-3-15,0 2-7 16,0 1-4-16,-4-1 1 0,-2 6-2 16,-6 5 2-16,-6 5 11 15,-6 3 6-15,-9 7-8 16,-6 9-4-16,-2 8-5 16,-1 0-3-16,3-1 1 15,3-7-1-15,6-3-3 16,3-5 0-16,6-6 2 15,3-4 0-15,6-4 1 16,0-4 0-16,3-6-20 0,-1-3-9 16,1-5-27-16,-3-3-12 15,-3-2-30 1,-9 3-40-16,-3-4 48 16</inkml:trace>
  <inkml:trace contextRef="#ctx0" brushRef="#br0" timeOffset="78706.86">24603 6276 208 0,'-24'-19'79'0,"21"19"-61"0,0-2 17 0,3 2 3 16,0 0-25-16,6 2-8 16,6 4-7-16,3 2 1 15,6 0 0-15,3 0-2 0,6-3 0 0,-1 0-25 16,1-2-9-16,-3-3 12 16,-3-3 9-16,-3 0 19 15,-7-2 8-15,-5 0 25 16,-3-3 12-16,-6 0 0 15,-3 3-2-15,-6 2-12 16,0 6-4-16,-2 2-17 16,-1 3-6-16,3 3-6 15,3-1-2-15,3 1-1 16,6-3 0-16,3 0 0 16,3-6-2-16,0-2 3 15,-1-2 2-15,1-4 0 16,0 4-1-16,-3-1 3 15,0 3 2-15,-3 3 7 16,-3 7 4-16,-3 6-8 0,0 3-4 16,3-1-3-16,0-2-1 15,0-3-22-15,3-2-10 16,3-3-24-16,0-3-10 16,0-5-8-16,0-3-3 15,-3-5-17 1</inkml:trace>
  <inkml:trace contextRef="#ctx0" brushRef="#br0" timeOffset="78857.46">24954 6141 192 0,'21'-8'71'0,"-9"11"-55"0,6-3 6 0,-9 2 0 16,3 1-17-16,3-3-2 0,0 3-11 15,2-1-5-15,1-2-75 16,-3 0-33-16</inkml:trace>
  <inkml:trace contextRef="#ctx0" brushRef="#br0" timeOffset="79310.03">25035 5995 212 0,'-30'19'79'0,"21"-3"-61"0,-12 13 30 15,15-13 11-15,-6 5-10 16,0 5-4-16,4 1-21 15,-1 2-10-15,3-3-8 16,3 6-5-16,6 3 2 0,3-4-15 0,3-2-7 16,2-2-21-16,7-9-10 15,3-7 18-15,3-6 10 16,-3-5 12-16,-3-2 4 16,-3 2 6-16,-4 0 4 15,-2 2 25-15,0 4 13 16,-9 7-6-16,-3 3-1 15,-3 2-14-15,0 1-5 16,3-3-9-16,0 0-5 16,6-6-4-16,3-2 1 15,6-8-1-15,0-5-2 16,3-6-17-16,-3-2-9 16,-3-6-15-16,0-4-7 15,-3-4-3-15,-3-2 1 0,-3-3 1 16,-6-2 16-1,-3 2 34-15,-3 0 27 16,-3 6 16-16,0 5-3 16,3 2 1-16,-3 6-22 15,6 2-11-15,4 4-5 0,5 1-35 16,5 6-17-16,4 6-37 16</inkml:trace>
  <inkml:trace contextRef="#ctx0" brushRef="#br0" timeOffset="79802.96">25228 6279 252 0,'-6'10'96'0,"3"1"-75"0,0 2 25 0,3-5 8 15,0 2-17-15,0 4-6 16,3-4-10-16,0-2-3 16,3 3-10-16,0-9 4 0,3-4 1 15,0-3-2-15,0-6 1 16,0 0-14-16,0-7-5 15,0 2-19-15,-3-3-7 16,-6 4-4-16,-3 1 0 16,0 4 18-16,-3 2 8 15,0 3 14-15,3-1 6 16,0 4-7-16,3 2 0 16,6 2 7-16,0-2 5 15,3 3 0-15,0 0 2 0,0-1-3 16,0 3 0-16,-4 3-3 15,-2 6-1-15,-6 4-1 16,-2 9 0-16,-4 4-4 16,0 1-3-16,0-5-3 15,3-4 1-15,3-7-1 16,6-3 0-16,3-7-5 16,6-9-3-16,3-5 6 15,2-2 3-15,1-1-3 16,0 0 1-16,0 4 7 15,-6 4 7-15,-3 3 12 16,-3 5 8-16,-6 6-7 16,-6 5-2-16,0 2-11 0,-3 1-2 15,0-1-10-15,3 1-4 16,3-1-61-16,6 1-26 16</inkml:trace>
  <inkml:trace contextRef="#ctx0" brushRef="#br0" timeOffset="88797.27">18543 6699 36 0,'-12'-29'13'0,"30"19"-10"0,6-1-16 0,-9 8-6 0</inkml:trace>
  <inkml:trace contextRef="#ctx0" brushRef="#br0" timeOffset="89162.22">18760 6564 12 0,'-6'-90'8'0,"15"56"-6"0,6-8-8 0,-6 28 0 16</inkml:trace>
  <inkml:trace contextRef="#ctx0" brushRef="#br0" timeOffset="89426.51">18900 6607 28 0,'-15'-80'13'0,"18"46"-10"0,0-14-14 16,-3 32-5-16</inkml:trace>
  <inkml:trace contextRef="#ctx0" brushRef="#br0" timeOffset="89712.75">18576 6895 60 0,'-12'-127'24'0,"27"95"-18"0,2-13-29 16,-11 22-11-16</inkml:trace>
  <inkml:trace contextRef="#ctx0" brushRef="#br0" timeOffset="89983.72">18757 6771 60 0,'-15'-66'24'0,"24"50"-18"0,3-19-29 15,-6 17-11-15</inkml:trace>
  <inkml:trace contextRef="#ctx0" brushRef="#br0" timeOffset="90266.75">18858 6898 76 0,'-17'-90'30'0,"19"61"-24"0,-2 0-25 0,0 18-14 16,-2 3 7-16,-7-8 6 15</inkml:trace>
  <inkml:trace contextRef="#ctx0" brushRef="#br0" timeOffset="90426.9">18724 6324 4 0,'9'21'0'0</inkml:trace>
  <inkml:trace contextRef="#ctx0" brushRef="#br0" timeOffset="119155.1">19332 7562 56 0,'6'-32'22'0,"-6"19"-18"0,-3-11 7 0,3 16 0 15,-3-3-9-15,-6-2 0 16,-3 0-4-16,-9-3 0 16,-15 0 2-1,-17 0 2-15,-10-2-1 0,-2-3-1 16,-13-6 1-16,-17 1 1 15,-12 2 1-15,3 3 1 16,-15-3-2-16,-12 11 1 16,3 5 0-16,-15 5 1 15,-12 16-2-15,-3 11-2 0,-14 16-2 16,8 5 1 0,9 3 5-16,-3 2 2 0,18 3 2 15,15 5 2-15,18 13-3 16,15 9-2-16,21-4 2 15,23-7 2-15,21 0 2 16,15 5 1-16,15 0-4 16,9-2 0-16,12-4 1 15,18-9 5-15,17-6-8 16,7 2 3-16,8-5 4 0,24 1-3 16,15 2 0-16,9-3-4 15,27-3 1-15,3-4-2 16,15-14 0-16,5-11-3 0,4-10 1 15,9-10 2 1,-13-9 4-16,10-13 0 0,38-7 0 16,-15-12-3-16,4 6-1 15,-25 0-3 1,-11-5 1-16,-3-8-2 0,-22-11 2 16,-20-8-2-16,-14 3-1 15,-16 8 3-15,-18 2 2 16,-17 0 2-16,-16-7 1 15,-17-6-7-15,-21 0-2 16,-18 6 0-16,-15 7 2 16,-11 6 0-16,-10 8-1 15,-9 2-2-15,-26 0 1 16,-21 6 1-16,-12 2 2 0,-27 0-3 16,-9 3 0-16,-12-2-1 15,-11 1 0-15,2 1 2 16,-21 3 2-16,16 5-1 15,-4 0-1-15,1 13-8 16,14 16-3-16,0 21-34 16,-8 34-13-16,-1 17-32 15</inkml:trace>
  <inkml:trace contextRef="#ctx0" brushRef="#br0" timeOffset="137142.98">17314 14835 4 0,'-81'35'0'0</inkml:trace>
  <inkml:trace contextRef="#ctx0" brushRef="#br0" timeOffset="152724.54">21874 5625 76 0,'9'-8'30'0,"-1"-2"-24"0,7-6 2 0,-6 5-1 15,-3 3-2-15,3 0 2 16,-3 0 2-16,3 0 5 16,-3-2-6-16,3-1-2 15,3-2 1-15,6 0 0 16,0-1 1-16,2 1 2 16,1 0-1-16,3 2 2 15,-3 3-2-15,3 3 0 16,0 3-5-16,-1 4 2 0,1 6 3 15,0 8-1-15,-3 10 3 0,-3 6 0 16,-6 5 1-16,-6 6 2 16,-6-1 2-16,-6 6-5 15,-9 12-1-15,-9 14-6 16,0 1-1-16,-3-9-3 16,3-8-1-16,4-10 1 15,5-9 2-15,6-7-3 16,3-8 0-16,6-8 3 15,9-6 3-15,3-10-2 16,3-8-2-16,2 3 0 16,1-6-1-16,0 6-3 15,0 3 2-15,-3 4-1 16,0 6-2-16,-6 3 3 16,-3 7 0-16,-6 17 1 15,-3 20 0-15,-3 11 8 16,-3 3 5-16,-3-3-4 0,0 6-1 15,-3 4-2-15,3-4 1 16,3-6-2-16,0-8 2 16,0-10-4-16,3-8 0 15,-2-9 1-15,-1-7 2 16,0-5-1-16,-3-4 0 16,0-7-10-16,-3-5-2 15,-3-8-56-15,0-19-23 16,0-16-18-1</inkml:trace>
  <inkml:trace contextRef="#ctx0" brushRef="#br0" timeOffset="153292.01">21969 5585 132 0,'-18'-23'49'0,"15"15"-38"0,12-14-1 16,3 15-3-16,6 1-8 16,6-2 1-16,2 6 0 15,4 4 0-15,6 6 0 16,3 3 6-16,-4 7 4 0,-2 3 1 16,-6 6 1-16,-9 5 7 0,-12 2 2 15,-12 8-4-15,-9 17-2 16,-9 15-7-16,0 8-3 15,-3-6-5-15,1-4-2 16,2 5 1-16,6-3 2 16,6-11-2-16,9-7-2 15,6-9 2-15,6-10 2 16,6-13 0-16,9-5 2 16,2-3-2-16,4-3-1 15,0 3 1-15,0 2-1 16,-7 6 8-16,-5 3 5 15,-9 4 2-15,-6 14 4 16,-6 11-9-16,-3 2-3 0,-3 0 0 16,0-7 0-16,1-6 1 15,2-6 2-15,0-2-5 16,0-5-3-16,3-6 1 16,0-4 0-16,0-4-1 15,0-5 1-15,0-2 11 16,0-3 6-16,-3-3-8 15,-3-2-2-15,0-3-6 16,-3-3-1-16,0 1-3 16,0-1-1-16,0-2-43 15,3 2-18-15,1 3-68 16</inkml:trace>
  <inkml:trace contextRef="#ctx0" brushRef="#br0" timeOffset="158816.16">17831 12115 64 0,'-3'-13'24'0,"6"8"-18"0,-3-3 0 0,3 5-1 16,-3-2 14-16,0 0 8 15,-3-1-6-15,-2 4-1 16,-4-1-17-16,-6 3-4 16,-3 3 2-16,-3 2 1 15,-3 0 0-15,0 1 1 16,-2 1 4-16,-4 1 6 15,3 0-3-15,0-2 2 0,-3-4-7 16,-2-2-1-16,-4-2 2 0,-6 2-3 16,-2 0-2-16,-7 0 6 15,0 2 3-15,4 1-5 16,2 0-1-16,1-3 2 16,2 0 1-16,0-3-3 15,-2-2-3-15,-1-1 2 16,-3 1 0-16,1 2-1 15,-1 3-2-15,0 6-2 16,1 7-1-16,2 3 2 16,-2 5 0-16,-1 5 1 15,-3 4 2-15,4 1-1 0,-1 1-1 16,3 2-2-16,4-2 1 16,8-3 1-16,6 0 2 15,9 0-1-15,6 1-1 16,6 4 1-16,6 3-1 15,6 0 4-15,6 0 5 16,9-2-1-16,6-4 3 16,6-4-2-16,8-3 0 15,1-3-1-15,6-5 0 16,8-1-4-16,10-4-1 16,5-3 1-16,1-3 0 15,-4-2-2-15,1-3 1 16,5-3 2-16,3 1 2 15,-2-4-1-15,-4 1-1 0,-5 2-3 16,-7 1-2-16,4 2 1 16,2 0 1-16,4 0-3 15,-1 0 0-15,-2 2-1 16,-1 1 0-16,-5 2 2 16,-1-2 2-16,4 0-1 15,2-1 2-15,7-2-2 16,-7 0-1-16,-2 3-2 15,-4-3 1-15,1 0 1 16,5 0 0-16,4-3 0 16,2 1 2-16,-3-4-1 15,-2-2 2-15,-4 0 0 16,-2-5 1-16,5 3 0 16,1-4 2-16,-1 1-3 0,-5 3 0 15,0-1-3-15,-7-2-1 16,-2 0 1-16,14-6 2 15,1 1-1-15,-7-1-1 16,-5 3 1-16,-7 3 1 16,-11 2-1-16,-6 1-1 15,-6-1 12-15,-3 3 4 16,-10-2-2-16,-2-1 0 16,-6 0-8-16,-6-2-2 15,-6 3-2-15,-5-4-2 16,-10 1 1-16,-3 0-1 15,-3 0 0-15,-3-1 0 16,1-1 0-16,-4 1 0 0,0-1-3 16,1-1 2-16,-4 0 3 15,-3 0 1-15,-2 0-4 16,-1 0 1-16,-3 3 0 16,1 0 2-16,2 2-3 15,3 1 0-15,1-1 1 16,2 0 0-16,0 1 0 15,-2 2 0-15,-7 0 0 16,3 3 2-16,1 2-3 16,-1 0-2-16,3 3 2 15,4 0 2-15,2 0-2 16,3 0 0-16,0-2-1 16,1-1 0-16,-1 0 2 0,0 1 2 15,0-1-1 1,-2 3-1-16,-1 0 1 0,0 3-1 15,1-1 0-15,-1 1 2 16,0 0-1-16,0-1-1 16,4-2 1-16,-1 0-1 15,-3-2-3 1,3-1 2-16,1 0-1 0,-1 1 0 16,-3-1 4-16,-2 0 1 15,-4 3-4-15,0 3 1 16,1 0 0-16,2-1 0 15,3 1 0-15,0-3 2 0,4 0-3 16,-1-3 0-16,0 1 1 16,0-1 2-16,-2 0-3 15,-1 3 0-15,3 0 1 16,1 3 2-16,-1 2-3 16,3 1-2-16,0-1 2 15,6-2 2-15,1-1 0 16,-1-2-1-16,0 0 3 15,0 0 0-15,0 0-4 16,1 0-1-16,-4 0 1 16,0 6 0-16,0-1 1 15,3 0 0-15,1 0 0 16,2 1 0-16,3-4-3 16,3 1 2-16,3-3 1 15,0 0 2-15,3 0-1 0,0 0-1 16,0-3 1-16,0 1 1 15,4-1-3-15,-1 3 0 16,0 0-6-16,0 0 0 16,0 0-8-16,0 0-1 15,0 0-7-15,0 0 0 16,3 3-23-16,-3 5-8 16,0 8-51-1</inkml:trace>
  <inkml:trace contextRef="#ctx0" brushRef="#br0" timeOffset="162149.4">16763 12954 72 0,'12'-21'30'0,"0"13"-24"0,6-5 6 0,-10 7 0 15,1-4 4-15,-3-1 2 16,0-2 10-16,-3-3 5 15,-6 0-9-15,-3-2-4 16,-6 2-9-16,-5 3-5 16,-7 2-3-16,-6 3 0 0,-3 3 0 15,-2 5-4-15,-4 5 1 16,-6 6-2-16,-2 5-2 16,-1 2 0-16,0 1 0 15,1 2 3-15,8 0 0 16,6 0-2-16,6 0 2 0,7 0 1 15,5 3 2-15,6 0 3 16,6 3 2-16,9-1 1 16,6 3 2-16,6 0-3 15,5 0 1-15,7 0-1 16,3-2 1-16,3-1 0 16,5 1 2-16,1-6-1 15,3-5 2-15,8-6-4 16,7 1-2-16,2 0-2 15,-2-4 0-15,-4 1-2 16,-2 0 2-16,-1-2 0 16,7-4 3-16,5 1-1 0,4-3 2 15,-1 3-4-15,1-1 0 16,-4-2-1-16,1-2-2 16,5-1 1-16,1 3-1 15,-4 0 0-15,-2 3 2 16,-7-1 1-16,1-2 1 15,-1 0-5-15,4-2 1 16,8-1 0-16,7 3 2 16,-7-3 3-16,-3 1 4 15,4-4-2-15,2 1-2 16,4 2-2-16,-4 1-3 16,-5 2 1-16,-4 0-1 0,-5-3 0 15,-7-2 0 1,4 0 2-16,-4-3 1 0,1-3 3 15,-1 0 1 1,-2-4 1-16,-6-4 2 0,-7-2 1 16,-8-6 1-16,-3 1-2 15,-6-3-1-15,-6 0-3 16,-6-3-1-16,-6 3-3 16,-6 0-2-16,-6 2 1 15,-12 1 1 1,-15-1-3-16,-11 4 0 0,-10 1 1 15,-9 4 0-15,-11-1-3 16,0 4 2-16,5 1 1 16,19 4 0-16,14 4-60 15,15 6-24-15</inkml:trace>
  <inkml:trace contextRef="#ctx0" brushRef="#br0" timeOffset="162840.06">19552 12377 152 0,'3'-32'57'0,"9"22"-44"0,18-9-6 15,-16 11-4-15,7-2 1 16,0-1 5-16,0 3 12 15,3 0 7-15,0 3-14 16,-1 0 1-16,1 2-1 0,3 3-5 16,-3 5-1-16,0 6-6 15,-7 5-4-15,-5 8 3 0,-9 2 1 16,-9 3 0-16,-8 8-2 16,-7 8 1-1,-3 8 1-15,0 5-1 0,3-2-1 16,3-3 1-16,6-8-1 15,4-8 0-15,5-3 0 16,3-7 2-16,8-6 1 16,10-5 1-16,3-6 2 15,3-2-5-15,0-2-1 16,-3-4 0-16,-3 4 0 16,-4-1-5-16,-2 3 1 15,-6 5 2-15,-6 11 3 16,-3 13-2-16,-3 11-2 0,0 4 2 15,0-1 0-15,0-6 1 16,3-6 0-16,1-2 0 16,-1-7 2-16,0-7 5 15,0-4 6-15,0-6 2 16,0-2 0-16,-3-3-5 16,0-3-4-16,-6 0-34 15,-3 0-14-15,-12 3-69 16</inkml:trace>
  <inkml:trace contextRef="#ctx0" brushRef="#br0" timeOffset="162990.66">20070 13457 4 0,'-12'-6'0'0</inkml:trace>
  <inkml:trace contextRef="#ctx0" brushRef="#br0" timeOffset="163921.39">19674 12893 4 0,'3'8'0'0</inkml:trace>
  <inkml:trace contextRef="#ctx0" brushRef="#br0" timeOffset="164072.99">19704 13473 4 0,'0'23'0'0</inkml:trace>
  <inkml:trace contextRef="#ctx0" brushRef="#br0" timeOffset="164210.63">19742 14018 4 0,'0'21'0'0</inkml:trace>
  <inkml:trace contextRef="#ctx0" brushRef="#br0" timeOffset="165754.17">22124 5876 36 0,'3'-26'16'0,"0"29"-12"0,9 12-17 0,-4 4-8 16</inkml:trace>
  <inkml:trace contextRef="#ctx0" brushRef="#br0" timeOffset="167193.56">22284 6755 124 0,'-38'-5'49'0,"29"2"-38"0,-3-2 17 15,9-1 4-15,0-2 0 16,3 0 1-16,0-2 1 16,3-1 2-16,3 3-20 15,6 0-5-15,6 6 0 0,8 4 6 16,10 12 7-16,3 17-7 16,0 14 1-16,-1 11-9 15,1-1-1-15,3 1-4 16,-1 2-3-16,1 6 2 15,0 2 2-15,-4-3 13 16,-5-4 8-16,0-4-11 16,-9-10-6-16,-7-8-1 0,-5-5-1 15,-3-6-6-15,-3-2-2 16,-3-5-77-16,-3-1-33 16</inkml:trace>
  <inkml:trace contextRef="#ctx0" brushRef="#br0" timeOffset="167674.13">22823 7990 172 0,'-9'-21'66'0,"9"13"-52"0,0 0 39 0,0 6 12 16,3-1-8-16,-3 3-3 16,0 0-29-1,3 5-12-15,-3 6-9 0,0 10 5 0,0 19 6 16,0 18-7-16,3 3-4 15,3 5-1-15,3-5 2 16,3 0-33-16,0-6-13 16,3-7-20-16,0-14-5 15,-3-18-52 1,2-13-24-16,-5-14 75 16</inkml:trace>
  <inkml:trace contextRef="#ctx0" brushRef="#br0" timeOffset="167824.73">22767 7895 264 0,'-15'-5'99'0,"21"5"-77"0,6-3 0 16,-1 1-5-16,10-4-15 15,9-2 0-15,3 0 0 16,3 0 3-16,-1 6-2 16,-2 7-61-16,-6 8-26 0,-9 14-20 15</inkml:trace>
  <inkml:trace contextRef="#ctx0" brushRef="#br0" timeOffset="167992.28">22823 8141 260 0,'-18'-2'96'0,"21"2"-75"0,3-3-3 0,3 3-8 15,9-3-11-15,9-2 1 16,6-3 2-16,8-3 1 16,10-2-1-16,8 3-30 0,1 2-11 15,-7 2-54 1,1 1-35-16,-12 3 55 15</inkml:trace>
  <inkml:trace contextRef="#ctx0" brushRef="#br0" timeOffset="168455.15">23374 8033 200 0,'-18'-6'77'0,"9"9"-60"0,0-3 17 0,6 3 4 16,-3 2-11-16,0 3-3 16,-3 8-6-16,3 8-1 15,0 2-9-15,3 3-5 0,6 0-2 0,6-2-1 16,3-9 0-16,3-7 2 15,6-8 3-15,0-9 0 16,3-10 0-16,-1-5-3 16,1-8-2-16,-3 3 1 15,-6 4 1-15,-3 7 1 16,-3 1 1-16,3 4-5 16,-6 2 1-16,-3 8-2 15,-3 8-2-15,0 10 0 16,0 9 0-16,0 5 3 15,0 2 0-15,0-2-2 16,3-6 2-16,6-5 1 16,2-5 0-16,10-8 6 15,6-8 4-15,9-16-1 0,2-10 2 16,1-9-8 0,-6-4-2-16,-6 4 1 15,-6 4 3-15,-4 4 0 0,-5 3 0 16,-6 8-1-16,-3 3 2 15,-6 5-5-15,0 6-1 16,-3 4-5-16,0 6 1 16,6 3-27-16,0-1-9 15,3-2-2-15,3 0 0 16,0 0 6-16,-3-3 5 16,0 1-29-1,0-4-44-15,3 4 22 16</inkml:trace>
  <inkml:trace contextRef="#ctx0" brushRef="#br0" timeOffset="168755.89">23898 8065 184 0,'-6'-3'71'0,"3"6"-55"0,0-3 17 16,3 0 5-16,0 0-18 15,0 0-6-15,3 2-8 16,0 6-5-16,0 5 0 16,0 8 10-16,0 9 5 0,0 1-6 15,0 4-3-15,0-6 0 0,3-3 2 16,0-5 7-16,-1-5 4 16,1-8 12-16,6-8 7 15,6-10-19-15,6-17-6 16,6-15-9-16,3-3-4 15,-4-3 0-15,-2 3-1 16,-6 3-51-16,-3 5-23 16,-9 3-33-1</inkml:trace>
  <inkml:trace contextRef="#ctx0" brushRef="#br0" timeOffset="169491.07">24243 7541 256 0,'3'2'96'0,"-3"12"-75"0,-3 23 3 0,0-6-2 0,-3 25-12 16,-3 7-1-16,-3 4-1 16,0 22 2-16,3 7-5 15,3-14 4-15,6-13 3 0,6-11-2 16,3-11 0-16,0-10-4 16,3-10-1-16,3-11 1 15,-3-11 3-15,-3-5 0 16,-9-11 2-16,-9-7-6 15,-15-6-1-15,-12 6-4 16,-8 7-1-16,-4 11-1 16,3 8 0-16,7 5 4 15,8 6 1-15,9-1-1 16,9 3 1-16,6-2-4 0,12-1-2 16,12-4 2-16,18-4 0 15,11-2-19-15,4 0-9 16,0-3-62-16,2 1-29 15,-8-12 8 1</inkml:trace>
  <inkml:trace contextRef="#ctx0" brushRef="#br0" timeOffset="169940.61">23157 8774 272 0,'-33'8'101'0,"15"2"-78"0,-6 14-9 15,15-8-10-15,-3 5-10 16,-3 8-1-16,3 3-1 16,4 0 0-16,5-3 5 15,3 0-1-15,9 0 0 0,8 0 0 16,7-3 0-16,6-2 11 0,6-3 8 16,-4-2 5-16,1-3 3 15,-6-3 3-15,-6-2 3 16,-6-1 9-16,-9 1 6 15,-9 2-13-15,-12 0-4 16,-12 3-15-16,-3 3-5 16,0-3-25-16,4-1-10 15,5-4-44-15,9-8-18 16,12-11-50 0,15-11-26-16,15-7 86 15</inkml:trace>
  <inkml:trace contextRef="#ctx0" brushRef="#br0" timeOffset="171263.54">23469 9025 192 0,'15'-11'74'0,"-15"14"-58"0,0 5 34 0,0 0 12 0,0 2-19 16,-3 6-4-16,3 6-23 15,0 1-10-15,0-2-4 16,3-2-5-16,3-3 2 0,6-6 3 16,12-7 1-16,2-13 1 15,10-12 0-15,6-9-2 16,2-9-2-16,-2 6 3 15,-6 2 0-15,-9 5-1 16,-7 4-2-16,-2 4 20 16,-6 6 9-16,0 2-14 15,-3 9-6-15,-3 9-8 16,-3 9-4-16,0 6 2 16,0 4 0-16,0 6-2 0,3-3 2 15,0-3-1-15,0-5 0 16,0-2 2-16,3-8 2 15,3-9 1-15,2-10 1 16,4-13 0-16,6-8 0 16,3-5-2-16,0-1-2 15,2 3-2-15,-2 3 1 16,-6 6 1-16,-3 4 0 16,-3 3 0-16,-3 6 0 15,-3 2-5-15,-3 2 1 16,0 4 0-16,0 4 2 15,-1 4 1-15,1-1 3 16,0 3-3-16,0 0 0 16,0 2 1-16,0-2 0 0,0 0-3 15,3 0 2-15,0 0 1 16,0-3 0-16,3-2 2 16,3-3 1-16,0-5 5 15,0-3 3-15,2-3-4 16,1-2-2-16,-3-6-2 15,0 1 0-15,-3-3 0 16,-3 0 3-16,-6-1-3 16,-6 1 0-16,-3 5-3 15,-6 8-1-15,-9 14-1 16,-3 7-2-16,-8 6-2 16,5 4 1-16,0 4 1 0,6 5 2 15,6 5-1-15,9 2 1 16,9-2 0-16,9-2 0 15,6-9 2 1,6-7 2-16,3-11 1 0,5-11 1 16,4-13-2-1,9-8 1-15,2-2 0 0,1-3 1 16,-6 2-2-16,-7-2 1 16,-8 3-2-16,-6 2-1 15,-6 5 3-15,-6 4 0 16,-3 1-1-16,-3 4-2 15,0-1-2-15,0 3 1 16,0 3-1-16,0 0-2 0,-3 2 0 16,3 0 0-16,-3 3 0 15,3-2 3-15,0 2 0 16,-3 0 1-16,3-3 2 16,0 0 1-16,0 1-4 15,3-1 1-15,2 0 0 16,1-2 2-16,3-3 1 15,0-2 1-15,0-4 0 16,0-1 2-16,-3-1 1 16,-3 0 3-16,-3 0-3 15,-3 0 1-15,-3-3-5 16,-6 6-2-16,-3 5 0 16,-9 11-1-16,-6 13-5 15,-2 13 1-15,-1 3-3 0,3 2 2 16,3 0 1-16,9 1 2 15,7-3-1-15,8-3 1 16,8-5 2-16,13-6 0 16,6-7 4-16,6-6 2 15,6-8 0-15,5-7 1 16,4-6-4-16,5-5-2 16,1-8 0-16,-6-8 1 15,-10-3-8-15,-8 5-3 16,-9 6 2-16,-9 8 4 15,-9 11-3-15,-9 12 2 16,-3 14 0-16,-3 8 2 16,0 8-1-16,-3 5 1 15,0 10 8-15,0 30 6 0,1 10-6 16,-4 14-1-16,0 29-3 16,0 2 1-16,-3 3 0 15,0 5 1-15,3-16-24 16,1-26-12-16,2-24-30 15,0-31-105 1,3-33-25 0,3-23 76-16</inkml:trace>
  <inkml:trace contextRef="#ctx0" brushRef="#br0" timeOffset="171442.29">24996 8954 296 0,'9'7'112'0,"-9"9"-87"0,-6 24-4 0,3-14-10 16,-6 12-47-16,-6 14-17 15,-9 12-65-15,-11 13-26 16</inkml:trace>
  <inkml:trace contextRef="#ctx0" brushRef="#br0" timeOffset="172118.31">20394 12192 184 0,'-21'-24'71'0,"15"24"-55"0,1 0 17 16,5 3 5-16,-3 2-27 16,0 6-7-16,3 13-2 15,0 10 0-15,3 8 0 16,3 9-2-16,2 9 3 0,-2 14-2 16,0 3 2-16,0 0-2 15,0-8 2-15,3-6-20 16,0-2-8-16,-3-13-36 15,0-17-51 1,0-12 22-16</inkml:trace>
  <inkml:trace contextRef="#ctx0" brushRef="#br0" timeOffset="172643.02">20382 12213 208 0,'-17'-18'77'0,"11"10"-60"0,3-3 13 0,3 8 3 15,3-2-17-15,3 0-4 16,11 0-1-16,4-1 3 15,6 4-8-15,3 2-3 0,3 5-2 0,-4 3-4 16,-2 5 2-16,-3 3 1 16,-3 5 0-16,-9 3 2 15,-6 5 1-15,-6 0-1 16,-3 3 1-16,-3-6-9 16,0-2-1-16,0-3 2 15,0 1 2-15,3-4 0 16,6 1 1-16,3 2 2 15,6 0 0-15,3 0 0 16,-1-2 0-16,1-4-3 0,0 1 2 16,0-2 1-16,0-1 0 15,-3 0 11-15,-3-2 7 16,-3 2-5-16,-3 3-2 16,-3 5-4-16,-6 3-2 15,-6 0-3-15,-6-1 1 16,-6 4-2-16,0-6 2 15,1-5-24-15,5-3-8 16,6-2-48-16,9-1-18 16,12-4-1-1</inkml:trace>
  <inkml:trace contextRef="#ctx0" brushRef="#br0" timeOffset="173664.03">21201 12494 288 0,'-3'-16'107'0,"0"10"-83"0,-6 1 2 16,3 3-4-16,-3 2-14 15,-9 0-4-15,0 5-6 16,-5 5-1-16,-4 9 2 16,0 13-2-16,3 7-1 0,6 1 3 15,9-6 0-15,9-4-21 16,6-12-8-16,9-7 2 15,6-11 3-15,3-11-3 16,0-10-2-16,3-6 10 16,-7 1 6-16,-2 5 15 15,-6 2 7-15,-3 6 25 0,-3 5 13 16,-6 8-25-16,-3 13-11 16,-3 9-8-16,0 7-2 15,3 2-3-15,3 1 0 16,3-3-20-16,6-5-10 15,6-8-1-15,9-11 3 16,6-7-10 0,2-9-7-16,1-8 19 15,-3-4 17-15,-9-4 11 16,-9 1 57-16,-12 2 27 16,-9 5-9-16,-9 9-3 15,-3 5-28-15,0 7-9 0,3 6-20 16,3 5-11-16,6 3-3 0,6 3-2 15,6-1 0-15,9 1 2 16,6-3 0-16,6-6-9 16,3-4-2-16,3-6-14 15,-1-6-4-15,4-7-14 16,3-6-3-16,-4-4-15 16,1-6-4-16,-3-3-11 15,-3-5-3 1,-3-11 43-16,-4-5 222 31,-14-21-69-31,0 19-18 16,-3 10-59-16,0 10-27 15,-3 14-14-15,0 10-2 16,0 11 1-16,0 14-1 0,0 7 1 16,-3 8 2-16,0 8 0 15,0 3 0-15,0 7 0 16,0 17 0-16,3 7 2 15,0 9-19-15,3-4-8 16,0 1-1-16,0-19 1 16,0-13 11-16,0-16 6 15,0-18 6-15,3-14 1 16,0-13-2-16,0-10 2 16,0-11 10-16,3-8 3 15,0-3 17-15,3 6 6 0,3 8-10 16,3 5-4-16,-1 5-15 15,1 5-3-15,0 6-1 16,0 8 1-16,-3 5-4 16,-3 8-1-16,-3 5 1 15,-3 5 0-15,-3 6 1 16,-3 0 2-16,0 0-3 16,0 0 0-16,0-6 3 15,3 1 1-15,3-1 1 16,3-2 0-16,2-3-2 15,4-2 1-15,6-1-2 16,3-2-1-16,0-2-15 16,-3-1-5-16,-1-5-41 15,1 0-17-15,3-3-35 16</inkml:trace>
  <inkml:trace contextRef="#ctx0" brushRef="#br0" timeOffset="174137.56">22177 12528 324 0,'-27'-8'121'0,"22"11"-95"0,-4 7-6 0,6-2-11 16,0 8-12-16,3 5 2 15,0 6-1-15,0-1 0 0,0 3 2 16,3-2 0-16,0-6 2 0,3-5-1 15,-1-3 2-15,7-5 0 16,3-5 1-16,3-9-18 16,3-10-7-16,3-7 1 15,0-6 1-15,-4 2 12 16,-2 3 3-16,-6 6 4 16,-3 5 2-1,0 2 3-15,-3 8 4 0,0 11-4 16,0 8-3-16,0 8-1 15,3 0-1-15,3 0 0 16,0-3 0-16,2-5 0 16,1-3 2-16,3-5 5 0,0-6 4 15,3-4-4-15,-3-9-2 16,0-2-2-16,0-6-3 16,-4-2 3-16,-2 0 0 15,-3 3-1-15,-3 2 1 16,0 2-13-16,-3 4-6 15,3 2-49-15,3 3-20 16,6 2-24 0</inkml:trace>
  <inkml:trace contextRef="#ctx0" brushRef="#br0" timeOffset="174670.19">22889 12496 252 0,'-21'-2'93'0,"3"10"-72"0,-15 7 14 0,15-1 0 0,-8 7-18 15,-4 5-7-15,0 3-6 16,3 1-4-16,6-7 1 16,7-4-1-16,2-6 2 0,6-2-1 15,6-11-1-15,9-6-6 16,5-10-1-16,7-5-13 16,3 0-4-16,-3 3 13 15,3 2 5-15,-9 5 0 16,0 6 2-16,-4 10 4 15,-2 6 4-15,-3 7-1 16,0 3-2-16,0 1-7 16,0-4-1-16,0-2-6 15,3-5 1-15,3-6 4 0,3-10 4 16,6-9-17-16,0-7-8 16,2-5-7-16,1-3-1 15,-3 2 20-15,-3 3 9 16,-3 6 37-16,-3 5 18 15,-3 5-3-15,-1 8-2 16,-2 8-21-16,0 7-10 16,0 7-7-16,0 7-4 15,0 3 1-15,0 2-1 16,-3 3-3-16,-3 0 2 16,0 0-4-16,0-5-1 15,-3-6 5-15,0-7 2 16,0-6 3-16,3-8 2 15,3-10-3-15,3-11-2 16,3-10 0-16,0-14-1 16,6-13-9-16,0 0-4 0,6-2-31 15,2-6-11-15,7-3-36 16</inkml:trace>
  <inkml:trace contextRef="#ctx0" brushRef="#br0" timeOffset="175015.28">23591 11967 240 0,'-3'5'90'0,"3"9"-70"0,0 12-1 15,0-7-3-15,0 12-12 0,0 12-2 16,0 7-1-16,-3 3 1 16,-3 0-1-16,-3 5 13 0,0 0 7 15,-3 3-10-15,4-3-4 16,2-7-4-16,0-12-3 15,0-7 5-15,0-8 1 16,-3-11 0-16,3-10 1 16,-3-11-4-16,-6-5-2 15,-6-3 2-15,-6 0 0 16,-2 5 14-16,-1 6 8 16,0 5-10-16,6 8-6 15,9 5-10-15,6 3-2 16,6 0-1-16,9-3 2 0,6-2-19 15,3-3-6-15,6-3-37 16,3-5-16-16,0 0-38 16</inkml:trace>
  <inkml:trace contextRef="#ctx0" brushRef="#br0" timeOffset="175481.01">20641 13335 328 0,'-6'-11'123'0,"6"11"-95"0,-3-2-8 0,0 4-11 16,-5 4-20-16,-10 7-3 15,-9 8 2-15,-6 14 5 16,-3 9 4-16,4 4 2 0,2 0 1 16,3-3-3-16,6-3 0 15,9-5 2-15,3 0 0 16,9-8-2-16,6-5 2 0,6-3 5 15,6-5 5 1,6-3 6-16,0-2 3 0,0-3-5 16,-1 0 0-16,-5-3-8 15,-3 0-1-15,-6 3 2 16,-6 3 1-16,-9 2-10 16,-6 3-3-16,-6 3-35 15,3-4-15-15,4-4-18 16,2-8-4-16,9-9-20 15</inkml:trace>
  <inkml:trace contextRef="#ctx0" brushRef="#br0" timeOffset="176772.52">20876 13446 252 0,'-2'-10'93'0,"4"12"-72"0,1 3-6 0,0 1-8 15,0 4-1-15,3 9 6 16,0 7-4-16,0 3 0 16,0 3-4-16,0 3 6 0,0-1 5 15,0 0-3-15,0 1-2 16,3-6-8-16,0-5-1 16,3-3-1-16,3-8 2 15,0-5 1-15,5-8 3 16,1-8-8-16,3-10-3 15,0-9 0-15,-3-5 1 16,-3 3-1-16,-4 0 4 16,-2 8 6-16,0 5 5 15,-3 6-5-15,0 10-3 0,-3 10-1 16,0 9 1-16,3 4-3 16,0 7 0-16,0-7 1 15,0 1 2-15,0-5-3 16,3-6 0-16,2-2 10 15,7-9 5-15,3-4-2 16,3-6-2-16,0-6-5 16,-1-4-4-16,-2-3-3 15,-3-3 1-15,-6-5-12 16,0 5-7-16,-3 5 2 16,-3 4 0-16,0 4-5 15,-3 6 0-15,0 5 5 0,0 2 4 16,-1 1 8-16,4 2 3 15,0 1 3-15,3-4 2 16,3-2 10-16,3 0 4 16,3 0 1-16,3-2 0 15,-1-4-5-15,4-4 0 16,3-6-5-16,3-5 1 16,-1-3-3-16,-2 0 2 15,-6 0-2-15,-3 0 0 16,-6 3-1-16,-9 0 0 15,-9 3-2-15,-6 4-2 16,-9 4-6-16,-6 7-4 0,-3 6 3 16,4 10 2-1,-4 11 0-15,3 10 1 0,3 6 0 16,6 2 0-16,3-2 3 16,6-3 0-16,6-3 1 15,6-5 0-15,6-2 0 16,6-11 2-16,6-6-1 15,6-4 2-15,2-6-2 16,1-3-1-16,0-2-2 16,0-3 1-16,-1 0-1 15,-2 0 0-15,3 0 0 16,-6-3-2-16,-1 3 7 16,-2 0 3-16,0-2 5 15,0-6 4-15,3-3-6 0,-1-4-1 16,1-4-4-16,0 1-1 15,-6-3 1 1,-3 2 0-16,-6 1-2 0,-6-1 1 16,-9 3-2-16,-6 6-1 15,-6 7-4-15,-6 9 0 16,-3 10 0-16,0 10-1 16,1 11 1-16,-1 8 0 15,6 3 3-15,6 0 0 16,3-1-2-16,9-4 0 15,6-6 10-15,6-8 8 16,9-5 3-16,11-11 2 0,13-7-7 16,9-14-3-16,5-11-3 15,1-10-2-15,-1-8-6 16,-2-2 1-16,-7 2-2 16,-8 2-2-16,-9 9 7 15,-6 7 3-15,-9 9 8 16,-7 5 5-16,-8 10-11 15,-3 8-7-15,-3 11-1 16,-3 16-1-16,1 18 1 16,-1 11 2-16,0 10 8 15,3 19 3-15,0 24-9 16,3 8-1-16,3 26-3 16,-3-2 2-16,0-22-1 0,-3-16-1 15,-3-7 1-15,0-16 1 16,0-22-23-16,0-15-11 15,-3-19-21-15,-3-21-7 16,-3-19-12-16,-3-21-5 16,0-23-42-1</inkml:trace>
  <inkml:trace contextRef="#ctx0" brushRef="#br0" timeOffset="176968">22555 13393 228 0,'36'-58'88'0,"-9"45"-69"0,20-11 15 0,-26 16 3 16,18 0-15-16,6 3-2 16,-4 2 1-16,-5 3 1 0,-6 3-11 15,-6 7 7-15,-10 4 2 0,-8 4-2 16,-9 6 2-16,-11 8-11 16,-10 10-3-16,-9 8-53 15,-6 1-20-15,4 4-84 16</inkml:trace>
  <inkml:trace contextRef="#ctx0" brushRef="#br0" timeOffset="177135.56">23267 13436 588 0,'-42'-14'220'0,"39"22"-172"0,-3 0-50 0,6-3-36 16,6 3-115 0,6 0-41-16</inkml:trace>
  <inkml:trace contextRef="#ctx0" brushRef="#br0" timeOffset="193183.55">18948 12602 4 0,'-3'-5'0'0</inkml:trace>
  <inkml:trace contextRef="#ctx0" brushRef="#br0" timeOffset="202549.45">11188 12994 120 0,'-15'-16'46'0,"12"11"-35"0,3 2-2 0,0 3-2 15,0 0-8-15,3-3-1 16,6 1 9-16,6-4 8 16,9 1-4-16,11-3-1 15,7 3-5-15,0-1-2 16,-1 6-1-16,-5 0-4 0,-6 6 1 0,-3 2 1 16,-10 5 0-16,-2 5 0 15,-9 14 2-15,-6 11 3 16,-3 4 2-16,-3 3-3 15,-6-2-1-15,-5 5 1 16,-7 3 2-16,-3 4 6 16,-3 1 4-16,0-3-6 15,4-7-1-15,-1-6-3 16,3-8-1-16,3-5-1 16,3-9 0-16,3 1 0 15,4-8 2-15,-1-3-19 16,0-2-5-16,0-6-21 15,0-8-7-15,0-2 17 16,0-5 11-16,3-1 14 0,3 3 5 16,0 0 16-16,3 3 8 15,0 2-12-15,3 6-7 16,0 7 0 0,3 6 3-16,0 3 1 0,3 5 2 15,-3 2-6-15,0 1-4 16,0-4 1-16,0-4 0 15,0-3 21-15,9-22 24 16,9-4-10 0,9-6-21-16,5-5-10 15,4-3-48-15,-3-2-20 16,-4-4-44-16</inkml:trace>
  <inkml:trace contextRef="#ctx0" brushRef="#br0" timeOffset="203194.31">12170 12853 72 0,'9'-13'27'0,"6"5"-21"0,9-2 5 0,-12 7 3 16,11-2 16-16,10-6 8 15,3-2-4-15,0-3-3 16,-1 0-15-16,-2 3-7 15,-3 5-6-15,-3 5-3 0,2 6 1 16,-8 8-4-16,-3 7 2 16,-3 3 3-16,-3 3 1 15,-6 8 1-15,-6 10 0 16,0 16 0-16,0 11 0 16,-3 3-5-16,3-6 1 15,-3 0 0-15,0 3 2 0,0-6 1 16,0-5 1-16,0-7-2 15,-3-9 1-15,0-8 0 16,-3-7 3-16,0-11-3 16,-6-8-2-16,-6-8-25 15,4-6-11-15,-1-4 11 16,0-1 8-16,0 1 12 16,0 4 8-16,-3 12 0 15,0 10 3-15,4 7-4 16,2 6-2-16,3 1-3 15,3-4 1-15,6 0 10 16,3-7 5-16,9-3 18 16,6-6 9-16,3-4-15 0,5-6-7 15,7-8-11-15,3-8-4 16,9-8-57 0,8-10-24-16,-5 2-19 15</inkml:trace>
  <inkml:trace contextRef="#ctx0" brushRef="#br0" timeOffset="203615.29">13164 12872 176 0,'-9'-19'66'0,"12"14"-52"0,0 0 6 16,3 2-1-16,6 3-11 15,6 0-2-15,3 0-6 16,3 0-1-16,2 0 1 16,4 0 2-16,-3 3 1 0,0 2 1 15,0 0 2-15,-4 6-3 16,1 0-2-16,-3 2 0 15,-3 8 1-15,-6 11-3 16,-3 13 0-16,-6 10 1 16,-3 6 2-16,-6-5 1 0,0-1 3 15,0 4-5 1,0-1-1-16,-3 0 0 0,3-3 2 16,0-4-1-16,0-9 2 15,-3-5 0-15,0-5 1 16,0-6-42-16,-6-10-19 15,-2-5-29 1</inkml:trace>
  <inkml:trace contextRef="#ctx0" brushRef="#br0" timeOffset="203809.77">13221 13666 156 0,'-18'2'57'0,"15"6"-44"0,0 11-1 0,3-9-3 16,3 4 3-16,0-1 2 15,3 0 4-15,3 0 3 0,3-2-11 16,3-3 12-16,5-5 7 0,10-3-13 15,3-6-4-15,6-2-14 16,8-5-4-16,10-3-54 16,2-5-23-16,-2-5-9 15</inkml:trace>
  <inkml:trace contextRef="#ctx0" brushRef="#br0" timeOffset="204185.28">13989 13004 204 0,'-9'-13'77'0,"6"10"-60"0,3 1-3 0,0 2-5 16,6 0-7-16,9-3-2 15,8 0 1-15,10 1 1 16,6-1-1-16,-3 1 6 0,2 2 5 16,-2 0-6-16,0 2-1 15,-4 3-3-15,-2 3 1 16,-3 8-2-16,-6 11-1 16,-9 12 1-16,-6 9-1 15,-6 2 0-15,-6 6 2 16,-3 5-3-16,0 5 0 0,-3 0 1 15,3-2 0-15,0-6 2 16,0-5 1-16,0-6-1 16,0-2-2-16,0-5-26 15,1-6-10-15,-1-7-48 16,-6-6-32 0,0-8 52-16</inkml:trace>
  <inkml:trace contextRef="#ctx0" brushRef="#br0" timeOffset="204375.79">14063 13790 156 0,'-30'-10'60'0,"18"12"-47"0,-2 6-1 16,8-3-2-16,0 3-7 16,0 3-2-16,3-1 11 15,3 1 6-15,0-3-9 16,6-3 20-16,12-5 9 0,8-5-13 0,10 0-3 16,9-3-14-16,2 0-3 15,4 0-60-15,3 0-28 16,-1-5-18-1</inkml:trace>
  <inkml:trace contextRef="#ctx0" brushRef="#br0" timeOffset="204861.49">15233 13102 160 0,'-12'-21'63'0,"12"16"-49"0,-6-1-2 16,6 6-2-16,0-2-9 15,3-1-1-15,0-2 11 16,0-3 5-16,3 0-8 15,0-3 11-15,3 1 7 0,3-1-14 16,3 1-4-16,0 2-5 16,2 2-3-16,1 6-2 15,0 6 1-15,0 4-1 16,0 11 0-16,-3 11 0 16,-3 8 0-16,-3 8 2 15,-4-4 0-15,-2 7-3 0,-6-1 2 16,-5 6 3-16,-4 2 3 15,-3-3 2-15,-3-4 1 16,0-4 4-16,0-4 5 16,3-6-7-16,0 0-3 15,1 0-4-15,-1-6-3 16,3 1 3-16,0 0 0 16,0-3-1-16,3-2-2 15,0-4-15-15,0-1-5 16,0-4-28-16,0-2-9 0,-3-6-36 15</inkml:trace>
  <inkml:trace contextRef="#ctx0" brushRef="#br0" timeOffset="205085.91">14965 13933 228 0,'-6'-5'85'0,"6"7"-66"0,0 6-10 15,3 3-7-15,0 7-4 16,0 11 1-16,0 3 1 15,3 0 0-15,0-6 0 16,3-2 0-16,0-8 2 0,3-5 1 16,6-6 3-16,5-16-8 15,4-4-3-15,3-9-26 16,6-5-12-16,5-8-7 16,4 0-31-1,0 2 14-15,-4 3 28 0,-5 9 18 16</inkml:trace>
  <inkml:trace contextRef="#ctx0" brushRef="#br0" timeOffset="209877.97">11453 12425 4 0,'-54'-53'5'0,"15"32"-4"0,-20-8 2 0,32 18 3 15,-6-5-5-15,-5 0-1 0,-7 0-2 16,-3 1 0-16,-2-1 2 15,-1 5 0-15,4 3-5 16,2 6 1-16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atin typeface="Times New Roman" panose="02020603050405020304" pitchFamily="18" charset="0"/>
              </a:defRPr>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atin typeface="Times New Roman" panose="02020603050405020304" pitchFamily="18" charset="0"/>
              </a:defRPr>
            </a:lvl1pPr>
          </a:lstStyle>
          <a:p>
            <a:fld id="{6AC993B3-5E3B-4C81-A0D1-082694C8CBD0}" type="datetimeFigureOut">
              <a:rPr lang="en-US" smtClean="0"/>
              <a:pPr/>
              <a:t>9/28/23</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atin typeface="Times New Roman" panose="02020603050405020304" pitchFamily="18" charset="0"/>
              </a:defRPr>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atin typeface="Times New Roman" panose="02020603050405020304" pitchFamily="18" charset="0"/>
              </a:defRPr>
            </a:lvl1pPr>
          </a:lstStyle>
          <a:p>
            <a:fld id="{E989A33D-5260-4D85-AD6E-8F3D606CBB80}" type="slidenum">
              <a:rPr lang="en-US" smtClean="0"/>
              <a:pPr/>
              <a:t>‹#›</a:t>
            </a:fld>
            <a:endParaRPr lang="en-US" dirty="0"/>
          </a:p>
        </p:txBody>
      </p:sp>
    </p:spTree>
    <p:extLst>
      <p:ext uri="{BB962C8B-B14F-4D97-AF65-F5344CB8AC3E}">
        <p14:creationId xmlns:p14="http://schemas.microsoft.com/office/powerpoint/2010/main" val="1861029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9</a:t>
            </a:fld>
            <a:endParaRPr lang="en-US"/>
          </a:p>
        </p:txBody>
      </p:sp>
    </p:spTree>
    <p:extLst>
      <p:ext uri="{BB962C8B-B14F-4D97-AF65-F5344CB8AC3E}">
        <p14:creationId xmlns:p14="http://schemas.microsoft.com/office/powerpoint/2010/main" val="2289570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36</a:t>
            </a:fld>
            <a:endParaRPr lang="en-US" dirty="0"/>
          </a:p>
        </p:txBody>
      </p:sp>
    </p:spTree>
    <p:extLst>
      <p:ext uri="{BB962C8B-B14F-4D97-AF65-F5344CB8AC3E}">
        <p14:creationId xmlns:p14="http://schemas.microsoft.com/office/powerpoint/2010/main" val="695611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37</a:t>
            </a:fld>
            <a:endParaRPr lang="en-US" dirty="0"/>
          </a:p>
        </p:txBody>
      </p:sp>
    </p:spTree>
    <p:extLst>
      <p:ext uri="{BB962C8B-B14F-4D97-AF65-F5344CB8AC3E}">
        <p14:creationId xmlns:p14="http://schemas.microsoft.com/office/powerpoint/2010/main" val="2804606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38</a:t>
            </a:fld>
            <a:endParaRPr lang="en-US" dirty="0"/>
          </a:p>
        </p:txBody>
      </p:sp>
    </p:spTree>
    <p:extLst>
      <p:ext uri="{BB962C8B-B14F-4D97-AF65-F5344CB8AC3E}">
        <p14:creationId xmlns:p14="http://schemas.microsoft.com/office/powerpoint/2010/main" val="2597336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39</a:t>
            </a:fld>
            <a:endParaRPr lang="en-US" dirty="0"/>
          </a:p>
        </p:txBody>
      </p:sp>
    </p:spTree>
    <p:extLst>
      <p:ext uri="{BB962C8B-B14F-4D97-AF65-F5344CB8AC3E}">
        <p14:creationId xmlns:p14="http://schemas.microsoft.com/office/powerpoint/2010/main" val="820792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40</a:t>
            </a:fld>
            <a:endParaRPr lang="en-US" dirty="0"/>
          </a:p>
        </p:txBody>
      </p:sp>
    </p:spTree>
    <p:extLst>
      <p:ext uri="{BB962C8B-B14F-4D97-AF65-F5344CB8AC3E}">
        <p14:creationId xmlns:p14="http://schemas.microsoft.com/office/powerpoint/2010/main" val="1398556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41</a:t>
            </a:fld>
            <a:endParaRPr lang="en-US" dirty="0"/>
          </a:p>
        </p:txBody>
      </p:sp>
    </p:spTree>
    <p:extLst>
      <p:ext uri="{BB962C8B-B14F-4D97-AF65-F5344CB8AC3E}">
        <p14:creationId xmlns:p14="http://schemas.microsoft.com/office/powerpoint/2010/main" val="2359606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42</a:t>
            </a:fld>
            <a:endParaRPr lang="en-US" dirty="0"/>
          </a:p>
        </p:txBody>
      </p:sp>
    </p:spTree>
    <p:extLst>
      <p:ext uri="{BB962C8B-B14F-4D97-AF65-F5344CB8AC3E}">
        <p14:creationId xmlns:p14="http://schemas.microsoft.com/office/powerpoint/2010/main" val="2099748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43</a:t>
            </a:fld>
            <a:endParaRPr lang="en-US" dirty="0"/>
          </a:p>
        </p:txBody>
      </p:sp>
    </p:spTree>
    <p:extLst>
      <p:ext uri="{BB962C8B-B14F-4D97-AF65-F5344CB8AC3E}">
        <p14:creationId xmlns:p14="http://schemas.microsoft.com/office/powerpoint/2010/main" val="2802218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44</a:t>
            </a:fld>
            <a:endParaRPr lang="en-US" dirty="0"/>
          </a:p>
        </p:txBody>
      </p:sp>
    </p:spTree>
    <p:extLst>
      <p:ext uri="{BB962C8B-B14F-4D97-AF65-F5344CB8AC3E}">
        <p14:creationId xmlns:p14="http://schemas.microsoft.com/office/powerpoint/2010/main" val="1625152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E989A33D-5260-4D85-AD6E-8F3D606CBB80}" type="slidenum">
              <a:rPr lang="en-US" smtClean="0"/>
              <a:t>61</a:t>
            </a:fld>
            <a:endParaRPr lang="en-US" dirty="0"/>
          </a:p>
        </p:txBody>
      </p:sp>
    </p:spTree>
    <p:extLst>
      <p:ext uri="{BB962C8B-B14F-4D97-AF65-F5344CB8AC3E}">
        <p14:creationId xmlns:p14="http://schemas.microsoft.com/office/powerpoint/2010/main" val="192960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10</a:t>
            </a:fld>
            <a:endParaRPr lang="en-US"/>
          </a:p>
        </p:txBody>
      </p:sp>
    </p:spTree>
    <p:extLst>
      <p:ext uri="{BB962C8B-B14F-4D97-AF65-F5344CB8AC3E}">
        <p14:creationId xmlns:p14="http://schemas.microsoft.com/office/powerpoint/2010/main" val="2328690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64</a:t>
            </a:fld>
            <a:endParaRPr lang="en-US" dirty="0"/>
          </a:p>
        </p:txBody>
      </p:sp>
    </p:spTree>
    <p:extLst>
      <p:ext uri="{BB962C8B-B14F-4D97-AF65-F5344CB8AC3E}">
        <p14:creationId xmlns:p14="http://schemas.microsoft.com/office/powerpoint/2010/main" val="1429937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65</a:t>
            </a:fld>
            <a:endParaRPr lang="en-US" dirty="0"/>
          </a:p>
        </p:txBody>
      </p:sp>
    </p:spTree>
    <p:extLst>
      <p:ext uri="{BB962C8B-B14F-4D97-AF65-F5344CB8AC3E}">
        <p14:creationId xmlns:p14="http://schemas.microsoft.com/office/powerpoint/2010/main" val="895967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66</a:t>
            </a:fld>
            <a:endParaRPr lang="en-US" dirty="0"/>
          </a:p>
        </p:txBody>
      </p:sp>
    </p:spTree>
    <p:extLst>
      <p:ext uri="{BB962C8B-B14F-4D97-AF65-F5344CB8AC3E}">
        <p14:creationId xmlns:p14="http://schemas.microsoft.com/office/powerpoint/2010/main" val="1135861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67</a:t>
            </a:fld>
            <a:endParaRPr lang="en-US" dirty="0"/>
          </a:p>
        </p:txBody>
      </p:sp>
    </p:spTree>
    <p:extLst>
      <p:ext uri="{BB962C8B-B14F-4D97-AF65-F5344CB8AC3E}">
        <p14:creationId xmlns:p14="http://schemas.microsoft.com/office/powerpoint/2010/main" val="3458738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68</a:t>
            </a:fld>
            <a:endParaRPr lang="en-US" dirty="0"/>
          </a:p>
        </p:txBody>
      </p:sp>
    </p:spTree>
    <p:extLst>
      <p:ext uri="{BB962C8B-B14F-4D97-AF65-F5344CB8AC3E}">
        <p14:creationId xmlns:p14="http://schemas.microsoft.com/office/powerpoint/2010/main" val="2049913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69</a:t>
            </a:fld>
            <a:endParaRPr lang="en-US" dirty="0"/>
          </a:p>
        </p:txBody>
      </p:sp>
    </p:spTree>
    <p:extLst>
      <p:ext uri="{BB962C8B-B14F-4D97-AF65-F5344CB8AC3E}">
        <p14:creationId xmlns:p14="http://schemas.microsoft.com/office/powerpoint/2010/main" val="35373160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70</a:t>
            </a:fld>
            <a:endParaRPr lang="en-US" dirty="0"/>
          </a:p>
        </p:txBody>
      </p:sp>
    </p:spTree>
    <p:extLst>
      <p:ext uri="{BB962C8B-B14F-4D97-AF65-F5344CB8AC3E}">
        <p14:creationId xmlns:p14="http://schemas.microsoft.com/office/powerpoint/2010/main" val="32949856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71</a:t>
            </a:fld>
            <a:endParaRPr lang="en-US" dirty="0"/>
          </a:p>
        </p:txBody>
      </p:sp>
    </p:spTree>
    <p:extLst>
      <p:ext uri="{BB962C8B-B14F-4D97-AF65-F5344CB8AC3E}">
        <p14:creationId xmlns:p14="http://schemas.microsoft.com/office/powerpoint/2010/main" val="17999536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73</a:t>
            </a:fld>
            <a:endParaRPr lang="en-US" dirty="0"/>
          </a:p>
        </p:txBody>
      </p:sp>
    </p:spTree>
    <p:extLst>
      <p:ext uri="{BB962C8B-B14F-4D97-AF65-F5344CB8AC3E}">
        <p14:creationId xmlns:p14="http://schemas.microsoft.com/office/powerpoint/2010/main" val="25521222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74</a:t>
            </a:fld>
            <a:endParaRPr lang="en-US" dirty="0"/>
          </a:p>
        </p:txBody>
      </p:sp>
    </p:spTree>
    <p:extLst>
      <p:ext uri="{BB962C8B-B14F-4D97-AF65-F5344CB8AC3E}">
        <p14:creationId xmlns:p14="http://schemas.microsoft.com/office/powerpoint/2010/main" val="866244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29</a:t>
            </a:fld>
            <a:endParaRPr lang="en-US" dirty="0"/>
          </a:p>
        </p:txBody>
      </p:sp>
    </p:spTree>
    <p:extLst>
      <p:ext uri="{BB962C8B-B14F-4D97-AF65-F5344CB8AC3E}">
        <p14:creationId xmlns:p14="http://schemas.microsoft.com/office/powerpoint/2010/main" val="16809112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111</a:t>
            </a:fld>
            <a:endParaRPr lang="en-US" dirty="0"/>
          </a:p>
        </p:txBody>
      </p:sp>
    </p:spTree>
    <p:extLst>
      <p:ext uri="{BB962C8B-B14F-4D97-AF65-F5344CB8AC3E}">
        <p14:creationId xmlns:p14="http://schemas.microsoft.com/office/powerpoint/2010/main" val="28337023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112</a:t>
            </a:fld>
            <a:endParaRPr lang="en-US" dirty="0"/>
          </a:p>
        </p:txBody>
      </p:sp>
    </p:spTree>
    <p:extLst>
      <p:ext uri="{BB962C8B-B14F-4D97-AF65-F5344CB8AC3E}">
        <p14:creationId xmlns:p14="http://schemas.microsoft.com/office/powerpoint/2010/main" val="18048818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113</a:t>
            </a:fld>
            <a:endParaRPr lang="en-US" dirty="0"/>
          </a:p>
        </p:txBody>
      </p:sp>
    </p:spTree>
    <p:extLst>
      <p:ext uri="{BB962C8B-B14F-4D97-AF65-F5344CB8AC3E}">
        <p14:creationId xmlns:p14="http://schemas.microsoft.com/office/powerpoint/2010/main" val="19984847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114</a:t>
            </a:fld>
            <a:endParaRPr lang="en-US" dirty="0"/>
          </a:p>
        </p:txBody>
      </p:sp>
    </p:spTree>
    <p:extLst>
      <p:ext uri="{BB962C8B-B14F-4D97-AF65-F5344CB8AC3E}">
        <p14:creationId xmlns:p14="http://schemas.microsoft.com/office/powerpoint/2010/main" val="12279300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115</a:t>
            </a:fld>
            <a:endParaRPr lang="en-US" dirty="0"/>
          </a:p>
        </p:txBody>
      </p:sp>
    </p:spTree>
    <p:extLst>
      <p:ext uri="{BB962C8B-B14F-4D97-AF65-F5344CB8AC3E}">
        <p14:creationId xmlns:p14="http://schemas.microsoft.com/office/powerpoint/2010/main" val="41076304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116</a:t>
            </a:fld>
            <a:endParaRPr lang="en-US" dirty="0"/>
          </a:p>
        </p:txBody>
      </p:sp>
    </p:spTree>
    <p:extLst>
      <p:ext uri="{BB962C8B-B14F-4D97-AF65-F5344CB8AC3E}">
        <p14:creationId xmlns:p14="http://schemas.microsoft.com/office/powerpoint/2010/main" val="31641080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117</a:t>
            </a:fld>
            <a:endParaRPr lang="en-US" dirty="0"/>
          </a:p>
        </p:txBody>
      </p:sp>
    </p:spTree>
    <p:extLst>
      <p:ext uri="{BB962C8B-B14F-4D97-AF65-F5344CB8AC3E}">
        <p14:creationId xmlns:p14="http://schemas.microsoft.com/office/powerpoint/2010/main" val="4267357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30</a:t>
            </a:fld>
            <a:endParaRPr lang="en-US" dirty="0"/>
          </a:p>
        </p:txBody>
      </p:sp>
    </p:spTree>
    <p:extLst>
      <p:ext uri="{BB962C8B-B14F-4D97-AF65-F5344CB8AC3E}">
        <p14:creationId xmlns:p14="http://schemas.microsoft.com/office/powerpoint/2010/main" val="74327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31</a:t>
            </a:fld>
            <a:endParaRPr lang="en-US" dirty="0"/>
          </a:p>
        </p:txBody>
      </p:sp>
    </p:spTree>
    <p:extLst>
      <p:ext uri="{BB962C8B-B14F-4D97-AF65-F5344CB8AC3E}">
        <p14:creationId xmlns:p14="http://schemas.microsoft.com/office/powerpoint/2010/main" val="2050517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32</a:t>
            </a:fld>
            <a:endParaRPr lang="en-US" dirty="0"/>
          </a:p>
        </p:txBody>
      </p:sp>
    </p:spTree>
    <p:extLst>
      <p:ext uri="{BB962C8B-B14F-4D97-AF65-F5344CB8AC3E}">
        <p14:creationId xmlns:p14="http://schemas.microsoft.com/office/powerpoint/2010/main" val="1691045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33</a:t>
            </a:fld>
            <a:endParaRPr lang="en-US" dirty="0"/>
          </a:p>
        </p:txBody>
      </p:sp>
    </p:spTree>
    <p:extLst>
      <p:ext uri="{BB962C8B-B14F-4D97-AF65-F5344CB8AC3E}">
        <p14:creationId xmlns:p14="http://schemas.microsoft.com/office/powerpoint/2010/main" val="335225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34</a:t>
            </a:fld>
            <a:endParaRPr lang="en-US" dirty="0"/>
          </a:p>
        </p:txBody>
      </p:sp>
    </p:spTree>
    <p:extLst>
      <p:ext uri="{BB962C8B-B14F-4D97-AF65-F5344CB8AC3E}">
        <p14:creationId xmlns:p14="http://schemas.microsoft.com/office/powerpoint/2010/main" val="4052621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35</a:t>
            </a:fld>
            <a:endParaRPr lang="en-US" dirty="0"/>
          </a:p>
        </p:txBody>
      </p:sp>
    </p:spTree>
    <p:extLst>
      <p:ext uri="{BB962C8B-B14F-4D97-AF65-F5344CB8AC3E}">
        <p14:creationId xmlns:p14="http://schemas.microsoft.com/office/powerpoint/2010/main" val="1595588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D595D2CA-BDBE-484B-9033-8BE5619AFB0B}"/>
              </a:ext>
            </a:extLst>
          </p:cNvPr>
          <p:cNvSpPr>
            <a:spLocks noChangeArrowheads="1"/>
          </p:cNvSpPr>
          <p:nvPr userDrawn="1"/>
        </p:nvSpPr>
        <p:spPr bwMode="auto">
          <a:xfrm>
            <a:off x="0" y="-12112"/>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dirty="0">
              <a:latin typeface="Times New Roman" panose="02020603050405020304" pitchFamily="18" charset="0"/>
            </a:endParaRPr>
          </a:p>
        </p:txBody>
      </p:sp>
      <p:pic>
        <p:nvPicPr>
          <p:cNvPr id="8" name="Picture 11" descr="ISU LEFT white.eps">
            <a:extLst>
              <a:ext uri="{FF2B5EF4-FFF2-40B4-BE49-F238E27FC236}">
                <a16:creationId xmlns:a16="http://schemas.microsoft.com/office/drawing/2014/main" id="{4B532BEB-41EF-4EB8-8693-7A8BC0B33E7D}"/>
              </a:ext>
            </a:extLst>
          </p:cNvPr>
          <p:cNvPicPr>
            <a:picLocks noChangeAspect="1"/>
          </p:cNvPicPr>
          <p:nvPr userDrawn="1"/>
        </p:nvPicPr>
        <p:blipFill>
          <a:blip r:embed="rId2"/>
          <a:srcRect b="38235"/>
          <a:stretch>
            <a:fillRect/>
          </a:stretch>
        </p:blipFill>
        <p:spPr bwMode="auto">
          <a:xfrm>
            <a:off x="533400" y="830263"/>
            <a:ext cx="4724400" cy="388937"/>
          </a:xfrm>
          <a:prstGeom prst="rect">
            <a:avLst/>
          </a:prstGeom>
          <a:noFill/>
          <a:ln w="9525">
            <a:noFill/>
            <a:miter lim="800000"/>
            <a:headEnd/>
            <a:tailEnd/>
          </a:ln>
        </p:spPr>
      </p:pic>
      <p:sp>
        <p:nvSpPr>
          <p:cNvPr id="10" name="Text Placeholder 2">
            <a:extLst>
              <a:ext uri="{FF2B5EF4-FFF2-40B4-BE49-F238E27FC236}">
                <a16:creationId xmlns:a16="http://schemas.microsoft.com/office/drawing/2014/main" id="{4F3CDCF0-EFBF-4E24-8FB2-1CB8CF7556DD}"/>
              </a:ext>
            </a:extLst>
          </p:cNvPr>
          <p:cNvSpPr>
            <a:spLocks noGrp="1"/>
          </p:cNvSpPr>
          <p:nvPr>
            <p:ph type="body" sz="quarter" idx="13"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err="1"/>
              <a:t>ECpE</a:t>
            </a:r>
            <a:r>
              <a:rPr lang="en-US" dirty="0"/>
              <a:t> Department</a:t>
            </a:r>
          </a:p>
        </p:txBody>
      </p:sp>
      <p:sp>
        <p:nvSpPr>
          <p:cNvPr id="11" name="Rectangle 4">
            <a:extLst>
              <a:ext uri="{FF2B5EF4-FFF2-40B4-BE49-F238E27FC236}">
                <a16:creationId xmlns:a16="http://schemas.microsoft.com/office/drawing/2014/main" id="{05BB11F5-896B-48C5-AED9-F716B9D6C82C}"/>
              </a:ext>
            </a:extLst>
          </p:cNvPr>
          <p:cNvSpPr>
            <a:spLocks noGrp="1" noChangeArrowheads="1"/>
          </p:cNvSpPr>
          <p:nvPr>
            <p:ph type="ctrTitle"/>
          </p:nvPr>
        </p:nvSpPr>
        <p:spPr>
          <a:xfrm>
            <a:off x="533400" y="2514600"/>
            <a:ext cx="8077200" cy="1066800"/>
          </a:xfrm>
        </p:spPr>
        <p:txBody>
          <a:bodyPr anchor="b">
            <a:normAutofit/>
          </a:bodyPr>
          <a:lstStyle>
            <a:lvl1pPr algn="ctr" rtl="0" fontAlgn="base">
              <a:spcBef>
                <a:spcPct val="0"/>
              </a:spcBef>
              <a:spcAft>
                <a:spcPct val="0"/>
              </a:spcAft>
              <a:defRPr lang="en-US" sz="3500" dirty="0">
                <a:solidFill>
                  <a:srgbClr val="F1BE48"/>
                </a:solidFill>
                <a:latin typeface="Times New Roman" panose="02020603050405020304" pitchFamily="18" charset="0"/>
                <a:ea typeface="+mj-ea"/>
                <a:cs typeface="+mj-cs"/>
              </a:defRPr>
            </a:lvl1pPr>
          </a:lstStyle>
          <a:p>
            <a:r>
              <a:rPr lang="en-US" dirty="0"/>
              <a:t>Click to edit Master title style</a:t>
            </a:r>
          </a:p>
        </p:txBody>
      </p:sp>
      <p:sp>
        <p:nvSpPr>
          <p:cNvPr id="12" name="Rectangle 5">
            <a:extLst>
              <a:ext uri="{FF2B5EF4-FFF2-40B4-BE49-F238E27FC236}">
                <a16:creationId xmlns:a16="http://schemas.microsoft.com/office/drawing/2014/main" id="{2E06F9C3-FF8D-42E5-977C-6E4EF89A6537}"/>
              </a:ext>
            </a:extLst>
          </p:cNvPr>
          <p:cNvSpPr>
            <a:spLocks noGrp="1" noChangeArrowheads="1"/>
          </p:cNvSpPr>
          <p:nvPr>
            <p:ph type="subTitle" idx="1"/>
          </p:nvPr>
        </p:nvSpPr>
        <p:spPr>
          <a:xfrm>
            <a:off x="533400" y="3581400"/>
            <a:ext cx="8077200" cy="1752600"/>
          </a:xfrm>
        </p:spPr>
        <p:txBody>
          <a:bodyPr>
            <a:normAutofit/>
          </a:bodyPr>
          <a:lstStyle>
            <a:lvl1pPr marL="0" indent="0" algn="ctr" rtl="0" eaLnBrk="1" fontAlgn="auto" hangingPunct="1">
              <a:spcBef>
                <a:spcPct val="20000"/>
              </a:spcBef>
              <a:spcAft>
                <a:spcPts val="0"/>
              </a:spcAft>
              <a:buClr>
                <a:srgbClr val="CE1126"/>
              </a:buClr>
              <a:buSzPct val="80000"/>
              <a:buFont typeface="Times" charset="0"/>
              <a:buNone/>
              <a:defRPr lang="en-US" sz="2000" dirty="0">
                <a:solidFill>
                  <a:srgbClr val="6E6259"/>
                </a:solidFill>
                <a:latin typeface="Times New Roman" panose="02020603050405020304" pitchFamily="18" charset="0"/>
                <a:ea typeface="+mn-ea"/>
                <a:cs typeface="+mn-cs"/>
              </a:defRPr>
            </a:lvl1pPr>
          </a:lstStyle>
          <a:p>
            <a:r>
              <a:rPr lang="en-US" dirty="0"/>
              <a:t>Click to edit Master subtitle style</a:t>
            </a:r>
          </a:p>
        </p:txBody>
      </p:sp>
    </p:spTree>
    <p:extLst>
      <p:ext uri="{BB962C8B-B14F-4D97-AF65-F5344CB8AC3E}">
        <p14:creationId xmlns:p14="http://schemas.microsoft.com/office/powerpoint/2010/main" val="2580791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dirty="0"/>
          </a:p>
        </p:txBody>
      </p:sp>
    </p:spTree>
    <p:extLst>
      <p:ext uri="{BB962C8B-B14F-4D97-AF65-F5344CB8AC3E}">
        <p14:creationId xmlns:p14="http://schemas.microsoft.com/office/powerpoint/2010/main" val="2692510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dirty="0"/>
          </a:p>
        </p:txBody>
      </p:sp>
    </p:spTree>
    <p:extLst>
      <p:ext uri="{BB962C8B-B14F-4D97-AF65-F5344CB8AC3E}">
        <p14:creationId xmlns:p14="http://schemas.microsoft.com/office/powerpoint/2010/main" val="3702837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Tree>
    <p:extLst>
      <p:ext uri="{BB962C8B-B14F-4D97-AF65-F5344CB8AC3E}">
        <p14:creationId xmlns:p14="http://schemas.microsoft.com/office/powerpoint/2010/main" val="1511738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Tree>
    <p:extLst>
      <p:ext uri="{BB962C8B-B14F-4D97-AF65-F5344CB8AC3E}">
        <p14:creationId xmlns:p14="http://schemas.microsoft.com/office/powerpoint/2010/main" val="3982952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0" name="Picture 11" descr="ISU LEFT white.eps"/>
          <p:cNvPicPr>
            <a:picLocks noChangeAspect="1"/>
          </p:cNvPicPr>
          <p:nvPr userDrawn="1"/>
        </p:nvPicPr>
        <p:blipFill>
          <a:blip r:embed="rId2"/>
          <a:srcRect b="38235"/>
          <a:stretch>
            <a:fillRect/>
          </a:stretch>
        </p:blipFill>
        <p:spPr bwMode="auto">
          <a:xfrm>
            <a:off x="533400" y="830263"/>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300058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540840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723857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4291748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87822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835917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0866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820066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251463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105990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4107598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0271182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0" name="Picture 11" descr="ISU LEFT white.eps"/>
          <p:cNvPicPr>
            <a:picLocks noChangeAspect="1"/>
          </p:cNvPicPr>
          <p:nvPr userDrawn="1"/>
        </p:nvPicPr>
        <p:blipFill>
          <a:blip r:embed="rId2"/>
          <a:srcRect b="38235"/>
          <a:stretch>
            <a:fillRect/>
          </a:stretch>
        </p:blipFill>
        <p:spPr bwMode="auto">
          <a:xfrm>
            <a:off x="533400" y="830263"/>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38108242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621868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41791762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8327209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918185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552029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4682311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1717043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0740529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0979622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6606266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8143122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71DD78-7515-407F-9BD3-649524BE3587}" type="datetime1">
              <a:rPr lang="en-US" smtClean="0"/>
              <a:t>9/28/23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dirty="0"/>
          </a:p>
        </p:txBody>
      </p:sp>
    </p:spTree>
    <p:extLst>
      <p:ext uri="{BB962C8B-B14F-4D97-AF65-F5344CB8AC3E}">
        <p14:creationId xmlns:p14="http://schemas.microsoft.com/office/powerpoint/2010/main" val="1813773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4224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66478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59260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42164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93237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7088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lvl="0" algn="l" rtl="0" fontAlgn="base">
              <a:spcBef>
                <a:spcPct val="0"/>
              </a:spcBef>
              <a:spcAft>
                <a:spcPct val="0"/>
              </a:spcAft>
            </a:pPr>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5B7A2384-8C5D-49F6-8259-B9A64ECD4852}" type="slidenum">
              <a:rPr lang="en-US" smtClean="0"/>
              <a:pPr/>
              <a:t>‹#›</a:t>
            </a:fld>
            <a:endParaRPr lang="en-US" dirty="0"/>
          </a:p>
        </p:txBody>
      </p:sp>
      <p:sp>
        <p:nvSpPr>
          <p:cNvPr id="7" name="Rectangle 8">
            <a:extLst>
              <a:ext uri="{FF2B5EF4-FFF2-40B4-BE49-F238E27FC236}">
                <a16:creationId xmlns:a16="http://schemas.microsoft.com/office/drawing/2014/main" id="{18347D26-84EB-44A8-A0B1-CC6FA5220460}"/>
              </a:ext>
            </a:extLst>
          </p:cNvPr>
          <p:cNvSpPr>
            <a:spLocks noChangeArrowheads="1"/>
          </p:cNvSpPr>
          <p:nvPr userDrawn="1"/>
        </p:nvSpPr>
        <p:spPr bwMode="auto">
          <a:xfrm>
            <a:off x="0" y="6108111"/>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dirty="0">
              <a:latin typeface="Times New Roman" panose="02020603050405020304" pitchFamily="18" charset="0"/>
            </a:endParaRPr>
          </a:p>
        </p:txBody>
      </p:sp>
      <p:pic>
        <p:nvPicPr>
          <p:cNvPr id="8" name="Picture 11" descr="ISU LEFT white.eps">
            <a:extLst>
              <a:ext uri="{FF2B5EF4-FFF2-40B4-BE49-F238E27FC236}">
                <a16:creationId xmlns:a16="http://schemas.microsoft.com/office/drawing/2014/main" id="{57549203-F115-40D4-B90D-A3B75684E522}"/>
              </a:ext>
            </a:extLst>
          </p:cNvPr>
          <p:cNvPicPr>
            <a:picLocks noChangeAspect="1"/>
          </p:cNvPicPr>
          <p:nvPr userDrawn="1"/>
        </p:nvPicPr>
        <p:blipFill>
          <a:blip r:embed="rId15"/>
          <a:srcRect b="38235"/>
          <a:stretch>
            <a:fillRect/>
          </a:stretch>
        </p:blipFill>
        <p:spPr bwMode="auto">
          <a:xfrm>
            <a:off x="533400" y="6359871"/>
            <a:ext cx="3200400" cy="263473"/>
          </a:xfrm>
          <a:prstGeom prst="rect">
            <a:avLst/>
          </a:prstGeom>
          <a:noFill/>
          <a:ln w="9525">
            <a:noFill/>
            <a:miter lim="800000"/>
            <a:headEnd/>
            <a:tailEnd/>
          </a:ln>
        </p:spPr>
      </p:pic>
      <p:sp>
        <p:nvSpPr>
          <p:cNvPr id="9" name="Footer Placeholder 5">
            <a:extLst>
              <a:ext uri="{FF2B5EF4-FFF2-40B4-BE49-F238E27FC236}">
                <a16:creationId xmlns:a16="http://schemas.microsoft.com/office/drawing/2014/main" id="{F598C0BE-DBD3-42CE-9226-4C3F4FACC6CF}"/>
              </a:ext>
            </a:extLst>
          </p:cNvPr>
          <p:cNvSpPr txBox="1">
            <a:spLocks/>
          </p:cNvSpPr>
          <p:nvPr userDrawn="1"/>
        </p:nvSpPr>
        <p:spPr>
          <a:xfrm>
            <a:off x="5715000" y="6315100"/>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err="1"/>
              <a:t>ECpE</a:t>
            </a:r>
            <a:r>
              <a:rPr lang="en-US" altLang="zh-CN" dirty="0"/>
              <a:t> Department</a:t>
            </a:r>
            <a:endParaRPr lang="en-US" dirty="0"/>
          </a:p>
        </p:txBody>
      </p:sp>
      <p:sp>
        <p:nvSpPr>
          <p:cNvPr id="10" name="Slide Number Placeholder 3"/>
          <p:cNvSpPr txBox="1">
            <a:spLocks/>
          </p:cNvSpPr>
          <p:nvPr userDrawn="1"/>
        </p:nvSpPr>
        <p:spPr>
          <a:xfrm>
            <a:off x="6580682" y="5899840"/>
            <a:ext cx="2133600" cy="2889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79A9A4E-4C82-4D44-9372-C31BB3818094}" type="slidenum">
              <a:rPr lang="en-US" sz="1200" smtClean="0">
                <a:solidFill>
                  <a:schemeClr val="bg1">
                    <a:lumMod val="50000"/>
                  </a:schemeClr>
                </a:solidFill>
                <a:latin typeface="Times New Roman" panose="02020603050405020304" pitchFamily="18" charset="0"/>
                <a:cs typeface="Times New Roman" panose="02020603050405020304" pitchFamily="18" charset="0"/>
              </a:rPr>
              <a:pPr algn="r"/>
              <a:t>‹#›</a:t>
            </a:fld>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1309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lang="en-US" sz="3500" kern="1200" dirty="0">
          <a:solidFill>
            <a:srgbClr val="C8102E"/>
          </a:solidFill>
          <a:latin typeface="Times New Roman" panose="02020603050405020304" pitchFamily="18" charset="0"/>
          <a:ea typeface="+mj-ea"/>
          <a:cs typeface="+mj-cs"/>
        </a:defRPr>
      </a:lvl1pPr>
    </p:titleStyle>
    <p:bodyStyle>
      <a:lvl1pPr marL="342900" indent="-342900" algn="l" defTabSz="914400" rtl="0" eaLnBrk="1" fontAlgn="base" latinLnBrk="0" hangingPunct="1">
        <a:spcBef>
          <a:spcPct val="20000"/>
        </a:spcBef>
        <a:spcAft>
          <a:spcPct val="0"/>
        </a:spcAft>
        <a:buClr>
          <a:srgbClr val="CE1126"/>
        </a:buClr>
        <a:buSzPct val="80000"/>
        <a:buFont typeface="Times" charset="0"/>
        <a:buChar char="•"/>
        <a:defRPr lang="en-US" sz="2600" kern="1200" dirty="0">
          <a:solidFill>
            <a:srgbClr val="6E6259"/>
          </a:solidFill>
          <a:latin typeface="Times New Roman" panose="02020603050405020304" pitchFamily="18" charset="0"/>
          <a:ea typeface="+mn-ea"/>
          <a:cs typeface="+mn-cs"/>
        </a:defRPr>
      </a:lvl1pPr>
      <a:lvl2pPr marL="742950" indent="-285750" algn="l" defTabSz="914400" rtl="0" eaLnBrk="1" fontAlgn="base" latinLnBrk="0" hangingPunct="1">
        <a:spcBef>
          <a:spcPct val="20000"/>
        </a:spcBef>
        <a:spcAft>
          <a:spcPct val="0"/>
        </a:spcAft>
        <a:buClr>
          <a:srgbClr val="CE1126"/>
        </a:buClr>
        <a:buSzPct val="80000"/>
        <a:buFont typeface="Times" charset="0"/>
        <a:buChar char="•"/>
        <a:defRPr lang="en-US" sz="2600" kern="1200" dirty="0">
          <a:solidFill>
            <a:srgbClr val="6E6259"/>
          </a:solidFill>
          <a:latin typeface="Times New Roman" panose="02020603050405020304" pitchFamily="18" charset="0"/>
          <a:ea typeface="+mn-ea"/>
          <a:cs typeface="+mn-cs"/>
        </a:defRPr>
      </a:lvl2pPr>
      <a:lvl3pPr marL="1143000" indent="-228600" algn="l" defTabSz="914400" rtl="0" eaLnBrk="1" fontAlgn="base" latinLnBrk="0" hangingPunct="1">
        <a:spcBef>
          <a:spcPct val="20000"/>
        </a:spcBef>
        <a:spcAft>
          <a:spcPct val="0"/>
        </a:spcAft>
        <a:buClr>
          <a:srgbClr val="CE1126"/>
        </a:buClr>
        <a:buSzPct val="80000"/>
        <a:buFont typeface="Times" charset="0"/>
        <a:buChar char="•"/>
        <a:defRPr lang="en-US" sz="2600" kern="1200" dirty="0">
          <a:solidFill>
            <a:srgbClr val="6E6259"/>
          </a:solidFill>
          <a:latin typeface="Times New Roman" panose="02020603050405020304" pitchFamily="18" charset="0"/>
          <a:ea typeface="+mn-ea"/>
          <a:cs typeface="+mn-cs"/>
        </a:defRPr>
      </a:lvl3pPr>
      <a:lvl4pPr marL="1600200" indent="-228600" algn="l" defTabSz="914400" rtl="0" eaLnBrk="1" fontAlgn="base" latinLnBrk="0" hangingPunct="1">
        <a:spcBef>
          <a:spcPct val="20000"/>
        </a:spcBef>
        <a:spcAft>
          <a:spcPct val="0"/>
        </a:spcAft>
        <a:buClr>
          <a:srgbClr val="CE1126"/>
        </a:buClr>
        <a:buSzPct val="80000"/>
        <a:buFont typeface="Times" charset="0"/>
        <a:buChar char="•"/>
        <a:defRPr lang="en-US" sz="2600" kern="1200" dirty="0">
          <a:solidFill>
            <a:srgbClr val="6E6259"/>
          </a:solidFill>
          <a:latin typeface="Times New Roman" panose="02020603050405020304" pitchFamily="18" charset="0"/>
          <a:ea typeface="+mn-ea"/>
          <a:cs typeface="+mn-cs"/>
        </a:defRPr>
      </a:lvl4pPr>
      <a:lvl5pPr marL="2057400" indent="-228600" algn="l" defTabSz="914400" rtl="0" eaLnBrk="1" fontAlgn="base" latinLnBrk="0" hangingPunct="1">
        <a:spcBef>
          <a:spcPct val="20000"/>
        </a:spcBef>
        <a:spcAft>
          <a:spcPct val="0"/>
        </a:spcAft>
        <a:buClr>
          <a:srgbClr val="CE1126"/>
        </a:buClr>
        <a:buSzPct val="80000"/>
        <a:buFont typeface="Times" charset="0"/>
        <a:buChar char="•"/>
        <a:defRPr lang="en-US" sz="2600" kern="1200" dirty="0">
          <a:solidFill>
            <a:srgbClr val="6E6259"/>
          </a:solidFill>
          <a:latin typeface="Times New Roman" panose="020206030504050203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2" name="Picture 11" descr="ISU LEFT white.eps"/>
          <p:cNvPicPr>
            <a:picLocks noChangeAspect="1"/>
          </p:cNvPicPr>
          <p:nvPr userDrawn="1"/>
        </p:nvPicPr>
        <p:blipFill>
          <a:blip r:embed="rId13"/>
          <a:srcRect b="38235"/>
          <a:stretch>
            <a:fillRect/>
          </a:stretch>
        </p:blipFill>
        <p:spPr bwMode="auto">
          <a:xfrm>
            <a:off x="533400" y="6365927"/>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5715000" y="6315100"/>
            <a:ext cx="308610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pPr algn="r"/>
            <a:r>
              <a:rPr lang="en-US" dirty="0"/>
              <a:t>Unit Name Goes Here</a:t>
            </a:r>
          </a:p>
        </p:txBody>
      </p:sp>
    </p:spTree>
    <p:extLst>
      <p:ext uri="{BB962C8B-B14F-4D97-AF65-F5344CB8AC3E}">
        <p14:creationId xmlns:p14="http://schemas.microsoft.com/office/powerpoint/2010/main" val="186200464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p:titleStyle>
    <p:bodyStyle>
      <a:lvl1pPr marL="342900" indent="-342900" algn="l" rtl="0" fontAlgn="base">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2" name="Picture 11" descr="ISU LEFT white.eps"/>
          <p:cNvPicPr>
            <a:picLocks noChangeAspect="1"/>
          </p:cNvPicPr>
          <p:nvPr userDrawn="1"/>
        </p:nvPicPr>
        <p:blipFill>
          <a:blip r:embed="rId14"/>
          <a:srcRect b="38235"/>
          <a:stretch>
            <a:fillRect/>
          </a:stretch>
        </p:blipFill>
        <p:spPr bwMode="auto">
          <a:xfrm>
            <a:off x="533400" y="6365927"/>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5715000" y="6315100"/>
            <a:ext cx="308610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pPr algn="r"/>
            <a:r>
              <a:rPr lang="en-US" dirty="0"/>
              <a:t>Unit Name Goes Here</a:t>
            </a:r>
          </a:p>
        </p:txBody>
      </p:sp>
    </p:spTree>
    <p:extLst>
      <p:ext uri="{BB962C8B-B14F-4D97-AF65-F5344CB8AC3E}">
        <p14:creationId xmlns:p14="http://schemas.microsoft.com/office/powerpoint/2010/main" val="184553670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p:titleStyle>
    <p:bodyStyle>
      <a:lvl1pPr marL="342900" indent="-342900" algn="l" rtl="0" fontAlgn="base">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8" Type="http://schemas.openxmlformats.org/officeDocument/2006/relationships/image" Target="../media/image371.png"/><Relationship Id="rId3" Type="http://schemas.openxmlformats.org/officeDocument/2006/relationships/image" Target="../media/image366.png"/><Relationship Id="rId7" Type="http://schemas.openxmlformats.org/officeDocument/2006/relationships/image" Target="../media/image370.png"/><Relationship Id="rId2" Type="http://schemas.openxmlformats.org/officeDocument/2006/relationships/image" Target="../media/image365.png"/><Relationship Id="rId1" Type="http://schemas.openxmlformats.org/officeDocument/2006/relationships/slideLayout" Target="../slideLayouts/slideLayout2.xml"/><Relationship Id="rId6" Type="http://schemas.openxmlformats.org/officeDocument/2006/relationships/image" Target="../media/image369.png"/><Relationship Id="rId5" Type="http://schemas.openxmlformats.org/officeDocument/2006/relationships/image" Target="../media/image368.png"/><Relationship Id="rId4" Type="http://schemas.openxmlformats.org/officeDocument/2006/relationships/image" Target="../media/image367.png"/></Relationships>
</file>

<file path=ppt/slides/_rels/slide101.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8" Type="http://schemas.openxmlformats.org/officeDocument/2006/relationships/image" Target="../media/image379.png"/><Relationship Id="rId3" Type="http://schemas.openxmlformats.org/officeDocument/2006/relationships/image" Target="../media/image374.png"/><Relationship Id="rId7" Type="http://schemas.openxmlformats.org/officeDocument/2006/relationships/image" Target="../media/image378.png"/><Relationship Id="rId2" Type="http://schemas.openxmlformats.org/officeDocument/2006/relationships/image" Target="../media/image373.png"/><Relationship Id="rId1" Type="http://schemas.openxmlformats.org/officeDocument/2006/relationships/slideLayout" Target="../slideLayouts/slideLayout2.xml"/><Relationship Id="rId6" Type="http://schemas.openxmlformats.org/officeDocument/2006/relationships/image" Target="../media/image377.png"/><Relationship Id="rId5" Type="http://schemas.openxmlformats.org/officeDocument/2006/relationships/image" Target="../media/image376.png"/><Relationship Id="rId4" Type="http://schemas.openxmlformats.org/officeDocument/2006/relationships/image" Target="../media/image375.png"/></Relationships>
</file>

<file path=ppt/slides/_rels/slide103.xml.rels><?xml version="1.0" encoding="UTF-8" standalone="yes"?>
<Relationships xmlns="http://schemas.openxmlformats.org/package/2006/relationships"><Relationship Id="rId3" Type="http://schemas.openxmlformats.org/officeDocument/2006/relationships/image" Target="../media/image381.png"/><Relationship Id="rId7" Type="http://schemas.openxmlformats.org/officeDocument/2006/relationships/image" Target="../media/image385.png"/><Relationship Id="rId2" Type="http://schemas.openxmlformats.org/officeDocument/2006/relationships/image" Target="../media/image380.png"/><Relationship Id="rId1" Type="http://schemas.openxmlformats.org/officeDocument/2006/relationships/slideLayout" Target="../slideLayouts/slideLayout2.xml"/><Relationship Id="rId6" Type="http://schemas.openxmlformats.org/officeDocument/2006/relationships/image" Target="../media/image384.png"/><Relationship Id="rId5" Type="http://schemas.openxmlformats.org/officeDocument/2006/relationships/image" Target="../media/image383.png"/><Relationship Id="rId4" Type="http://schemas.openxmlformats.org/officeDocument/2006/relationships/image" Target="../media/image382.png"/></Relationships>
</file>

<file path=ppt/slides/_rels/slide104.xml.rels><?xml version="1.0" encoding="UTF-8" standalone="yes"?>
<Relationships xmlns="http://schemas.openxmlformats.org/package/2006/relationships"><Relationship Id="rId3" Type="http://schemas.openxmlformats.org/officeDocument/2006/relationships/image" Target="../media/image387.png"/><Relationship Id="rId2" Type="http://schemas.openxmlformats.org/officeDocument/2006/relationships/image" Target="../media/image386.png"/><Relationship Id="rId1" Type="http://schemas.openxmlformats.org/officeDocument/2006/relationships/slideLayout" Target="../slideLayouts/slideLayout2.xml"/><Relationship Id="rId6" Type="http://schemas.openxmlformats.org/officeDocument/2006/relationships/image" Target="../media/image390.png"/><Relationship Id="rId5" Type="http://schemas.openxmlformats.org/officeDocument/2006/relationships/image" Target="../media/image389.png"/><Relationship Id="rId4" Type="http://schemas.openxmlformats.org/officeDocument/2006/relationships/image" Target="../media/image388.png"/></Relationships>
</file>

<file path=ppt/slides/_rels/slide105.xml.rels><?xml version="1.0" encoding="UTF-8" standalone="yes"?>
<Relationships xmlns="http://schemas.openxmlformats.org/package/2006/relationships"><Relationship Id="rId3" Type="http://schemas.openxmlformats.org/officeDocument/2006/relationships/image" Target="../media/image392.png"/><Relationship Id="rId2" Type="http://schemas.openxmlformats.org/officeDocument/2006/relationships/image" Target="../media/image391.png"/><Relationship Id="rId1" Type="http://schemas.openxmlformats.org/officeDocument/2006/relationships/slideLayout" Target="../slideLayouts/slideLayout2.xml"/><Relationship Id="rId5" Type="http://schemas.openxmlformats.org/officeDocument/2006/relationships/image" Target="../media/image394.png"/><Relationship Id="rId4" Type="http://schemas.openxmlformats.org/officeDocument/2006/relationships/image" Target="../media/image393.png"/></Relationships>
</file>

<file path=ppt/slides/_rels/slide106.xml.rels><?xml version="1.0" encoding="UTF-8" standalone="yes"?>
<Relationships xmlns="http://schemas.openxmlformats.org/package/2006/relationships"><Relationship Id="rId3" Type="http://schemas.openxmlformats.org/officeDocument/2006/relationships/image" Target="../media/image396.png"/><Relationship Id="rId2" Type="http://schemas.openxmlformats.org/officeDocument/2006/relationships/image" Target="../media/image395.png"/><Relationship Id="rId1" Type="http://schemas.openxmlformats.org/officeDocument/2006/relationships/slideLayout" Target="../slideLayouts/slideLayout2.xml"/><Relationship Id="rId6" Type="http://schemas.openxmlformats.org/officeDocument/2006/relationships/image" Target="../media/image399.png"/><Relationship Id="rId5" Type="http://schemas.openxmlformats.org/officeDocument/2006/relationships/image" Target="../media/image398.png"/><Relationship Id="rId4" Type="http://schemas.openxmlformats.org/officeDocument/2006/relationships/image" Target="../media/image397.png"/></Relationships>
</file>

<file path=ppt/slides/_rels/slide107.xml.rels><?xml version="1.0" encoding="UTF-8" standalone="yes"?>
<Relationships xmlns="http://schemas.openxmlformats.org/package/2006/relationships"><Relationship Id="rId3" Type="http://schemas.openxmlformats.org/officeDocument/2006/relationships/image" Target="../media/image401.png"/><Relationship Id="rId2" Type="http://schemas.openxmlformats.org/officeDocument/2006/relationships/image" Target="../media/image400.png"/><Relationship Id="rId1" Type="http://schemas.openxmlformats.org/officeDocument/2006/relationships/slideLayout" Target="../slideLayouts/slideLayout2.xml"/><Relationship Id="rId6" Type="http://schemas.openxmlformats.org/officeDocument/2006/relationships/image" Target="../media/image404.png"/><Relationship Id="rId5" Type="http://schemas.openxmlformats.org/officeDocument/2006/relationships/image" Target="../media/image403.png"/><Relationship Id="rId4" Type="http://schemas.openxmlformats.org/officeDocument/2006/relationships/image" Target="../media/image402.png"/></Relationships>
</file>

<file path=ppt/slides/_rels/slide108.xml.rels><?xml version="1.0" encoding="UTF-8" standalone="yes"?>
<Relationships xmlns="http://schemas.openxmlformats.org/package/2006/relationships"><Relationship Id="rId3" Type="http://schemas.openxmlformats.org/officeDocument/2006/relationships/image" Target="../media/image406.png"/><Relationship Id="rId2" Type="http://schemas.openxmlformats.org/officeDocument/2006/relationships/image" Target="../media/image405.png"/><Relationship Id="rId1" Type="http://schemas.openxmlformats.org/officeDocument/2006/relationships/slideLayout" Target="../slideLayouts/slideLayout2.xml"/><Relationship Id="rId11" Type="http://schemas.openxmlformats.org/officeDocument/2006/relationships/image" Target="../media/image519.png"/><Relationship Id="rId5" Type="http://schemas.openxmlformats.org/officeDocument/2006/relationships/image" Target="../media/image408.png"/><Relationship Id="rId10" Type="http://schemas.openxmlformats.org/officeDocument/2006/relationships/image" Target="../media/image125.png"/><Relationship Id="rId4" Type="http://schemas.openxmlformats.org/officeDocument/2006/relationships/image" Target="../media/image407.png"/><Relationship Id="rId9" Type="http://schemas.openxmlformats.org/officeDocument/2006/relationships/image" Target="../media/image517.png"/></Relationships>
</file>

<file path=ppt/slides/_rels/slide109.xml.rels><?xml version="1.0" encoding="UTF-8" standalone="yes"?>
<Relationships xmlns="http://schemas.openxmlformats.org/package/2006/relationships"><Relationship Id="rId8" Type="http://schemas.openxmlformats.org/officeDocument/2006/relationships/image" Target="../media/image418.png"/><Relationship Id="rId3" Type="http://schemas.openxmlformats.org/officeDocument/2006/relationships/image" Target="../media/image413.png"/><Relationship Id="rId7" Type="http://schemas.openxmlformats.org/officeDocument/2006/relationships/image" Target="../media/image417.png"/><Relationship Id="rId2" Type="http://schemas.openxmlformats.org/officeDocument/2006/relationships/image" Target="../media/image412.png"/><Relationship Id="rId1" Type="http://schemas.openxmlformats.org/officeDocument/2006/relationships/slideLayout" Target="../slideLayouts/slideLayout2.xml"/><Relationship Id="rId6" Type="http://schemas.openxmlformats.org/officeDocument/2006/relationships/image" Target="../media/image416.png"/><Relationship Id="rId5" Type="http://schemas.openxmlformats.org/officeDocument/2006/relationships/image" Target="../media/image415.png"/><Relationship Id="rId4" Type="http://schemas.openxmlformats.org/officeDocument/2006/relationships/image" Target="../media/image414.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8" Type="http://schemas.openxmlformats.org/officeDocument/2006/relationships/image" Target="../media/image425.png"/><Relationship Id="rId3" Type="http://schemas.openxmlformats.org/officeDocument/2006/relationships/image" Target="../media/image420.png"/><Relationship Id="rId7" Type="http://schemas.openxmlformats.org/officeDocument/2006/relationships/image" Target="../media/image424.png"/><Relationship Id="rId2" Type="http://schemas.openxmlformats.org/officeDocument/2006/relationships/image" Target="../media/image419.png"/><Relationship Id="rId1" Type="http://schemas.openxmlformats.org/officeDocument/2006/relationships/slideLayout" Target="../slideLayouts/slideLayout2.xml"/><Relationship Id="rId6" Type="http://schemas.openxmlformats.org/officeDocument/2006/relationships/image" Target="../media/image423.png"/><Relationship Id="rId5" Type="http://schemas.openxmlformats.org/officeDocument/2006/relationships/image" Target="../media/image422.png"/><Relationship Id="rId4" Type="http://schemas.openxmlformats.org/officeDocument/2006/relationships/image" Target="../media/image421.png"/></Relationships>
</file>

<file path=ppt/slides/_rels/slide111.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27.png"/></Relationships>
</file>

<file path=ppt/slides/_rels/slide112.xml.rels><?xml version="1.0" encoding="UTF-8" standalone="yes"?>
<Relationships xmlns="http://schemas.openxmlformats.org/package/2006/relationships"><Relationship Id="rId3" Type="http://schemas.openxmlformats.org/officeDocument/2006/relationships/image" Target="../media/image42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29.png"/></Relationships>
</file>

<file path=ppt/slides/_rels/slide113.xml.rels><?xml version="1.0" encoding="UTF-8" standalone="yes"?>
<Relationships xmlns="http://schemas.openxmlformats.org/package/2006/relationships"><Relationship Id="rId8" Type="http://schemas.openxmlformats.org/officeDocument/2006/relationships/image" Target="../media/image435.png"/><Relationship Id="rId3" Type="http://schemas.openxmlformats.org/officeDocument/2006/relationships/image" Target="../media/image430.png"/><Relationship Id="rId7" Type="http://schemas.openxmlformats.org/officeDocument/2006/relationships/image" Target="../media/image43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33.png"/><Relationship Id="rId5" Type="http://schemas.openxmlformats.org/officeDocument/2006/relationships/image" Target="../media/image432.png"/><Relationship Id="rId4" Type="http://schemas.openxmlformats.org/officeDocument/2006/relationships/image" Target="../media/image431.png"/><Relationship Id="rId9" Type="http://schemas.openxmlformats.org/officeDocument/2006/relationships/image" Target="../media/image436.png"/></Relationships>
</file>

<file path=ppt/slides/_rels/slide114.xml.rels><?xml version="1.0" encoding="UTF-8" standalone="yes"?>
<Relationships xmlns="http://schemas.openxmlformats.org/package/2006/relationships"><Relationship Id="rId3" Type="http://schemas.openxmlformats.org/officeDocument/2006/relationships/image" Target="../media/image437.png"/><Relationship Id="rId7" Type="http://schemas.openxmlformats.org/officeDocument/2006/relationships/image" Target="../media/image441.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40.png"/><Relationship Id="rId5" Type="http://schemas.openxmlformats.org/officeDocument/2006/relationships/image" Target="../media/image439.png"/><Relationship Id="rId4" Type="http://schemas.openxmlformats.org/officeDocument/2006/relationships/image" Target="../media/image438.png"/></Relationships>
</file>

<file path=ppt/slides/_rels/slide115.xml.rels><?xml version="1.0" encoding="UTF-8" standalone="yes"?>
<Relationships xmlns="http://schemas.openxmlformats.org/package/2006/relationships"><Relationship Id="rId3" Type="http://schemas.openxmlformats.org/officeDocument/2006/relationships/image" Target="../media/image44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44.png"/><Relationship Id="rId4" Type="http://schemas.openxmlformats.org/officeDocument/2006/relationships/image" Target="../media/image443.png"/></Relationships>
</file>

<file path=ppt/slides/_rels/slide116.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27.png"/></Relationships>
</file>

<file path=ppt/slides/_rels/slide117.xml.rels><?xml version="1.0" encoding="UTF-8" standalone="yes"?>
<Relationships xmlns="http://schemas.openxmlformats.org/package/2006/relationships"><Relationship Id="rId3" Type="http://schemas.openxmlformats.org/officeDocument/2006/relationships/image" Target="../media/image447.png"/><Relationship Id="rId7" Type="http://schemas.openxmlformats.org/officeDocument/2006/relationships/image" Target="../media/image451.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50.png"/><Relationship Id="rId5" Type="http://schemas.openxmlformats.org/officeDocument/2006/relationships/image" Target="../media/image449.png"/><Relationship Id="rId4" Type="http://schemas.openxmlformats.org/officeDocument/2006/relationships/image" Target="../media/image448.png"/></Relationships>
</file>

<file path=ppt/slides/_rels/slide118.xml.rels><?xml version="1.0" encoding="UTF-8" standalone="yes"?>
<Relationships xmlns="http://schemas.openxmlformats.org/package/2006/relationships"><Relationship Id="rId3" Type="http://schemas.openxmlformats.org/officeDocument/2006/relationships/image" Target="../media/image453.png"/><Relationship Id="rId2" Type="http://schemas.openxmlformats.org/officeDocument/2006/relationships/image" Target="../media/image128.png"/><Relationship Id="rId1" Type="http://schemas.openxmlformats.org/officeDocument/2006/relationships/slideLayout" Target="../slideLayouts/slideLayout2.xml"/><Relationship Id="rId5" Type="http://schemas.openxmlformats.org/officeDocument/2006/relationships/image" Target="../media/image455.png"/><Relationship Id="rId4" Type="http://schemas.openxmlformats.org/officeDocument/2006/relationships/image" Target="../media/image454.png"/></Relationships>
</file>

<file path=ppt/slides/_rels/slide119.xml.rels><?xml version="1.0" encoding="UTF-8" standalone="yes"?>
<Relationships xmlns="http://schemas.openxmlformats.org/package/2006/relationships"><Relationship Id="rId3" Type="http://schemas.openxmlformats.org/officeDocument/2006/relationships/image" Target="../media/image457.png"/><Relationship Id="rId7" Type="http://schemas.openxmlformats.org/officeDocument/2006/relationships/image" Target="../media/image461.png"/><Relationship Id="rId2" Type="http://schemas.openxmlformats.org/officeDocument/2006/relationships/image" Target="../media/image456.png"/><Relationship Id="rId1" Type="http://schemas.openxmlformats.org/officeDocument/2006/relationships/slideLayout" Target="../slideLayouts/slideLayout2.xml"/><Relationship Id="rId6" Type="http://schemas.openxmlformats.org/officeDocument/2006/relationships/image" Target="../media/image460.png"/><Relationship Id="rId5" Type="http://schemas.openxmlformats.org/officeDocument/2006/relationships/image" Target="../media/image459.png"/><Relationship Id="rId4" Type="http://schemas.openxmlformats.org/officeDocument/2006/relationships/image" Target="../media/image458.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463.png"/><Relationship Id="rId7" Type="http://schemas.openxmlformats.org/officeDocument/2006/relationships/image" Target="../media/image467.png"/><Relationship Id="rId2" Type="http://schemas.openxmlformats.org/officeDocument/2006/relationships/image" Target="../media/image462.png"/><Relationship Id="rId1" Type="http://schemas.openxmlformats.org/officeDocument/2006/relationships/slideLayout" Target="../slideLayouts/slideLayout2.xml"/><Relationship Id="rId6" Type="http://schemas.openxmlformats.org/officeDocument/2006/relationships/image" Target="../media/image466.png"/><Relationship Id="rId5" Type="http://schemas.openxmlformats.org/officeDocument/2006/relationships/image" Target="../media/image465.png"/><Relationship Id="rId4" Type="http://schemas.openxmlformats.org/officeDocument/2006/relationships/image" Target="../media/image464.png"/></Relationships>
</file>

<file path=ppt/slides/_rels/slide121.xml.rels><?xml version="1.0" encoding="UTF-8" standalone="yes"?>
<Relationships xmlns="http://schemas.openxmlformats.org/package/2006/relationships"><Relationship Id="rId8" Type="http://schemas.openxmlformats.org/officeDocument/2006/relationships/image" Target="../media/image474.png"/><Relationship Id="rId3" Type="http://schemas.openxmlformats.org/officeDocument/2006/relationships/image" Target="../media/image469.png"/><Relationship Id="rId7" Type="http://schemas.openxmlformats.org/officeDocument/2006/relationships/image" Target="../media/image473.png"/><Relationship Id="rId2" Type="http://schemas.openxmlformats.org/officeDocument/2006/relationships/image" Target="../media/image468.png"/><Relationship Id="rId1" Type="http://schemas.openxmlformats.org/officeDocument/2006/relationships/slideLayout" Target="../slideLayouts/slideLayout2.xml"/><Relationship Id="rId6" Type="http://schemas.openxmlformats.org/officeDocument/2006/relationships/image" Target="../media/image472.png"/><Relationship Id="rId5" Type="http://schemas.openxmlformats.org/officeDocument/2006/relationships/image" Target="../media/image471.png"/><Relationship Id="rId4" Type="http://schemas.openxmlformats.org/officeDocument/2006/relationships/image" Target="../media/image470.png"/></Relationships>
</file>

<file path=ppt/slides/_rels/slide122.xml.rels><?xml version="1.0" encoding="UTF-8" standalone="yes"?>
<Relationships xmlns="http://schemas.openxmlformats.org/package/2006/relationships"><Relationship Id="rId3" Type="http://schemas.openxmlformats.org/officeDocument/2006/relationships/image" Target="../media/image476.png"/><Relationship Id="rId7" Type="http://schemas.openxmlformats.org/officeDocument/2006/relationships/image" Target="../media/image480.png"/><Relationship Id="rId2" Type="http://schemas.openxmlformats.org/officeDocument/2006/relationships/image" Target="../media/image475.png"/><Relationship Id="rId1" Type="http://schemas.openxmlformats.org/officeDocument/2006/relationships/slideLayout" Target="../slideLayouts/slideLayout2.xml"/><Relationship Id="rId6" Type="http://schemas.openxmlformats.org/officeDocument/2006/relationships/image" Target="../media/image479.png"/><Relationship Id="rId5" Type="http://schemas.openxmlformats.org/officeDocument/2006/relationships/image" Target="../media/image478.png"/><Relationship Id="rId4" Type="http://schemas.openxmlformats.org/officeDocument/2006/relationships/image" Target="../media/image477.png"/></Relationships>
</file>

<file path=ppt/slides/_rels/slide123.xml.rels><?xml version="1.0" encoding="UTF-8" standalone="yes"?>
<Relationships xmlns="http://schemas.openxmlformats.org/package/2006/relationships"><Relationship Id="rId3" Type="http://schemas.openxmlformats.org/officeDocument/2006/relationships/image" Target="../media/image482.png"/><Relationship Id="rId7" Type="http://schemas.openxmlformats.org/officeDocument/2006/relationships/image" Target="../media/image486.png"/><Relationship Id="rId2" Type="http://schemas.openxmlformats.org/officeDocument/2006/relationships/image" Target="../media/image481.png"/><Relationship Id="rId1" Type="http://schemas.openxmlformats.org/officeDocument/2006/relationships/slideLayout" Target="../slideLayouts/slideLayout2.xml"/><Relationship Id="rId6" Type="http://schemas.openxmlformats.org/officeDocument/2006/relationships/image" Target="../media/image485.png"/><Relationship Id="rId5" Type="http://schemas.openxmlformats.org/officeDocument/2006/relationships/image" Target="../media/image484.png"/><Relationship Id="rId4" Type="http://schemas.openxmlformats.org/officeDocument/2006/relationships/image" Target="../media/image483.png"/></Relationships>
</file>

<file path=ppt/slides/_rels/slide124.xml.rels><?xml version="1.0" encoding="UTF-8" standalone="yes"?>
<Relationships xmlns="http://schemas.openxmlformats.org/package/2006/relationships"><Relationship Id="rId8" Type="http://schemas.openxmlformats.org/officeDocument/2006/relationships/image" Target="../media/image493.png"/><Relationship Id="rId3" Type="http://schemas.openxmlformats.org/officeDocument/2006/relationships/image" Target="../media/image488.png"/><Relationship Id="rId7" Type="http://schemas.openxmlformats.org/officeDocument/2006/relationships/image" Target="../media/image492.png"/><Relationship Id="rId2" Type="http://schemas.openxmlformats.org/officeDocument/2006/relationships/image" Target="../media/image487.png"/><Relationship Id="rId1" Type="http://schemas.openxmlformats.org/officeDocument/2006/relationships/slideLayout" Target="../slideLayouts/slideLayout2.xml"/><Relationship Id="rId6" Type="http://schemas.openxmlformats.org/officeDocument/2006/relationships/image" Target="../media/image491.png"/><Relationship Id="rId11" Type="http://schemas.openxmlformats.org/officeDocument/2006/relationships/image" Target="../media/image496.png"/><Relationship Id="rId5" Type="http://schemas.openxmlformats.org/officeDocument/2006/relationships/image" Target="../media/image490.png"/><Relationship Id="rId10" Type="http://schemas.openxmlformats.org/officeDocument/2006/relationships/image" Target="../media/image495.png"/><Relationship Id="rId4" Type="http://schemas.openxmlformats.org/officeDocument/2006/relationships/image" Target="../media/image489.png"/><Relationship Id="rId9" Type="http://schemas.openxmlformats.org/officeDocument/2006/relationships/image" Target="../media/image494.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22.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130.png"/><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501.png"/><Relationship Id="rId7"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9" Type="http://schemas.openxmlformats.org/officeDocument/2006/relationships/image" Target="../media/image502.png"/><Relationship Id="rId4" Type="http://schemas.openxmlformats.org/officeDocument/2006/relationships/image" Target="../media/image64.png"/></Relationships>
</file>

<file path=ppt/slides/_rels/slide26.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7.emf"/><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image" Target="../media/image503.png"/></Relationships>
</file>

<file path=ppt/slides/_rels/slide29.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80.png"/><Relationship Id="rId10" Type="http://schemas.openxmlformats.org/officeDocument/2006/relationships/image" Target="../media/image38.emf"/><Relationship Id="rId4" Type="http://schemas.openxmlformats.org/officeDocument/2006/relationships/image" Target="../media/image79.png"/><Relationship Id="rId9" Type="http://schemas.openxmlformats.org/officeDocument/2006/relationships/customXml" Target="../ink/ink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39.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86.png"/><Relationship Id="rId4" Type="http://schemas.openxmlformats.org/officeDocument/2006/relationships/image" Target="../media/image85.png"/></Relationships>
</file>

<file path=ppt/slides/_rels/slide3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3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3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3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35.xml.rels><?xml version="1.0" encoding="UTF-8" standalone="yes"?>
<Relationships xmlns="http://schemas.openxmlformats.org/package/2006/relationships"><Relationship Id="rId3" Type="http://schemas.openxmlformats.org/officeDocument/2006/relationships/image" Target="../media/image99.png"/><Relationship Id="rId7" Type="http://schemas.openxmlformats.org/officeDocument/2006/relationships/image" Target="../media/image40.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60.png"/><Relationship Id="rId4" Type="http://schemas.openxmlformats.org/officeDocument/2006/relationships/image" Target="../media/image100.png"/></Relationships>
</file>

<file path=ppt/slides/_rels/slide36.xml.rels><?xml version="1.0" encoding="UTF-8" standalone="yes"?>
<Relationships xmlns="http://schemas.openxmlformats.org/package/2006/relationships"><Relationship Id="rId8" Type="http://schemas.openxmlformats.org/officeDocument/2006/relationships/image" Target="../media/image41.emf"/><Relationship Id="rId7" Type="http://schemas.openxmlformats.org/officeDocument/2006/relationships/customXml" Target="../ink/ink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04.png"/><Relationship Id="rId5" Type="http://schemas.openxmlformats.org/officeDocument/2006/relationships/image" Target="../media/image104.png"/><Relationship Id="rId4" Type="http://schemas.openxmlformats.org/officeDocument/2006/relationships/image" Target="../media/image103.png"/></Relationships>
</file>

<file path=ppt/slides/_rels/slide3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2.emf"/><Relationship Id="rId5" Type="http://schemas.openxmlformats.org/officeDocument/2006/relationships/customXml" Target="../ink/ink6.xml"/><Relationship Id="rId4" Type="http://schemas.openxmlformats.org/officeDocument/2006/relationships/image" Target="../media/image106.png"/></Relationships>
</file>

<file path=ppt/slides/_rels/slide3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3.emf"/><Relationship Id="rId4" Type="http://schemas.openxmlformats.org/officeDocument/2006/relationships/customXml" Target="../ink/ink7.xml"/></Relationships>
</file>

<file path=ppt/slides/_rels/slide39.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image" Target="../media/image108.png"/><Relationship Id="rId7" Type="http://schemas.openxmlformats.org/officeDocument/2006/relationships/customXml" Target="../ink/ink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3.emf"/><Relationship Id="rId5" Type="http://schemas.openxmlformats.org/officeDocument/2006/relationships/customXml" Target="../ink/ink9.xml"/><Relationship Id="rId4" Type="http://schemas.openxmlformats.org/officeDocument/2006/relationships/image" Target="../media/image62.png"/></Relationships>
</file>

<file path=ppt/slides/_rels/slide4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6.png"/><Relationship Id="rId4" Type="http://schemas.openxmlformats.org/officeDocument/2006/relationships/image" Target="../media/image115.png"/></Relationships>
</file>

<file path=ppt/slides/_rels/slide4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9.png"/><Relationship Id="rId4" Type="http://schemas.openxmlformats.org/officeDocument/2006/relationships/image" Target="../media/image63.png"/></Relationships>
</file>

<file path=ppt/slides/_rels/slide4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2.png"/><Relationship Id="rId4" Type="http://schemas.openxmlformats.org/officeDocument/2006/relationships/image" Target="../media/image121.png"/></Relationships>
</file>

<file path=ppt/slides/_rels/slide44.xml.rels><?xml version="1.0" encoding="UTF-8" standalone="yes"?>
<Relationships xmlns="http://schemas.openxmlformats.org/package/2006/relationships"><Relationship Id="rId13" Type="http://schemas.openxmlformats.org/officeDocument/2006/relationships/image" Target="../media/image508.png"/><Relationship Id="rId12" Type="http://schemas.openxmlformats.org/officeDocument/2006/relationships/image" Target="../media/image507.png"/><Relationship Id="rId2" Type="http://schemas.openxmlformats.org/officeDocument/2006/relationships/notesSlide" Target="../notesSlides/notesSlide18.xml"/><Relationship Id="rId1" Type="http://schemas.openxmlformats.org/officeDocument/2006/relationships/slideLayout" Target="../slideLayouts/slideLayout2.xml"/><Relationship Id="rId11" Type="http://schemas.openxmlformats.org/officeDocument/2006/relationships/image" Target="../media/image506.png"/><Relationship Id="rId15" Type="http://schemas.openxmlformats.org/officeDocument/2006/relationships/image" Target="../media/image510.png"/><Relationship Id="rId10" Type="http://schemas.openxmlformats.org/officeDocument/2006/relationships/image" Target="../media/image505.png"/><Relationship Id="rId14" Type="http://schemas.openxmlformats.org/officeDocument/2006/relationships/image" Target="../media/image509.png"/><Relationship Id="rId9" Type="http://schemas.openxmlformats.org/officeDocument/2006/relationships/image" Target="../media/image129.png"/></Relationships>
</file>

<file path=ppt/slides/_rels/slide4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2.x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image" Target="../media/image134.png"/></Relationships>
</file>

<file path=ppt/slides/_rels/slide48.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2.xml"/><Relationship Id="rId5" Type="http://schemas.openxmlformats.org/officeDocument/2006/relationships/image" Target="../media/image140.png"/><Relationship Id="rId4" Type="http://schemas.openxmlformats.org/officeDocument/2006/relationships/image" Target="../media/image139.png"/></Relationships>
</file>

<file path=ppt/slides/_rels/slide49.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2.xml"/><Relationship Id="rId4" Type="http://schemas.openxmlformats.org/officeDocument/2006/relationships/image" Target="../media/image143.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2.xml"/><Relationship Id="rId6" Type="http://schemas.openxmlformats.org/officeDocument/2006/relationships/image" Target="../media/image150.png"/><Relationship Id="rId5" Type="http://schemas.openxmlformats.org/officeDocument/2006/relationships/image" Target="../media/image149.png"/><Relationship Id="rId4" Type="http://schemas.openxmlformats.org/officeDocument/2006/relationships/image" Target="../media/image148.png"/></Relationships>
</file>

<file path=ppt/slides/_rels/slide55.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2.xml"/><Relationship Id="rId5" Type="http://schemas.openxmlformats.org/officeDocument/2006/relationships/image" Target="../media/image154.png"/><Relationship Id="rId4" Type="http://schemas.openxmlformats.org/officeDocument/2006/relationships/image" Target="../media/image153.png"/></Relationships>
</file>

<file path=ppt/slides/_rels/slide56.xml.rels><?xml version="1.0" encoding="UTF-8" standalone="yes"?>
<Relationships xmlns="http://schemas.openxmlformats.org/package/2006/relationships"><Relationship Id="rId8" Type="http://schemas.openxmlformats.org/officeDocument/2006/relationships/image" Target="../media/image161.png"/><Relationship Id="rId3" Type="http://schemas.openxmlformats.org/officeDocument/2006/relationships/image" Target="../media/image156.png"/><Relationship Id="rId7" Type="http://schemas.openxmlformats.org/officeDocument/2006/relationships/image" Target="../media/image160.png"/><Relationship Id="rId2" Type="http://schemas.openxmlformats.org/officeDocument/2006/relationships/image" Target="../media/image155.png"/><Relationship Id="rId1" Type="http://schemas.openxmlformats.org/officeDocument/2006/relationships/slideLayout" Target="../slideLayouts/slideLayout2.xml"/><Relationship Id="rId6" Type="http://schemas.openxmlformats.org/officeDocument/2006/relationships/image" Target="../media/image159.png"/><Relationship Id="rId5" Type="http://schemas.openxmlformats.org/officeDocument/2006/relationships/image" Target="../media/image158.png"/><Relationship Id="rId4" Type="http://schemas.openxmlformats.org/officeDocument/2006/relationships/image" Target="../media/image157.png"/></Relationships>
</file>

<file path=ppt/slides/_rels/slide57.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57.png"/><Relationship Id="rId1" Type="http://schemas.openxmlformats.org/officeDocument/2006/relationships/slideLayout" Target="../slideLayouts/slideLayout2.xml"/><Relationship Id="rId5" Type="http://schemas.openxmlformats.org/officeDocument/2006/relationships/image" Target="../media/image164.png"/><Relationship Id="rId4" Type="http://schemas.openxmlformats.org/officeDocument/2006/relationships/image" Target="../media/image163.png"/></Relationships>
</file>

<file path=ppt/slides/_rels/slide58.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65.png"/><Relationship Id="rId1" Type="http://schemas.openxmlformats.org/officeDocument/2006/relationships/slideLayout" Target="../slideLayouts/slideLayout2.xml"/><Relationship Id="rId4" Type="http://schemas.openxmlformats.org/officeDocument/2006/relationships/image" Target="../media/image167.png"/></Relationships>
</file>

<file path=ppt/slides/_rels/slide59.xml.rels><?xml version="1.0" encoding="UTF-8" standalone="yes"?>
<Relationships xmlns="http://schemas.openxmlformats.org/package/2006/relationships"><Relationship Id="rId3" Type="http://schemas.openxmlformats.org/officeDocument/2006/relationships/image" Target="../media/image169.png"/><Relationship Id="rId7" Type="http://schemas.openxmlformats.org/officeDocument/2006/relationships/image" Target="../media/image173.png"/><Relationship Id="rId2" Type="http://schemas.openxmlformats.org/officeDocument/2006/relationships/image" Target="../media/image168.png"/><Relationship Id="rId1" Type="http://schemas.openxmlformats.org/officeDocument/2006/relationships/slideLayout" Target="../slideLayouts/slideLayout2.xml"/><Relationship Id="rId6" Type="http://schemas.openxmlformats.org/officeDocument/2006/relationships/image" Target="../media/image172.png"/><Relationship Id="rId5" Type="http://schemas.openxmlformats.org/officeDocument/2006/relationships/image" Target="../media/image171.png"/><Relationship Id="rId4" Type="http://schemas.openxmlformats.org/officeDocument/2006/relationships/image" Target="../media/image170.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image" Target="../media/image174.png"/><Relationship Id="rId1" Type="http://schemas.openxmlformats.org/officeDocument/2006/relationships/slideLayout" Target="../slideLayouts/slideLayout2.xml"/><Relationship Id="rId5" Type="http://schemas.openxmlformats.org/officeDocument/2006/relationships/image" Target="../media/image177.png"/><Relationship Id="rId4" Type="http://schemas.openxmlformats.org/officeDocument/2006/relationships/image" Target="../media/image176.png"/></Relationships>
</file>

<file path=ppt/slides/_rels/slide61.xml.rels><?xml version="1.0" encoding="UTF-8" standalone="yes"?>
<Relationships xmlns="http://schemas.openxmlformats.org/package/2006/relationships"><Relationship Id="rId8" Type="http://schemas.openxmlformats.org/officeDocument/2006/relationships/image" Target="../media/image183.png"/><Relationship Id="rId3" Type="http://schemas.openxmlformats.org/officeDocument/2006/relationships/image" Target="../media/image178.png"/><Relationship Id="rId7" Type="http://schemas.openxmlformats.org/officeDocument/2006/relationships/image" Target="../media/image182.png"/><Relationship Id="rId12" Type="http://schemas.openxmlformats.org/officeDocument/2006/relationships/image" Target="../media/image51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81.png"/><Relationship Id="rId11" Type="http://schemas.openxmlformats.org/officeDocument/2006/relationships/image" Target="../media/image186.png"/><Relationship Id="rId5" Type="http://schemas.openxmlformats.org/officeDocument/2006/relationships/image" Target="../media/image180.png"/><Relationship Id="rId4" Type="http://schemas.openxmlformats.org/officeDocument/2006/relationships/image" Target="../media/image179.png"/><Relationship Id="rId9" Type="http://schemas.openxmlformats.org/officeDocument/2006/relationships/image" Target="../media/image184.png"/></Relationships>
</file>

<file path=ppt/slides/_rels/slide62.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image" Target="../media/image187.png"/><Relationship Id="rId1" Type="http://schemas.openxmlformats.org/officeDocument/2006/relationships/slideLayout" Target="../slideLayouts/slideLayout2.xml"/><Relationship Id="rId4" Type="http://schemas.openxmlformats.org/officeDocument/2006/relationships/image" Target="../media/image189.png"/></Relationships>
</file>

<file path=ppt/slides/_rels/slide63.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image" Target="../media/image190.png"/><Relationship Id="rId1" Type="http://schemas.openxmlformats.org/officeDocument/2006/relationships/slideLayout" Target="../slideLayouts/slideLayout2.xml"/><Relationship Id="rId6" Type="http://schemas.openxmlformats.org/officeDocument/2006/relationships/image" Target="../media/image194.png"/><Relationship Id="rId5" Type="http://schemas.openxmlformats.org/officeDocument/2006/relationships/image" Target="../media/image193.png"/><Relationship Id="rId4" Type="http://schemas.openxmlformats.org/officeDocument/2006/relationships/image" Target="../media/image192.png"/></Relationships>
</file>

<file path=ppt/slides/_rels/slide64.xml.rels><?xml version="1.0" encoding="UTF-8" standalone="yes"?>
<Relationships xmlns="http://schemas.openxmlformats.org/package/2006/relationships"><Relationship Id="rId3" Type="http://schemas.openxmlformats.org/officeDocument/2006/relationships/image" Target="../media/image19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01.png"/><Relationship Id="rId4" Type="http://schemas.openxmlformats.org/officeDocument/2006/relationships/image" Target="../media/image196.png"/></Relationships>
</file>

<file path=ppt/slides/_rels/slide65.xml.rels><?xml version="1.0" encoding="UTF-8" standalone="yes"?>
<Relationships xmlns="http://schemas.openxmlformats.org/package/2006/relationships"><Relationship Id="rId3" Type="http://schemas.openxmlformats.org/officeDocument/2006/relationships/image" Target="../media/image19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01.png"/><Relationship Id="rId5" Type="http://schemas.openxmlformats.org/officeDocument/2006/relationships/image" Target="../media/image200.png"/><Relationship Id="rId4" Type="http://schemas.openxmlformats.org/officeDocument/2006/relationships/image" Target="../media/image199.png"/></Relationships>
</file>

<file path=ppt/slides/_rels/slide66.xml.rels><?xml version="1.0" encoding="UTF-8" standalone="yes"?>
<Relationships xmlns="http://schemas.openxmlformats.org/package/2006/relationships"><Relationship Id="rId8" Type="http://schemas.openxmlformats.org/officeDocument/2006/relationships/image" Target="../media/image207.png"/><Relationship Id="rId3" Type="http://schemas.openxmlformats.org/officeDocument/2006/relationships/image" Target="../media/image202.png"/><Relationship Id="rId7" Type="http://schemas.openxmlformats.org/officeDocument/2006/relationships/image" Target="../media/image20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05.png"/><Relationship Id="rId5" Type="http://schemas.openxmlformats.org/officeDocument/2006/relationships/image" Target="../media/image204.png"/><Relationship Id="rId4" Type="http://schemas.openxmlformats.org/officeDocument/2006/relationships/image" Target="../media/image203.png"/><Relationship Id="rId9" Type="http://schemas.openxmlformats.org/officeDocument/2006/relationships/image" Target="../media/image208.png"/></Relationships>
</file>

<file path=ppt/slides/_rels/slide67.xml.rels><?xml version="1.0" encoding="UTF-8" standalone="yes"?>
<Relationships xmlns="http://schemas.openxmlformats.org/package/2006/relationships"><Relationship Id="rId3" Type="http://schemas.openxmlformats.org/officeDocument/2006/relationships/image" Target="../media/image209.png"/><Relationship Id="rId7" Type="http://schemas.openxmlformats.org/officeDocument/2006/relationships/image" Target="../media/image51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11.png"/><Relationship Id="rId4" Type="http://schemas.openxmlformats.org/officeDocument/2006/relationships/image" Target="../media/image210.png"/></Relationships>
</file>

<file path=ppt/slides/_rels/slide68.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16.png"/><Relationship Id="rId5" Type="http://schemas.openxmlformats.org/officeDocument/2006/relationships/image" Target="../media/image215.png"/><Relationship Id="rId4" Type="http://schemas.openxmlformats.org/officeDocument/2006/relationships/image" Target="../media/image214.png"/></Relationships>
</file>

<file path=ppt/slides/_rels/slide69.xml.rels><?xml version="1.0" encoding="UTF-8" standalone="yes"?>
<Relationships xmlns="http://schemas.openxmlformats.org/package/2006/relationships"><Relationship Id="rId3" Type="http://schemas.openxmlformats.org/officeDocument/2006/relationships/image" Target="../media/image21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20.png"/><Relationship Id="rId5" Type="http://schemas.openxmlformats.org/officeDocument/2006/relationships/image" Target="../media/image219.png"/><Relationship Id="rId4" Type="http://schemas.openxmlformats.org/officeDocument/2006/relationships/image" Target="../media/image21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497.png"/><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23.png"/><Relationship Id="rId4" Type="http://schemas.openxmlformats.org/officeDocument/2006/relationships/image" Target="../media/image222.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224.png"/><Relationship Id="rId1" Type="http://schemas.openxmlformats.org/officeDocument/2006/relationships/slideLayout" Target="../slideLayouts/slideLayout2.xml"/><Relationship Id="rId5" Type="http://schemas.openxmlformats.org/officeDocument/2006/relationships/image" Target="../media/image227.png"/><Relationship Id="rId4" Type="http://schemas.openxmlformats.org/officeDocument/2006/relationships/image" Target="../media/image226.png"/></Relationships>
</file>

<file path=ppt/slides/_rels/slide73.xml.rels><?xml version="1.0" encoding="UTF-8" standalone="yes"?>
<Relationships xmlns="http://schemas.openxmlformats.org/package/2006/relationships"><Relationship Id="rId8" Type="http://schemas.openxmlformats.org/officeDocument/2006/relationships/image" Target="../media/image233.png"/><Relationship Id="rId3" Type="http://schemas.openxmlformats.org/officeDocument/2006/relationships/image" Target="../media/image228.png"/><Relationship Id="rId7" Type="http://schemas.openxmlformats.org/officeDocument/2006/relationships/image" Target="../media/image23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31.png"/><Relationship Id="rId5" Type="http://schemas.openxmlformats.org/officeDocument/2006/relationships/image" Target="../media/image230.png"/><Relationship Id="rId4" Type="http://schemas.openxmlformats.org/officeDocument/2006/relationships/image" Target="../media/image229.png"/><Relationship Id="rId9" Type="http://schemas.openxmlformats.org/officeDocument/2006/relationships/image" Target="../media/image234.png"/></Relationships>
</file>

<file path=ppt/slides/_rels/slide74.xml.rels><?xml version="1.0" encoding="UTF-8" standalone="yes"?>
<Relationships xmlns="http://schemas.openxmlformats.org/package/2006/relationships"><Relationship Id="rId3" Type="http://schemas.openxmlformats.org/officeDocument/2006/relationships/image" Target="../media/image23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38.png"/><Relationship Id="rId5" Type="http://schemas.openxmlformats.org/officeDocument/2006/relationships/image" Target="../media/image237.png"/><Relationship Id="rId4" Type="http://schemas.openxmlformats.org/officeDocument/2006/relationships/image" Target="../media/image236.png"/></Relationships>
</file>

<file path=ppt/slides/_rels/slide7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23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42.png"/><Relationship Id="rId7" Type="http://schemas.openxmlformats.org/officeDocument/2006/relationships/image" Target="../media/image246.png"/><Relationship Id="rId2" Type="http://schemas.openxmlformats.org/officeDocument/2006/relationships/image" Target="../media/image241.png"/><Relationship Id="rId1" Type="http://schemas.openxmlformats.org/officeDocument/2006/relationships/slideLayout" Target="../slideLayouts/slideLayout2.xml"/><Relationship Id="rId6" Type="http://schemas.openxmlformats.org/officeDocument/2006/relationships/image" Target="../media/image245.png"/><Relationship Id="rId5" Type="http://schemas.openxmlformats.org/officeDocument/2006/relationships/image" Target="../media/image244.png"/><Relationship Id="rId4" Type="http://schemas.openxmlformats.org/officeDocument/2006/relationships/image" Target="../media/image243.png"/></Relationships>
</file>

<file path=ppt/slides/_rels/slide77.xml.rels><?xml version="1.0" encoding="UTF-8" standalone="yes"?>
<Relationships xmlns="http://schemas.openxmlformats.org/package/2006/relationships"><Relationship Id="rId8" Type="http://schemas.openxmlformats.org/officeDocument/2006/relationships/image" Target="../media/image253.png"/><Relationship Id="rId3" Type="http://schemas.openxmlformats.org/officeDocument/2006/relationships/image" Target="../media/image248.png"/><Relationship Id="rId7" Type="http://schemas.openxmlformats.org/officeDocument/2006/relationships/image" Target="../media/image252.png"/><Relationship Id="rId2" Type="http://schemas.openxmlformats.org/officeDocument/2006/relationships/image" Target="../media/image247.png"/><Relationship Id="rId1" Type="http://schemas.openxmlformats.org/officeDocument/2006/relationships/slideLayout" Target="../slideLayouts/slideLayout2.xml"/><Relationship Id="rId6" Type="http://schemas.openxmlformats.org/officeDocument/2006/relationships/image" Target="../media/image251.png"/><Relationship Id="rId5" Type="http://schemas.openxmlformats.org/officeDocument/2006/relationships/image" Target="../media/image250.png"/><Relationship Id="rId10" Type="http://schemas.openxmlformats.org/officeDocument/2006/relationships/image" Target="../media/image513.png"/><Relationship Id="rId4" Type="http://schemas.openxmlformats.org/officeDocument/2006/relationships/image" Target="../media/image249.png"/></Relationships>
</file>

<file path=ppt/slides/_rels/slide78.xml.rels><?xml version="1.0" encoding="UTF-8" standalone="yes"?>
<Relationships xmlns="http://schemas.openxmlformats.org/package/2006/relationships"><Relationship Id="rId3" Type="http://schemas.openxmlformats.org/officeDocument/2006/relationships/image" Target="../media/image256.png"/><Relationship Id="rId7" Type="http://schemas.openxmlformats.org/officeDocument/2006/relationships/image" Target="../media/image260.png"/><Relationship Id="rId2" Type="http://schemas.openxmlformats.org/officeDocument/2006/relationships/image" Target="../media/image255.png"/><Relationship Id="rId1" Type="http://schemas.openxmlformats.org/officeDocument/2006/relationships/slideLayout" Target="../slideLayouts/slideLayout2.xml"/><Relationship Id="rId6" Type="http://schemas.openxmlformats.org/officeDocument/2006/relationships/image" Target="../media/image259.png"/><Relationship Id="rId5" Type="http://schemas.openxmlformats.org/officeDocument/2006/relationships/image" Target="../media/image258.png"/><Relationship Id="rId4" Type="http://schemas.openxmlformats.org/officeDocument/2006/relationships/image" Target="../media/image257.png"/></Relationships>
</file>

<file path=ppt/slides/_rels/slide79.xml.rels><?xml version="1.0" encoding="UTF-8" standalone="yes"?>
<Relationships xmlns="http://schemas.openxmlformats.org/package/2006/relationships"><Relationship Id="rId8" Type="http://schemas.openxmlformats.org/officeDocument/2006/relationships/image" Target="../media/image267.png"/><Relationship Id="rId3" Type="http://schemas.openxmlformats.org/officeDocument/2006/relationships/image" Target="../media/image262.png"/><Relationship Id="rId7" Type="http://schemas.openxmlformats.org/officeDocument/2006/relationships/image" Target="../media/image266.png"/><Relationship Id="rId2" Type="http://schemas.openxmlformats.org/officeDocument/2006/relationships/image" Target="../media/image261.png"/><Relationship Id="rId1" Type="http://schemas.openxmlformats.org/officeDocument/2006/relationships/slideLayout" Target="../slideLayouts/slideLayout2.xml"/><Relationship Id="rId6" Type="http://schemas.openxmlformats.org/officeDocument/2006/relationships/image" Target="../media/image265.png"/><Relationship Id="rId5" Type="http://schemas.openxmlformats.org/officeDocument/2006/relationships/image" Target="../media/image264.png"/><Relationship Id="rId4" Type="http://schemas.openxmlformats.org/officeDocument/2006/relationships/image" Target="../media/image26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0.xml.rels><?xml version="1.0" encoding="UTF-8" standalone="yes"?>
<Relationships xmlns="http://schemas.openxmlformats.org/package/2006/relationships"><Relationship Id="rId3" Type="http://schemas.openxmlformats.org/officeDocument/2006/relationships/image" Target="../media/image269.png"/><Relationship Id="rId2" Type="http://schemas.openxmlformats.org/officeDocument/2006/relationships/image" Target="../media/image268.png"/><Relationship Id="rId1" Type="http://schemas.openxmlformats.org/officeDocument/2006/relationships/slideLayout" Target="../slideLayouts/slideLayout2.xml"/><Relationship Id="rId5" Type="http://schemas.openxmlformats.org/officeDocument/2006/relationships/image" Target="../media/image271.png"/><Relationship Id="rId4" Type="http://schemas.openxmlformats.org/officeDocument/2006/relationships/image" Target="../media/image270.png"/></Relationships>
</file>

<file path=ppt/slides/_rels/slide81.xml.rels><?xml version="1.0" encoding="UTF-8" standalone="yes"?>
<Relationships xmlns="http://schemas.openxmlformats.org/package/2006/relationships"><Relationship Id="rId3" Type="http://schemas.openxmlformats.org/officeDocument/2006/relationships/image" Target="../media/image273.png"/><Relationship Id="rId7" Type="http://schemas.openxmlformats.org/officeDocument/2006/relationships/image" Target="../media/image514.png"/><Relationship Id="rId2" Type="http://schemas.openxmlformats.org/officeDocument/2006/relationships/image" Target="../media/image272.png"/><Relationship Id="rId1" Type="http://schemas.openxmlformats.org/officeDocument/2006/relationships/slideLayout" Target="../slideLayouts/slideLayout2.xml"/><Relationship Id="rId6" Type="http://schemas.openxmlformats.org/officeDocument/2006/relationships/image" Target="../media/image276.png"/><Relationship Id="rId5" Type="http://schemas.openxmlformats.org/officeDocument/2006/relationships/image" Target="../media/image275.png"/></Relationships>
</file>

<file path=ppt/slides/_rels/slide82.xml.rels><?xml version="1.0" encoding="UTF-8" standalone="yes"?>
<Relationships xmlns="http://schemas.openxmlformats.org/package/2006/relationships"><Relationship Id="rId3" Type="http://schemas.openxmlformats.org/officeDocument/2006/relationships/image" Target="../media/image278.png"/><Relationship Id="rId2" Type="http://schemas.openxmlformats.org/officeDocument/2006/relationships/image" Target="../media/image277.png"/><Relationship Id="rId1" Type="http://schemas.openxmlformats.org/officeDocument/2006/relationships/slideLayout" Target="../slideLayouts/slideLayout2.xml"/><Relationship Id="rId6" Type="http://schemas.openxmlformats.org/officeDocument/2006/relationships/image" Target="../media/image281.png"/><Relationship Id="rId5" Type="http://schemas.openxmlformats.org/officeDocument/2006/relationships/image" Target="../media/image280.png"/><Relationship Id="rId4" Type="http://schemas.openxmlformats.org/officeDocument/2006/relationships/image" Target="../media/image279.png"/></Relationships>
</file>

<file path=ppt/slides/_rels/slide83.xml.rels><?xml version="1.0" encoding="UTF-8" standalone="yes"?>
<Relationships xmlns="http://schemas.openxmlformats.org/package/2006/relationships"><Relationship Id="rId8" Type="http://schemas.openxmlformats.org/officeDocument/2006/relationships/image" Target="../media/image288.png"/><Relationship Id="rId3" Type="http://schemas.openxmlformats.org/officeDocument/2006/relationships/image" Target="../media/image283.png"/><Relationship Id="rId7" Type="http://schemas.openxmlformats.org/officeDocument/2006/relationships/image" Target="../media/image287.png"/><Relationship Id="rId2" Type="http://schemas.openxmlformats.org/officeDocument/2006/relationships/image" Target="../media/image282.png"/><Relationship Id="rId1" Type="http://schemas.openxmlformats.org/officeDocument/2006/relationships/slideLayout" Target="../slideLayouts/slideLayout2.xml"/><Relationship Id="rId6" Type="http://schemas.openxmlformats.org/officeDocument/2006/relationships/image" Target="../media/image286.png"/><Relationship Id="rId5" Type="http://schemas.openxmlformats.org/officeDocument/2006/relationships/image" Target="../media/image285.png"/><Relationship Id="rId4" Type="http://schemas.openxmlformats.org/officeDocument/2006/relationships/image" Target="../media/image284.png"/><Relationship Id="rId9" Type="http://schemas.openxmlformats.org/officeDocument/2006/relationships/image" Target="../media/image289.png"/></Relationships>
</file>

<file path=ppt/slides/_rels/slide84.xml.rels><?xml version="1.0" encoding="UTF-8" standalone="yes"?>
<Relationships xmlns="http://schemas.openxmlformats.org/package/2006/relationships"><Relationship Id="rId3" Type="http://schemas.openxmlformats.org/officeDocument/2006/relationships/image" Target="../media/image291.png"/><Relationship Id="rId2" Type="http://schemas.openxmlformats.org/officeDocument/2006/relationships/image" Target="../media/image290.png"/><Relationship Id="rId1" Type="http://schemas.openxmlformats.org/officeDocument/2006/relationships/slideLayout" Target="../slideLayouts/slideLayout2.xml"/><Relationship Id="rId5" Type="http://schemas.openxmlformats.org/officeDocument/2006/relationships/image" Target="../media/image293.png"/><Relationship Id="rId4" Type="http://schemas.openxmlformats.org/officeDocument/2006/relationships/image" Target="../media/image292.png"/></Relationships>
</file>

<file path=ppt/slides/_rels/slide85.xml.rels><?xml version="1.0" encoding="UTF-8" standalone="yes"?>
<Relationships xmlns="http://schemas.openxmlformats.org/package/2006/relationships"><Relationship Id="rId3" Type="http://schemas.openxmlformats.org/officeDocument/2006/relationships/image" Target="../media/image295.png"/><Relationship Id="rId7" Type="http://schemas.openxmlformats.org/officeDocument/2006/relationships/image" Target="../media/image299.png"/><Relationship Id="rId2" Type="http://schemas.openxmlformats.org/officeDocument/2006/relationships/image" Target="../media/image294.png"/><Relationship Id="rId1" Type="http://schemas.openxmlformats.org/officeDocument/2006/relationships/slideLayout" Target="../slideLayouts/slideLayout2.xml"/><Relationship Id="rId6" Type="http://schemas.openxmlformats.org/officeDocument/2006/relationships/image" Target="../media/image298.png"/><Relationship Id="rId5" Type="http://schemas.openxmlformats.org/officeDocument/2006/relationships/image" Target="../media/image297.png"/><Relationship Id="rId4" Type="http://schemas.openxmlformats.org/officeDocument/2006/relationships/image" Target="../media/image296.png"/></Relationships>
</file>

<file path=ppt/slides/_rels/slide86.xml.rels><?xml version="1.0" encoding="UTF-8" standalone="yes"?>
<Relationships xmlns="http://schemas.openxmlformats.org/package/2006/relationships"><Relationship Id="rId8" Type="http://schemas.openxmlformats.org/officeDocument/2006/relationships/image" Target="../media/image306.png"/><Relationship Id="rId3" Type="http://schemas.openxmlformats.org/officeDocument/2006/relationships/image" Target="../media/image301.png"/><Relationship Id="rId7" Type="http://schemas.openxmlformats.org/officeDocument/2006/relationships/image" Target="../media/image305.png"/><Relationship Id="rId2" Type="http://schemas.openxmlformats.org/officeDocument/2006/relationships/image" Target="../media/image300.png"/><Relationship Id="rId1" Type="http://schemas.openxmlformats.org/officeDocument/2006/relationships/slideLayout" Target="../slideLayouts/slideLayout2.xml"/><Relationship Id="rId6" Type="http://schemas.openxmlformats.org/officeDocument/2006/relationships/image" Target="../media/image304.png"/><Relationship Id="rId5" Type="http://schemas.openxmlformats.org/officeDocument/2006/relationships/image" Target="../media/image303.png"/><Relationship Id="rId4" Type="http://schemas.openxmlformats.org/officeDocument/2006/relationships/image" Target="../media/image302.png"/><Relationship Id="rId9" Type="http://schemas.openxmlformats.org/officeDocument/2006/relationships/image" Target="../media/image307.png"/></Relationships>
</file>

<file path=ppt/slides/_rels/slide87.xml.rels><?xml version="1.0" encoding="UTF-8" standalone="yes"?>
<Relationships xmlns="http://schemas.openxmlformats.org/package/2006/relationships"><Relationship Id="rId3" Type="http://schemas.openxmlformats.org/officeDocument/2006/relationships/image" Target="../media/image309.png"/><Relationship Id="rId2" Type="http://schemas.openxmlformats.org/officeDocument/2006/relationships/image" Target="../media/image308.png"/><Relationship Id="rId1" Type="http://schemas.openxmlformats.org/officeDocument/2006/relationships/slideLayout" Target="../slideLayouts/slideLayout2.xml"/><Relationship Id="rId5" Type="http://schemas.openxmlformats.org/officeDocument/2006/relationships/image" Target="../media/image311.png"/><Relationship Id="rId4" Type="http://schemas.openxmlformats.org/officeDocument/2006/relationships/image" Target="../media/image310.png"/></Relationships>
</file>

<file path=ppt/slides/_rels/slide88.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13.png"/><Relationship Id="rId2" Type="http://schemas.openxmlformats.org/officeDocument/2006/relationships/image" Target="../media/image113.png"/><Relationship Id="rId1" Type="http://schemas.openxmlformats.org/officeDocument/2006/relationships/slideLayout" Target="../slideLayouts/slideLayout2.xml"/><Relationship Id="rId4" Type="http://schemas.openxmlformats.org/officeDocument/2006/relationships/image" Target="../media/image314.png"/></Relationships>
</file>

<file path=ppt/slides/_rels/slide9.xml.rels><?xml version="1.0" encoding="UTF-8" standalone="yes"?>
<Relationships xmlns="http://schemas.openxmlformats.org/package/2006/relationships"><Relationship Id="rId8" Type="http://schemas.openxmlformats.org/officeDocument/2006/relationships/image" Target="../media/image500.png"/><Relationship Id="rId7" Type="http://schemas.openxmlformats.org/officeDocument/2006/relationships/image" Target="../media/image49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98.png"/></Relationships>
</file>

<file path=ppt/slides/_rels/slide90.xml.rels><?xml version="1.0" encoding="UTF-8" standalone="yes"?>
<Relationships xmlns="http://schemas.openxmlformats.org/package/2006/relationships"><Relationship Id="rId8" Type="http://schemas.openxmlformats.org/officeDocument/2006/relationships/image" Target="../media/image321.png"/><Relationship Id="rId3" Type="http://schemas.openxmlformats.org/officeDocument/2006/relationships/image" Target="../media/image316.png"/><Relationship Id="rId7" Type="http://schemas.openxmlformats.org/officeDocument/2006/relationships/image" Target="../media/image320.png"/><Relationship Id="rId2" Type="http://schemas.openxmlformats.org/officeDocument/2006/relationships/image" Target="../media/image315.png"/><Relationship Id="rId1" Type="http://schemas.openxmlformats.org/officeDocument/2006/relationships/slideLayout" Target="../slideLayouts/slideLayout2.xml"/><Relationship Id="rId6" Type="http://schemas.openxmlformats.org/officeDocument/2006/relationships/image" Target="../media/image319.png"/><Relationship Id="rId5" Type="http://schemas.openxmlformats.org/officeDocument/2006/relationships/image" Target="../media/image318.png"/><Relationship Id="rId4" Type="http://schemas.openxmlformats.org/officeDocument/2006/relationships/image" Target="../media/image317.png"/></Relationships>
</file>

<file path=ppt/slides/_rels/slide91.xml.rels><?xml version="1.0" encoding="UTF-8" standalone="yes"?>
<Relationships xmlns="http://schemas.openxmlformats.org/package/2006/relationships"><Relationship Id="rId8" Type="http://schemas.openxmlformats.org/officeDocument/2006/relationships/image" Target="../media/image328.png"/><Relationship Id="rId3" Type="http://schemas.openxmlformats.org/officeDocument/2006/relationships/image" Target="../media/image323.png"/><Relationship Id="rId7" Type="http://schemas.openxmlformats.org/officeDocument/2006/relationships/image" Target="../media/image327.png"/><Relationship Id="rId2" Type="http://schemas.openxmlformats.org/officeDocument/2006/relationships/image" Target="../media/image322.png"/><Relationship Id="rId1" Type="http://schemas.openxmlformats.org/officeDocument/2006/relationships/slideLayout" Target="../slideLayouts/slideLayout2.xml"/><Relationship Id="rId6" Type="http://schemas.openxmlformats.org/officeDocument/2006/relationships/image" Target="../media/image326.png"/><Relationship Id="rId5" Type="http://schemas.openxmlformats.org/officeDocument/2006/relationships/image" Target="../media/image325.png"/><Relationship Id="rId4" Type="http://schemas.openxmlformats.org/officeDocument/2006/relationships/image" Target="../media/image324.png"/></Relationships>
</file>

<file path=ppt/slides/_rels/slide92.xml.rels><?xml version="1.0" encoding="UTF-8" standalone="yes"?>
<Relationships xmlns="http://schemas.openxmlformats.org/package/2006/relationships"><Relationship Id="rId8" Type="http://schemas.openxmlformats.org/officeDocument/2006/relationships/image" Target="../media/image335.png"/><Relationship Id="rId7" Type="http://schemas.openxmlformats.org/officeDocument/2006/relationships/image" Target="../media/image334.png"/><Relationship Id="rId2" Type="http://schemas.openxmlformats.org/officeDocument/2006/relationships/image" Target="../media/image329.png"/><Relationship Id="rId1" Type="http://schemas.openxmlformats.org/officeDocument/2006/relationships/slideLayout" Target="../slideLayouts/slideLayout2.xml"/><Relationship Id="rId6" Type="http://schemas.openxmlformats.org/officeDocument/2006/relationships/image" Target="../media/image333.png"/><Relationship Id="rId5" Type="http://schemas.openxmlformats.org/officeDocument/2006/relationships/image" Target="../media/image332.png"/><Relationship Id="rId10" Type="http://schemas.openxmlformats.org/officeDocument/2006/relationships/image" Target="../media/image515.png"/><Relationship Id="rId4" Type="http://schemas.openxmlformats.org/officeDocument/2006/relationships/image" Target="../media/image331.png"/><Relationship Id="rId9" Type="http://schemas.openxmlformats.org/officeDocument/2006/relationships/image" Target="../media/image336.png"/></Relationships>
</file>

<file path=ppt/slides/_rels/slide93.xml.rels><?xml version="1.0" encoding="UTF-8" standalone="yes"?>
<Relationships xmlns="http://schemas.openxmlformats.org/package/2006/relationships"><Relationship Id="rId8" Type="http://schemas.openxmlformats.org/officeDocument/2006/relationships/image" Target="../media/image343.png"/><Relationship Id="rId3" Type="http://schemas.openxmlformats.org/officeDocument/2006/relationships/image" Target="../media/image338.png"/><Relationship Id="rId7" Type="http://schemas.openxmlformats.org/officeDocument/2006/relationships/image" Target="../media/image342.png"/><Relationship Id="rId2" Type="http://schemas.openxmlformats.org/officeDocument/2006/relationships/image" Target="../media/image337.png"/><Relationship Id="rId1" Type="http://schemas.openxmlformats.org/officeDocument/2006/relationships/slideLayout" Target="../slideLayouts/slideLayout2.xml"/><Relationship Id="rId6" Type="http://schemas.openxmlformats.org/officeDocument/2006/relationships/image" Target="../media/image341.png"/><Relationship Id="rId5" Type="http://schemas.openxmlformats.org/officeDocument/2006/relationships/image" Target="../media/image340.png"/><Relationship Id="rId4" Type="http://schemas.openxmlformats.org/officeDocument/2006/relationships/image" Target="../media/image339.png"/><Relationship Id="rId9" Type="http://schemas.openxmlformats.org/officeDocument/2006/relationships/image" Target="../media/image344.png"/></Relationships>
</file>

<file path=ppt/slides/_rels/slide94.xml.rels><?xml version="1.0" encoding="UTF-8" standalone="yes"?>
<Relationships xmlns="http://schemas.openxmlformats.org/package/2006/relationships"><Relationship Id="rId3" Type="http://schemas.openxmlformats.org/officeDocument/2006/relationships/image" Target="../media/image346.png"/><Relationship Id="rId2" Type="http://schemas.openxmlformats.org/officeDocument/2006/relationships/image" Target="../media/image345.png"/><Relationship Id="rId1" Type="http://schemas.openxmlformats.org/officeDocument/2006/relationships/slideLayout" Target="../slideLayouts/slideLayout2.xml"/><Relationship Id="rId5" Type="http://schemas.openxmlformats.org/officeDocument/2006/relationships/image" Target="../media/image348.png"/><Relationship Id="rId4" Type="http://schemas.openxmlformats.org/officeDocument/2006/relationships/image" Target="../media/image347.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51.png"/><Relationship Id="rId7" Type="http://schemas.openxmlformats.org/officeDocument/2006/relationships/image" Target="../media/image355.png"/><Relationship Id="rId2" Type="http://schemas.openxmlformats.org/officeDocument/2006/relationships/image" Target="../media/image350.png"/><Relationship Id="rId1" Type="http://schemas.openxmlformats.org/officeDocument/2006/relationships/slideLayout" Target="../slideLayouts/slideLayout2.xml"/><Relationship Id="rId6" Type="http://schemas.openxmlformats.org/officeDocument/2006/relationships/image" Target="../media/image354.png"/><Relationship Id="rId5" Type="http://schemas.openxmlformats.org/officeDocument/2006/relationships/image" Target="../media/image353.png"/><Relationship Id="rId4" Type="http://schemas.openxmlformats.org/officeDocument/2006/relationships/image" Target="../media/image352.png"/><Relationship Id="rId9" Type="http://schemas.openxmlformats.org/officeDocument/2006/relationships/image" Target="../media/image516.png"/></Relationships>
</file>

<file path=ppt/slides/_rels/slide98.xml.rels><?xml version="1.0" encoding="UTF-8" standalone="yes"?>
<Relationships xmlns="http://schemas.openxmlformats.org/package/2006/relationships"><Relationship Id="rId3" Type="http://schemas.openxmlformats.org/officeDocument/2006/relationships/image" Target="../media/image357.png"/><Relationship Id="rId2" Type="http://schemas.openxmlformats.org/officeDocument/2006/relationships/image" Target="../media/image118.png"/><Relationship Id="rId1" Type="http://schemas.openxmlformats.org/officeDocument/2006/relationships/slideLayout" Target="../slideLayouts/slideLayout2.xml"/><Relationship Id="rId4" Type="http://schemas.openxmlformats.org/officeDocument/2006/relationships/image" Target="../media/image358.png"/></Relationships>
</file>

<file path=ppt/slides/_rels/slide99.xml.rels><?xml version="1.0" encoding="UTF-8" standalone="yes"?>
<Relationships xmlns="http://schemas.openxmlformats.org/package/2006/relationships"><Relationship Id="rId3" Type="http://schemas.openxmlformats.org/officeDocument/2006/relationships/image" Target="../media/image360.png"/><Relationship Id="rId7" Type="http://schemas.openxmlformats.org/officeDocument/2006/relationships/image" Target="../media/image364.png"/><Relationship Id="rId2" Type="http://schemas.openxmlformats.org/officeDocument/2006/relationships/image" Target="../media/image359.png"/><Relationship Id="rId1" Type="http://schemas.openxmlformats.org/officeDocument/2006/relationships/slideLayout" Target="../slideLayouts/slideLayout2.xml"/><Relationship Id="rId6" Type="http://schemas.openxmlformats.org/officeDocument/2006/relationships/image" Target="../media/image363.png"/><Relationship Id="rId5" Type="http://schemas.openxmlformats.org/officeDocument/2006/relationships/image" Target="../media/image362.png"/><Relationship Id="rId4" Type="http://schemas.openxmlformats.org/officeDocument/2006/relationships/image" Target="../media/image36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81200"/>
            <a:ext cx="7195344" cy="2139462"/>
          </a:xfrm>
        </p:spPr>
        <p:txBody>
          <a:bodyPr>
            <a:normAutofit/>
          </a:bodyPr>
          <a:lstStyle/>
          <a:p>
            <a:pPr algn="ctr"/>
            <a:r>
              <a:rPr lang="en-US" sz="3900" dirty="0"/>
              <a:t>EE455 Introduction to Energy Distribution Systems</a:t>
            </a:r>
            <a:endParaRPr lang="en-US" sz="3400" dirty="0"/>
          </a:p>
        </p:txBody>
      </p:sp>
      <p:sp>
        <p:nvSpPr>
          <p:cNvPr id="3" name="Subtitle 2"/>
          <p:cNvSpPr>
            <a:spLocks noGrp="1"/>
          </p:cNvSpPr>
          <p:nvPr>
            <p:ph type="subTitle" idx="1"/>
          </p:nvPr>
        </p:nvSpPr>
        <p:spPr>
          <a:xfrm>
            <a:off x="468313" y="4267200"/>
            <a:ext cx="8458200" cy="1752600"/>
          </a:xfrm>
        </p:spPr>
        <p:txBody>
          <a:bodyPr>
            <a:normAutofit/>
          </a:bodyPr>
          <a:lstStyle/>
          <a:p>
            <a:pPr algn="ctr"/>
            <a:r>
              <a:rPr lang="en-US" dirty="0">
                <a:solidFill>
                  <a:schemeClr val="tx1"/>
                </a:solidFill>
              </a:rPr>
              <a:t>Dr. </a:t>
            </a:r>
            <a:r>
              <a:rPr lang="en-US" dirty="0" err="1">
                <a:solidFill>
                  <a:schemeClr val="tx1"/>
                </a:solidFill>
              </a:rPr>
              <a:t>Zhaoyu</a:t>
            </a:r>
            <a:r>
              <a:rPr lang="en-US" dirty="0">
                <a:solidFill>
                  <a:schemeClr val="tx1"/>
                </a:solidFill>
              </a:rPr>
              <a:t> Wang</a:t>
            </a:r>
          </a:p>
          <a:p>
            <a:pPr algn="ctr"/>
            <a:r>
              <a:rPr lang="en-US" dirty="0">
                <a:solidFill>
                  <a:schemeClr val="tx1"/>
                </a:solidFill>
              </a:rPr>
              <a:t>1113 </a:t>
            </a:r>
            <a:r>
              <a:rPr lang="en-US" dirty="0" err="1">
                <a:solidFill>
                  <a:schemeClr val="tx1"/>
                </a:solidFill>
              </a:rPr>
              <a:t>Coover</a:t>
            </a:r>
            <a:r>
              <a:rPr lang="en-US" dirty="0">
                <a:solidFill>
                  <a:schemeClr val="tx1"/>
                </a:solidFill>
              </a:rPr>
              <a:t> Hall, Ames, IA</a:t>
            </a:r>
          </a:p>
          <a:p>
            <a:pPr algn="ctr"/>
            <a:r>
              <a:rPr lang="en-US" dirty="0">
                <a:solidFill>
                  <a:schemeClr val="tx1"/>
                </a:solidFill>
              </a:rPr>
              <a:t>wzy@iastate.edu</a:t>
            </a:r>
          </a:p>
          <a:p>
            <a:endParaRPr lang="en-US" dirty="0"/>
          </a:p>
        </p:txBody>
      </p:sp>
      <p:sp>
        <p:nvSpPr>
          <p:cNvPr id="4" name="Text Placeholder 3"/>
          <p:cNvSpPr>
            <a:spLocks noGrp="1"/>
          </p:cNvSpPr>
          <p:nvPr>
            <p:ph type="body" sz="quarter" idx="10"/>
          </p:nvPr>
        </p:nvSpPr>
        <p:spPr/>
        <p:txBody>
          <a:bodyPr/>
          <a:lstStyle/>
          <a:p>
            <a:r>
              <a:rPr lang="en-US" dirty="0" err="1"/>
              <a:t>ECpE</a:t>
            </a:r>
            <a:r>
              <a:rPr lang="en-US" dirty="0"/>
              <a:t> Department</a:t>
            </a:r>
          </a:p>
        </p:txBody>
      </p:sp>
    </p:spTree>
    <p:extLst>
      <p:ext uri="{BB962C8B-B14F-4D97-AF65-F5344CB8AC3E}">
        <p14:creationId xmlns:p14="http://schemas.microsoft.com/office/powerpoint/2010/main" val="178075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259" y="152400"/>
            <a:ext cx="7772400" cy="533400"/>
          </a:xfrm>
        </p:spPr>
        <p:txBody>
          <a:bodyPr>
            <a:noAutofit/>
          </a:bodyPr>
          <a:lstStyle/>
          <a:p>
            <a:pPr algn="l"/>
            <a:r>
              <a:rPr lang="en-US" sz="3200" dirty="0">
                <a:latin typeface="+mj-lt"/>
              </a:rPr>
              <a:t>Transformer model</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nvGraphicFramePr>
            <p:xfrm>
              <a:off x="76200" y="905078"/>
              <a:ext cx="8915399" cy="5091405"/>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3712091230"/>
                        </a:ext>
                      </a:extLst>
                    </a:gridCol>
                    <a:gridCol w="1752600">
                      <a:extLst>
                        <a:ext uri="{9D8B030D-6E8A-4147-A177-3AD203B41FA5}">
                          <a16:colId xmlns:a16="http://schemas.microsoft.com/office/drawing/2014/main" val="794165553"/>
                        </a:ext>
                      </a:extLst>
                    </a:gridCol>
                    <a:gridCol w="1676400">
                      <a:extLst>
                        <a:ext uri="{9D8B030D-6E8A-4147-A177-3AD203B41FA5}">
                          <a16:colId xmlns:a16="http://schemas.microsoft.com/office/drawing/2014/main" val="888564319"/>
                        </a:ext>
                      </a:extLst>
                    </a:gridCol>
                    <a:gridCol w="2667000">
                      <a:extLst>
                        <a:ext uri="{9D8B030D-6E8A-4147-A177-3AD203B41FA5}">
                          <a16:colId xmlns:a16="http://schemas.microsoft.com/office/drawing/2014/main" val="1943706435"/>
                        </a:ext>
                      </a:extLst>
                    </a:gridCol>
                    <a:gridCol w="2362199">
                      <a:extLst>
                        <a:ext uri="{9D8B030D-6E8A-4147-A177-3AD203B41FA5}">
                          <a16:colId xmlns:a16="http://schemas.microsoft.com/office/drawing/2014/main" val="707433363"/>
                        </a:ext>
                      </a:extLst>
                    </a:gridCol>
                  </a:tblGrid>
                  <a:tr h="477344">
                    <a:tc>
                      <a:txBody>
                        <a:bodyPr/>
                        <a:lstStyle/>
                        <a:p>
                          <a:pPr algn="ctr"/>
                          <a:endParaRPr lang="en-US" sz="16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US" sz="1400" i="1" smtClean="0">
                                    <a:effectLst/>
                                    <a:latin typeface="Cambria Math" panose="02040503050406030204" pitchFamily="18" charset="0"/>
                                  </a:rPr>
                                  <m:t>△</m:t>
                                </m:r>
                                <m:r>
                                  <a:rPr lang="en-US" sz="1400" b="0" i="1" smtClean="0">
                                    <a:effectLst/>
                                    <a:latin typeface="Cambria Math" panose="02040503050406030204" pitchFamily="18" charset="0"/>
                                  </a:rPr>
                                  <m:t>−</m:t>
                                </m:r>
                                <m:r>
                                  <a:rPr lang="en-US" sz="1400" b="0" i="0" smtClean="0">
                                    <a:effectLst/>
                                    <a:latin typeface="Cambria Math" panose="02040503050406030204" pitchFamily="18" charset="0"/>
                                  </a:rPr>
                                  <m:t> </m:t>
                                </m:r>
                                <m:r>
                                  <m:rPr>
                                    <m:sty m:val="p"/>
                                  </m:rPr>
                                  <a:rPr lang="en-US" sz="1400" b="0" i="0" smtClean="0">
                                    <a:effectLst/>
                                    <a:latin typeface="Cambria Math" panose="02040503050406030204" pitchFamily="18" charset="0"/>
                                  </a:rPr>
                                  <m:t>Grounded</m:t>
                                </m:r>
                                <m:r>
                                  <a:rPr lang="en-US" sz="1400" b="0" i="0" smtClean="0">
                                    <a:effectLst/>
                                    <a:latin typeface="Cambria Math" panose="02040503050406030204" pitchFamily="18" charset="0"/>
                                  </a:rPr>
                                  <m:t> </m:t>
                                </m:r>
                                <m:r>
                                  <m:rPr>
                                    <m:sty m:val="p"/>
                                  </m:rPr>
                                  <a:rPr lang="en-US" sz="1400" b="0" i="0" smtClean="0">
                                    <a:effectLst/>
                                    <a:latin typeface="Cambria Math" panose="02040503050406030204" pitchFamily="18" charset="0"/>
                                  </a:rPr>
                                  <m:t>Y</m:t>
                                </m:r>
                              </m:oMath>
                            </m:oMathPara>
                          </a14:m>
                          <a:endParaRPr lang="en-US" sz="1400" b="0" i="0" dirty="0">
                            <a:effectLst/>
                            <a:latin typeface="Times New Roman" panose="02020603050405020304" pitchFamily="18" charset="0"/>
                          </a:endParaRPr>
                        </a:p>
                        <a:p>
                          <a:pPr algn="ctr"/>
                          <a:r>
                            <a:rPr lang="en-US" sz="1200" b="0" i="0" dirty="0">
                              <a:effectLst/>
                              <a:latin typeface="Times New Roman" panose="02020603050405020304" pitchFamily="18" charset="0"/>
                              <a:cs typeface="Times New Roman" panose="02020603050405020304" pitchFamily="18" charset="0"/>
                            </a:rPr>
                            <a:t>Step-down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US" sz="1200" i="1" smtClean="0">
                                    <a:effectLst/>
                                    <a:latin typeface="Cambria Math" panose="02040503050406030204" pitchFamily="18" charset="0"/>
                                  </a:rPr>
                                  <m:t>△</m:t>
                                </m:r>
                                <m:r>
                                  <a:rPr lang="en-US" sz="1200" b="0" i="1" smtClean="0">
                                    <a:effectLst/>
                                    <a:latin typeface="Cambria Math" panose="02040503050406030204" pitchFamily="18" charset="0"/>
                                  </a:rPr>
                                  <m:t>−</m:t>
                                </m:r>
                                <m:r>
                                  <a:rPr lang="en-US" sz="1200" b="0" i="0" smtClean="0">
                                    <a:effectLst/>
                                    <a:latin typeface="Cambria Math" panose="02040503050406030204" pitchFamily="18" charset="0"/>
                                  </a:rPr>
                                  <m:t> </m:t>
                                </m:r>
                                <m:r>
                                  <m:rPr>
                                    <m:sty m:val="p"/>
                                  </m:rPr>
                                  <a:rPr lang="en-US" sz="1200" b="0" i="0" smtClean="0">
                                    <a:effectLst/>
                                    <a:latin typeface="Cambria Math" panose="02040503050406030204" pitchFamily="18" charset="0"/>
                                  </a:rPr>
                                  <m:t>Grounded</m:t>
                                </m:r>
                                <m:r>
                                  <a:rPr lang="en-US" sz="1200" b="0" i="0" smtClean="0">
                                    <a:effectLst/>
                                    <a:latin typeface="Cambria Math" panose="02040503050406030204" pitchFamily="18" charset="0"/>
                                  </a:rPr>
                                  <m:t> </m:t>
                                </m:r>
                                <m:r>
                                  <m:rPr>
                                    <m:sty m:val="p"/>
                                  </m:rPr>
                                  <a:rPr lang="en-US" sz="1200" b="0" i="0" smtClean="0">
                                    <a:effectLst/>
                                    <a:latin typeface="Cambria Math" panose="02040503050406030204" pitchFamily="18" charset="0"/>
                                  </a:rPr>
                                  <m:t>Y</m:t>
                                </m:r>
                              </m:oMath>
                            </m:oMathPara>
                          </a14:m>
                          <a:endParaRPr lang="en-US" sz="1200" b="0" i="0" dirty="0">
                            <a:effectLst/>
                            <a:latin typeface="Times New Roman" panose="02020603050405020304" pitchFamily="18" charset="0"/>
                          </a:endParaRPr>
                        </a:p>
                        <a:p>
                          <a:pPr algn="ctr"/>
                          <a:r>
                            <a:rPr lang="en-US" sz="1200" b="0" i="0" dirty="0">
                              <a:effectLst/>
                              <a:latin typeface="Times New Roman" panose="02020603050405020304" pitchFamily="18" charset="0"/>
                              <a:cs typeface="Times New Roman" panose="02020603050405020304" pitchFamily="18" charset="0"/>
                            </a:rPr>
                            <a:t>Step-up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m:rPr>
                                    <m:sty m:val="p"/>
                                  </m:rPr>
                                  <a:rPr lang="en-US" sz="1200" b="0" i="0" smtClean="0">
                                    <a:effectLst/>
                                    <a:latin typeface="Cambria Math" panose="02040503050406030204" pitchFamily="18" charset="0"/>
                                  </a:rPr>
                                  <m:t>Ungrounded</m:t>
                                </m:r>
                                <m:r>
                                  <a:rPr lang="en-US" sz="1200" b="0" i="0" smtClean="0">
                                    <a:effectLst/>
                                    <a:latin typeface="Cambria Math" panose="02040503050406030204" pitchFamily="18" charset="0"/>
                                  </a:rPr>
                                  <m:t> </m:t>
                                </m:r>
                                <m:r>
                                  <m:rPr>
                                    <m:sty m:val="p"/>
                                  </m:rPr>
                                  <a:rPr lang="en-US" sz="1200" b="0" i="0" smtClean="0">
                                    <a:effectLst/>
                                    <a:latin typeface="Cambria Math" panose="02040503050406030204" pitchFamily="18" charset="0"/>
                                  </a:rPr>
                                  <m:t>Y</m:t>
                                </m:r>
                                <m:r>
                                  <a:rPr lang="en-US" sz="1200" b="0" i="0" smtClean="0">
                                    <a:effectLst/>
                                    <a:latin typeface="Cambria Math" panose="02040503050406030204" pitchFamily="18" charset="0"/>
                                  </a:rPr>
                                  <m:t> − </m:t>
                                </m:r>
                                <m:r>
                                  <a:rPr lang="en-US" sz="1200" i="1" smtClean="0">
                                    <a:effectLst/>
                                    <a:latin typeface="Cambria Math" panose="02040503050406030204" pitchFamily="18" charset="0"/>
                                  </a:rPr>
                                  <m:t>△</m:t>
                                </m:r>
                              </m:oMath>
                            </m:oMathPara>
                          </a14:m>
                          <a:endParaRPr lang="en-US" sz="1200" b="0" i="0" dirty="0">
                            <a:effectLst/>
                            <a:latin typeface="Times New Roman" panose="02020603050405020304" pitchFamily="18" charset="0"/>
                          </a:endParaRPr>
                        </a:p>
                        <a:p>
                          <a:pPr algn="ctr"/>
                          <a:r>
                            <a:rPr lang="en-US" sz="1200" b="0" i="0" dirty="0">
                              <a:effectLst/>
                              <a:latin typeface="Times New Roman" panose="02020603050405020304" pitchFamily="18" charset="0"/>
                              <a:cs typeface="Times New Roman" panose="02020603050405020304" pitchFamily="18" charset="0"/>
                            </a:rPr>
                            <a:t>Step-down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m:rPr>
                                    <m:sty m:val="p"/>
                                  </m:rPr>
                                  <a:rPr lang="en-US" sz="1200" b="0" i="0" smtClean="0">
                                    <a:effectLst/>
                                    <a:latin typeface="Cambria Math" panose="02040503050406030204" pitchFamily="18" charset="0"/>
                                  </a:rPr>
                                  <m:t>Grounded</m:t>
                                </m:r>
                                <m:r>
                                  <a:rPr lang="en-US" sz="1200" b="0" i="0" smtClean="0">
                                    <a:effectLst/>
                                    <a:latin typeface="Cambria Math" panose="02040503050406030204" pitchFamily="18" charset="0"/>
                                  </a:rPr>
                                  <m:t> </m:t>
                                </m:r>
                                <m:r>
                                  <m:rPr>
                                    <m:sty m:val="p"/>
                                  </m:rPr>
                                  <a:rPr lang="en-US" sz="1200" b="0" i="0" smtClean="0">
                                    <a:effectLst/>
                                    <a:latin typeface="Cambria Math" panose="02040503050406030204" pitchFamily="18" charset="0"/>
                                  </a:rPr>
                                  <m:t>Y</m:t>
                                </m:r>
                                <m:r>
                                  <a:rPr lang="en-US" sz="1200" b="0" i="0" smtClean="0">
                                    <a:effectLst/>
                                    <a:latin typeface="Cambria Math" panose="02040503050406030204" pitchFamily="18" charset="0"/>
                                  </a:rPr>
                                  <m:t> −</m:t>
                                </m:r>
                                <m:r>
                                  <m:rPr>
                                    <m:sty m:val="p"/>
                                  </m:rPr>
                                  <a:rPr lang="en-US" sz="1200" b="0" i="0" smtClean="0">
                                    <a:effectLst/>
                                    <a:latin typeface="Cambria Math" panose="02040503050406030204" pitchFamily="18" charset="0"/>
                                  </a:rPr>
                                  <m:t>Grounded</m:t>
                                </m:r>
                                <m:r>
                                  <a:rPr lang="en-US" sz="1200" b="0" i="0" smtClean="0">
                                    <a:effectLst/>
                                    <a:latin typeface="Cambria Math" panose="02040503050406030204" pitchFamily="18" charset="0"/>
                                  </a:rPr>
                                  <m:t> </m:t>
                                </m:r>
                                <m:r>
                                  <m:rPr>
                                    <m:sty m:val="p"/>
                                  </m:rPr>
                                  <a:rPr lang="en-US" sz="1200" b="0" i="0" smtClean="0">
                                    <a:effectLst/>
                                    <a:latin typeface="Cambria Math" panose="02040503050406030204" pitchFamily="18" charset="0"/>
                                  </a:rPr>
                                  <m:t>Y</m:t>
                                </m:r>
                              </m:oMath>
                            </m:oMathPara>
                          </a14:m>
                          <a:endParaRPr lang="en-US" sz="1200" b="0" i="0" dirty="0">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313249"/>
                      </a:ext>
                    </a:extLst>
                  </a:tr>
                  <a:tr h="649402">
                    <a:tc>
                      <a:txBody>
                        <a:bodyPr/>
                        <a:lstStyle/>
                        <a:p>
                          <a:pPr algn="ctr"/>
                          <a14:m>
                            <m:oMathPara xmlns:m="http://schemas.openxmlformats.org/officeDocument/2006/math">
                              <m:oMathParaPr>
                                <m:jc m:val="centerGroup"/>
                              </m:oMathParaPr>
                              <m:oMath xmlns:m="http://schemas.openxmlformats.org/officeDocument/2006/math">
                                <m:r>
                                  <a:rPr lang="en-US" sz="1400" b="0" i="1" smtClean="0">
                                    <a:effectLst/>
                                    <a:latin typeface="Cambria Math" panose="02040503050406030204" pitchFamily="18" charset="0"/>
                                  </a:rPr>
                                  <m:t>[</m:t>
                                </m:r>
                                <m:sSub>
                                  <m:sSubPr>
                                    <m:ctrlPr>
                                      <a:rPr lang="en-US" sz="1400" b="0" i="1" smtClean="0">
                                        <a:effectLst/>
                                        <a:latin typeface="Cambria Math" panose="02040503050406030204" pitchFamily="18" charset="0"/>
                                      </a:rPr>
                                    </m:ctrlPr>
                                  </m:sSubPr>
                                  <m:e>
                                    <m:r>
                                      <a:rPr lang="en-US" sz="1400" b="0" i="1" smtClean="0">
                                        <a:effectLst/>
                                        <a:latin typeface="Cambria Math" panose="02040503050406030204" pitchFamily="18" charset="0"/>
                                      </a:rPr>
                                      <m:t>𝑎</m:t>
                                    </m:r>
                                  </m:e>
                                  <m:sub>
                                    <m:r>
                                      <a:rPr lang="en-US" sz="1400" b="0" i="1" smtClean="0">
                                        <a:effectLst/>
                                        <a:latin typeface="Cambria Math" panose="02040503050406030204" pitchFamily="18" charset="0"/>
                                      </a:rPr>
                                      <m:t>𝑡</m:t>
                                    </m:r>
                                  </m:sub>
                                </m:sSub>
                                <m:r>
                                  <a:rPr lang="en-US" sz="1400" b="0" i="1" smtClean="0">
                                    <a:effectLst/>
                                    <a:latin typeface="Cambria Math" panose="02040503050406030204" pitchFamily="18" charset="0"/>
                                  </a:rPr>
                                  <m:t>]</m:t>
                                </m:r>
                              </m:oMath>
                            </m:oMathPara>
                          </a14:m>
                          <a:endParaRPr lang="en-US" sz="14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US" sz="1200" b="0" i="1" smtClean="0">
                                    <a:effectLst/>
                                    <a:latin typeface="Cambria Math" panose="02040503050406030204" pitchFamily="18" charset="0"/>
                                  </a:rPr>
                                  <m:t>−</m:t>
                                </m:r>
                                <m:f>
                                  <m:fPr>
                                    <m:ctrlPr>
                                      <a:rPr lang="en-US" sz="1200" b="0" i="1" smtClean="0">
                                        <a:effectLst/>
                                        <a:latin typeface="Cambria Math" panose="02040503050406030204" pitchFamily="18" charset="0"/>
                                      </a:rPr>
                                    </m:ctrlPr>
                                  </m:fPr>
                                  <m:num>
                                    <m:sSub>
                                      <m:sSubPr>
                                        <m:ctrlPr>
                                          <a:rPr lang="en-US" sz="1200" b="0" i="1" smtClean="0">
                                            <a:effectLst/>
                                            <a:latin typeface="Cambria Math" panose="02040503050406030204" pitchFamily="18" charset="0"/>
                                          </a:rPr>
                                        </m:ctrlPr>
                                      </m:sSubPr>
                                      <m:e>
                                        <m:r>
                                          <a:rPr lang="en-US" sz="1200" b="0" i="1" smtClean="0">
                                            <a:effectLst/>
                                            <a:latin typeface="Cambria Math" panose="02040503050406030204" pitchFamily="18" charset="0"/>
                                          </a:rPr>
                                          <m:t>𝑛</m:t>
                                        </m:r>
                                      </m:e>
                                      <m:sub>
                                        <m:r>
                                          <a:rPr lang="en-US" sz="1200" b="0" i="1" smtClean="0">
                                            <a:effectLst/>
                                            <a:latin typeface="Cambria Math" panose="02040503050406030204" pitchFamily="18" charset="0"/>
                                          </a:rPr>
                                          <m:t>𝑡</m:t>
                                        </m:r>
                                      </m:sub>
                                    </m:sSub>
                                  </m:num>
                                  <m:den>
                                    <m:r>
                                      <a:rPr lang="en-US" sz="1200" b="0" i="1" smtClean="0">
                                        <a:effectLst/>
                                        <a:latin typeface="Cambria Math" panose="02040503050406030204" pitchFamily="18" charset="0"/>
                                      </a:rPr>
                                      <m:t>3</m:t>
                                    </m:r>
                                  </m:den>
                                </m:f>
                                <m:d>
                                  <m:dPr>
                                    <m:begChr m:val="["/>
                                    <m:endChr m:val="]"/>
                                    <m:ctrlPr>
                                      <a:rPr lang="en-US" sz="1200" b="0" i="1" smtClean="0">
                                        <a:effectLst/>
                                        <a:latin typeface="Cambria Math" panose="02040503050406030204" pitchFamily="18" charset="0"/>
                                      </a:rPr>
                                    </m:ctrlPr>
                                  </m:dPr>
                                  <m:e>
                                    <m:m>
                                      <m:mPr>
                                        <m:mcs>
                                          <m:mc>
                                            <m:mcPr>
                                              <m:count m:val="3"/>
                                              <m:mcJc m:val="center"/>
                                            </m:mcPr>
                                          </m:mc>
                                        </m:mcs>
                                        <m:ctrlPr>
                                          <a:rPr lang="en-US" sz="1200" b="0" i="1" smtClean="0">
                                            <a:effectLst/>
                                            <a:latin typeface="Cambria Math" panose="02040503050406030204" pitchFamily="18" charset="0"/>
                                          </a:rPr>
                                        </m:ctrlPr>
                                      </m:mPr>
                                      <m:mr>
                                        <m:e>
                                          <m:r>
                                            <m:rPr>
                                              <m:brk m:alnAt="7"/>
                                            </m:rPr>
                                            <a:rPr lang="en-US" sz="1200" b="0" i="1" smtClean="0">
                                              <a:effectLst/>
                                              <a:latin typeface="Cambria Math" panose="02040503050406030204" pitchFamily="18" charset="0"/>
                                            </a:rPr>
                                            <m:t>0</m:t>
                                          </m:r>
                                        </m:e>
                                        <m:e>
                                          <m:r>
                                            <a:rPr lang="en-US" sz="1200" b="0" i="1" smtClean="0">
                                              <a:effectLst/>
                                              <a:latin typeface="Cambria Math" panose="02040503050406030204" pitchFamily="18" charset="0"/>
                                            </a:rPr>
                                            <m:t>2</m:t>
                                          </m:r>
                                        </m:e>
                                        <m:e>
                                          <m:r>
                                            <a:rPr lang="en-US" sz="1200" b="0" i="1" smtClean="0">
                                              <a:effectLst/>
                                              <a:latin typeface="Cambria Math" panose="02040503050406030204" pitchFamily="18" charset="0"/>
                                            </a:rPr>
                                            <m:t>1</m:t>
                                          </m:r>
                                        </m:e>
                                      </m:mr>
                                      <m:mr>
                                        <m:e>
                                          <m:r>
                                            <a:rPr lang="en-US" sz="1200" b="0" i="1" smtClean="0">
                                              <a:effectLst/>
                                              <a:latin typeface="Cambria Math" panose="02040503050406030204" pitchFamily="18" charset="0"/>
                                            </a:rPr>
                                            <m:t>1</m:t>
                                          </m:r>
                                        </m:e>
                                        <m:e>
                                          <m:r>
                                            <a:rPr lang="en-US" sz="1200" b="0" i="1" smtClean="0">
                                              <a:effectLst/>
                                              <a:latin typeface="Cambria Math" panose="02040503050406030204" pitchFamily="18" charset="0"/>
                                            </a:rPr>
                                            <m:t>0</m:t>
                                          </m:r>
                                        </m:e>
                                        <m:e>
                                          <m:r>
                                            <a:rPr lang="en-US" sz="1200" b="0" i="1" smtClean="0">
                                              <a:effectLst/>
                                              <a:latin typeface="Cambria Math" panose="02040503050406030204" pitchFamily="18" charset="0"/>
                                            </a:rPr>
                                            <m:t>2</m:t>
                                          </m:r>
                                        </m:e>
                                      </m:mr>
                                      <m:mr>
                                        <m:e>
                                          <m:r>
                                            <a:rPr lang="en-US" sz="1200" b="0" i="1" smtClean="0">
                                              <a:effectLst/>
                                              <a:latin typeface="Cambria Math" panose="02040503050406030204" pitchFamily="18" charset="0"/>
                                            </a:rPr>
                                            <m:t>2</m:t>
                                          </m:r>
                                        </m:e>
                                        <m:e>
                                          <m:r>
                                            <a:rPr lang="en-US" sz="1200" b="0" i="1" smtClean="0">
                                              <a:effectLst/>
                                              <a:latin typeface="Cambria Math" panose="02040503050406030204" pitchFamily="18" charset="0"/>
                                            </a:rPr>
                                            <m:t>1</m:t>
                                          </m:r>
                                        </m:e>
                                        <m:e>
                                          <m:r>
                                            <a:rPr lang="en-US" sz="1200" b="0" i="1" smtClean="0">
                                              <a:effectLst/>
                                              <a:latin typeface="Cambria Math" panose="02040503050406030204" pitchFamily="18" charset="0"/>
                                            </a:rPr>
                                            <m:t>0</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num>
                                  <m:den>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den>
                                </m:f>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4088297"/>
                      </a:ext>
                    </a:extLst>
                  </a:tr>
                  <a:tr h="68314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effectLst/>
                                    <a:latin typeface="Cambria Math" panose="02040503050406030204" pitchFamily="18" charset="0"/>
                                  </a:rPr>
                                  <m:t>[</m:t>
                                </m:r>
                                <m:sSub>
                                  <m:sSubPr>
                                    <m:ctrlPr>
                                      <a:rPr lang="en-US" sz="1400" b="0" i="1" smtClean="0">
                                        <a:effectLst/>
                                        <a:latin typeface="Cambria Math" panose="02040503050406030204" pitchFamily="18" charset="0"/>
                                      </a:rPr>
                                    </m:ctrlPr>
                                  </m:sSubPr>
                                  <m:e>
                                    <m:r>
                                      <a:rPr lang="en-US" sz="1400" b="0" i="1" smtClean="0">
                                        <a:effectLst/>
                                        <a:latin typeface="Cambria Math" panose="02040503050406030204" pitchFamily="18" charset="0"/>
                                      </a:rPr>
                                      <m:t>𝑏</m:t>
                                    </m:r>
                                  </m:e>
                                  <m:sub>
                                    <m:r>
                                      <a:rPr lang="en-US" sz="1400" b="0" i="1" smtClean="0">
                                        <a:effectLst/>
                                        <a:latin typeface="Cambria Math" panose="02040503050406030204" pitchFamily="18" charset="0"/>
                                      </a:rPr>
                                      <m:t>𝑡</m:t>
                                    </m:r>
                                  </m:sub>
                                </m:sSub>
                                <m:r>
                                  <a:rPr lang="en-US" sz="1400" b="0" i="1" smtClean="0">
                                    <a:effectLst/>
                                    <a:latin typeface="Cambria Math" panose="02040503050406030204" pitchFamily="18" charset="0"/>
                                  </a:rPr>
                                  <m:t>]</m:t>
                                </m:r>
                              </m:oMath>
                            </m:oMathPara>
                          </a14:m>
                          <a:endParaRPr lang="en-US" sz="14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num>
                                  <m:den>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den>
                                </m:f>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m:rPr>
                                              <m:brk m:alnAt="7"/>
                                            </m:r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m:t>
                                                  </m:r>
                                                </m:sub>
                                              </m:sSub>
                                            </m:sub>
                                          </m:sSub>
                                        </m:e>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m:t>
                                                  </m:r>
                                                </m:sub>
                                              </m:sSub>
                                            </m:sub>
                                          </m:sSub>
                                        </m:e>
                                      </m:mr>
                                      <m:mr>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m:t>
                                                  </m:r>
                                                </m:sub>
                                              </m:sSub>
                                            </m:sub>
                                          </m:sSub>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m:t>
                                                  </m:r>
                                                </m:sub>
                                              </m:sSub>
                                            </m:sub>
                                          </m:sSub>
                                        </m:e>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num>
                                  <m:den>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den>
                                </m:f>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m:t>
                                                  </m:r>
                                                </m:sub>
                                              </m:sSub>
                                            </m:sub>
                                          </m:sSub>
                                        </m:e>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m:t>
                                                  </m:r>
                                                </m:sub>
                                              </m:sSub>
                                            </m:sub>
                                          </m:sSub>
                                        </m:e>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m:t>
                                                  </m:r>
                                                </m:sub>
                                              </m:sSub>
                                            </m:sub>
                                          </m:sSub>
                                        </m:e>
                                      </m:mr>
                                      <m:mr>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m:t>
                                                  </m:r>
                                                </m:sub>
                                              </m:sSub>
                                            </m:sub>
                                          </m:sSub>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num>
                                  <m:den>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den>
                                </m:f>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𝑎𝑏</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𝑎𝑏</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𝑏𝑐</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𝑏𝑐</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𝑐𝑎</m:t>
                                                  </m:r>
                                                </m:sub>
                                              </m:sSub>
                                            </m:sub>
                                          </m:sSub>
                                        </m:e>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𝑐𝑎</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m:t>
                                                      </m:r>
                                                    </m:sub>
                                                  </m:sSub>
                                                </m:sub>
                                              </m:sSub>
                                            </m:sub>
                                          </m:sSub>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2659896"/>
                      </a:ext>
                    </a:extLst>
                  </a:tr>
                  <a:tr h="41231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effectLst/>
                                    <a:latin typeface="Cambria Math" panose="02040503050406030204" pitchFamily="18" charset="0"/>
                                  </a:rPr>
                                  <m:t>[</m:t>
                                </m:r>
                                <m:sSub>
                                  <m:sSubPr>
                                    <m:ctrlPr>
                                      <a:rPr lang="en-US" sz="1400" b="0" i="1" smtClean="0">
                                        <a:effectLst/>
                                        <a:latin typeface="Cambria Math" panose="02040503050406030204" pitchFamily="18" charset="0"/>
                                      </a:rPr>
                                    </m:ctrlPr>
                                  </m:sSubPr>
                                  <m:e>
                                    <m:r>
                                      <a:rPr lang="en-US" sz="1400" b="0" i="1" smtClean="0">
                                        <a:effectLst/>
                                        <a:latin typeface="Cambria Math" panose="02040503050406030204" pitchFamily="18" charset="0"/>
                                      </a:rPr>
                                      <m:t>𝑐</m:t>
                                    </m:r>
                                  </m:e>
                                  <m:sub>
                                    <m:r>
                                      <a:rPr lang="en-US" sz="1400" b="0" i="1" smtClean="0">
                                        <a:effectLst/>
                                        <a:latin typeface="Cambria Math" panose="02040503050406030204" pitchFamily="18" charset="0"/>
                                      </a:rPr>
                                      <m:t>𝑡</m:t>
                                    </m:r>
                                  </m:sub>
                                </m:sSub>
                                <m:r>
                                  <a:rPr lang="en-US" sz="1400" b="0" i="1" smtClean="0">
                                    <a:effectLst/>
                                    <a:latin typeface="Cambria Math" panose="02040503050406030204" pitchFamily="18" charset="0"/>
                                  </a:rPr>
                                  <m:t>]</m:t>
                                </m:r>
                              </m:oMath>
                            </m:oMathPara>
                          </a14:m>
                          <a:endParaRPr lang="en-US" sz="14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2455367"/>
                      </a:ext>
                    </a:extLst>
                  </a:tr>
                  <a:tr h="52779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effectLst/>
                                    <a:latin typeface="Cambria Math" panose="02040503050406030204" pitchFamily="18" charset="0"/>
                                  </a:rPr>
                                  <m:t>[</m:t>
                                </m:r>
                                <m:sSub>
                                  <m:sSubPr>
                                    <m:ctrlPr>
                                      <a:rPr lang="en-US" sz="1400" b="0" i="1" smtClean="0">
                                        <a:effectLst/>
                                        <a:latin typeface="Cambria Math" panose="02040503050406030204" pitchFamily="18" charset="0"/>
                                      </a:rPr>
                                    </m:ctrlPr>
                                  </m:sSubPr>
                                  <m:e>
                                    <m:r>
                                      <a:rPr lang="en-US" sz="1400" b="0" i="1" smtClean="0">
                                        <a:effectLst/>
                                        <a:latin typeface="Cambria Math" panose="02040503050406030204" pitchFamily="18" charset="0"/>
                                      </a:rPr>
                                      <m:t>𝑑</m:t>
                                    </m:r>
                                  </m:e>
                                  <m:sub>
                                    <m:r>
                                      <a:rPr lang="en-US" sz="1400" b="0" i="1" smtClean="0">
                                        <a:effectLst/>
                                        <a:latin typeface="Cambria Math" panose="02040503050406030204" pitchFamily="18" charset="0"/>
                                      </a:rPr>
                                      <m:t>𝑡</m:t>
                                    </m:r>
                                  </m:sub>
                                </m:sSub>
                                <m:r>
                                  <a:rPr lang="en-US" sz="1400" b="0" i="1" smtClean="0">
                                    <a:effectLst/>
                                    <a:latin typeface="Cambria Math" panose="02040503050406030204" pitchFamily="18" charset="0"/>
                                  </a:rPr>
                                  <m:t>]</m:t>
                                </m:r>
                              </m:oMath>
                            </m:oMathPara>
                          </a14:m>
                          <a:endParaRPr lang="en-US" sz="14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den>
                                </m:f>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den>
                                </m:f>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den>
                                </m:f>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den>
                                </m:f>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6569479"/>
                      </a:ext>
                    </a:extLst>
                  </a:tr>
                  <a:tr h="63847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effectLst/>
                                    <a:latin typeface="Cambria Math" panose="02040503050406030204" pitchFamily="18" charset="0"/>
                                  </a:rPr>
                                  <m:t>[</m:t>
                                </m:r>
                                <m:sSub>
                                  <m:sSubPr>
                                    <m:ctrlPr>
                                      <a:rPr lang="en-US" sz="1400" b="0" i="1" smtClean="0">
                                        <a:effectLst/>
                                        <a:latin typeface="Cambria Math" panose="02040503050406030204" pitchFamily="18" charset="0"/>
                                      </a:rPr>
                                    </m:ctrlPr>
                                  </m:sSubPr>
                                  <m:e>
                                    <m:r>
                                      <a:rPr lang="en-US" sz="1400" b="0" i="1" smtClean="0">
                                        <a:effectLst/>
                                        <a:latin typeface="Cambria Math" panose="02040503050406030204" pitchFamily="18" charset="0"/>
                                      </a:rPr>
                                      <m:t>𝐴</m:t>
                                    </m:r>
                                  </m:e>
                                  <m:sub>
                                    <m:r>
                                      <a:rPr lang="en-US" sz="1400" b="0" i="1" smtClean="0">
                                        <a:effectLst/>
                                        <a:latin typeface="Cambria Math" panose="02040503050406030204" pitchFamily="18" charset="0"/>
                                      </a:rPr>
                                      <m:t>𝑡</m:t>
                                    </m:r>
                                  </m:sub>
                                </m:sSub>
                                <m:r>
                                  <a:rPr lang="en-US" sz="1400" b="0" i="1" smtClean="0">
                                    <a:effectLst/>
                                    <a:latin typeface="Cambria Math" panose="02040503050406030204" pitchFamily="18" charset="0"/>
                                  </a:rPr>
                                  <m:t>]</m:t>
                                </m:r>
                              </m:oMath>
                            </m:oMathPara>
                          </a14:m>
                          <a:endParaRPr lang="en-US" sz="14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den>
                                </m:f>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den>
                                </m:f>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
                                  </m:e>
                                </m:d>
                              </m:oMath>
                            </m:oMathPara>
                          </a14:m>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den>
                                </m:f>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den>
                                </m:f>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1363328"/>
                      </a:ext>
                    </a:extLst>
                  </a:tr>
                  <a:tr h="73152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effectLst/>
                                    <a:latin typeface="Cambria Math" panose="02040503050406030204" pitchFamily="18" charset="0"/>
                                  </a:rPr>
                                  <m:t>[</m:t>
                                </m:r>
                                <m:sSub>
                                  <m:sSubPr>
                                    <m:ctrlPr>
                                      <a:rPr lang="en-US" sz="1400" b="0" i="1" smtClean="0">
                                        <a:effectLst/>
                                        <a:latin typeface="Cambria Math" panose="02040503050406030204" pitchFamily="18" charset="0"/>
                                      </a:rPr>
                                    </m:ctrlPr>
                                  </m:sSubPr>
                                  <m:e>
                                    <m:r>
                                      <a:rPr lang="en-US" sz="1400" b="0" i="1" smtClean="0">
                                        <a:effectLst/>
                                        <a:latin typeface="Cambria Math" panose="02040503050406030204" pitchFamily="18" charset="0"/>
                                      </a:rPr>
                                      <m:t>𝐵</m:t>
                                    </m:r>
                                  </m:e>
                                  <m:sub>
                                    <m:r>
                                      <a:rPr lang="en-US" sz="1400" b="0" i="1" smtClean="0">
                                        <a:effectLst/>
                                        <a:latin typeface="Cambria Math" panose="02040503050406030204" pitchFamily="18" charset="0"/>
                                      </a:rPr>
                                      <m:t>𝑡</m:t>
                                    </m:r>
                                  </m:sub>
                                </m:sSub>
                                <m:r>
                                  <a:rPr lang="en-US" sz="1400" b="0" i="1" smtClean="0">
                                    <a:effectLst/>
                                    <a:latin typeface="Cambria Math" panose="02040503050406030204" pitchFamily="18" charset="0"/>
                                  </a:rPr>
                                  <m:t>]</m:t>
                                </m:r>
                              </m:oMath>
                            </m:oMathPara>
                          </a14:m>
                          <a:endParaRPr lang="en-US" sz="14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m:t>
                                                  </m:r>
                                                </m:sub>
                                              </m:sSub>
                                            </m:sub>
                                          </m:sSub>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1200" b="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14:m>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𝑎𝑏𝑐</m:t>
                                      </m:r>
                                    </m:sub>
                                  </m:sSub>
                                </m:sub>
                              </m:sSub>
                            </m:oMath>
                          </a14:m>
                          <a:r>
                            <a:rPr lang="en-US" sz="1200" dirty="0">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9</m:t>
                                    </m:r>
                                  </m:den>
                                </m:f>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m:rPr>
                                              <m:brk m:alnAt="7"/>
                                            </m:r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𝑎𝑏</m:t>
                                                  </m:r>
                                                </m:sub>
                                              </m:sSub>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𝑏𝑐</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𝑏𝑐</m:t>
                                                  </m:r>
                                                </m:sub>
                                              </m:sSub>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𝑎𝑏</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m:rPr>
                                              <m:brk m:alnAt="7"/>
                                            </m:r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𝑏𝑐</m:t>
                                                  </m:r>
                                                </m:sub>
                                              </m:sSub>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𝑐𝑎</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4</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𝑏𝑐</m:t>
                                                  </m:r>
                                                </m:sub>
                                              </m:sSub>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𝑐𝑎</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𝑎𝑏</m:t>
                                                  </m:r>
                                                </m:sub>
                                              </m:sSub>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−4</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𝑐𝑎</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𝑎𝑏</m:t>
                                                  </m:r>
                                                </m:sub>
                                              </m:sSub>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𝑐𝑎</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14:m>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𝑎𝑏𝑐</m:t>
                                      </m:r>
                                    </m:sub>
                                  </m:sSub>
                                </m:sub>
                              </m:sSub>
                            </m:oMath>
                          </a14:m>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3684363"/>
                      </a:ext>
                    </a:extLst>
                  </a:tr>
                  <a:tr h="73152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oMath>
                            </m:oMathPara>
                          </a14:m>
                          <a:endParaRPr lang="en-US" sz="14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𝑉𝐿</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𝐿</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𝑟𝑎𝑡𝑒𝑑</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𝑝𝑟𝑖𝑚𝑎𝑟𝑦</m:t>
                                        </m:r>
                                      </m:sub>
                                    </m:sSub>
                                  </m:num>
                                  <m:den>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𝑉𝐿</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𝑁</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𝑟𝑎𝑡𝑒𝑑</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𝑠𝑒𝑐𝑜𝑛𝑑𝑎𝑟𝑦</m:t>
                                        </m:r>
                                      </m:sub>
                                    </m:sSub>
                                  </m:den>
                                </m:f>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𝑉𝐿</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𝐿</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𝑟𝑎𝑡𝑒𝑑</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𝑝𝑟𝑖𝑚𝑎𝑟𝑦</m:t>
                                        </m:r>
                                      </m:sub>
                                    </m:sSub>
                                  </m:num>
                                  <m:den>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𝑉𝐿</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𝑁</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𝑟𝑎𝑡𝑒𝑑</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𝑠𝑒𝑐𝑜𝑛𝑑𝑎𝑟𝑦</m:t>
                                        </m:r>
                                      </m:sub>
                                    </m:sSub>
                                  </m:den>
                                </m:f>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𝑉𝐿</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𝑁</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𝑟𝑎𝑡𝑒𝑑</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𝑝𝑟𝑖𝑚𝑎𝑟𝑦</m:t>
                                        </m:r>
                                      </m:sub>
                                    </m:sSub>
                                  </m:num>
                                  <m:den>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𝑉𝐿𝐿</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𝑟𝑎𝑡𝑒𝑑</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𝑠𝑒𝑐𝑜𝑛𝑑𝑎𝑟𝑦</m:t>
                                        </m:r>
                                      </m:sub>
                                    </m:sSub>
                                  </m:den>
                                </m:f>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𝑉𝐿</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𝑁</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𝑟𝑎𝑡𝑒𝑑</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𝑝𝑟𝑖𝑚𝑎𝑟𝑦</m:t>
                                        </m:r>
                                      </m:sub>
                                    </m:sSub>
                                  </m:num>
                                  <m:den>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𝑉𝐿𝑁</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𝑟𝑎𝑡𝑒𝑑</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𝑠𝑒𝑐𝑜𝑛𝑑𝑎𝑟𝑦</m:t>
                                        </m:r>
                                      </m:sub>
                                    </m:sSub>
                                  </m:den>
                                </m:f>
                              </m:oMath>
                            </m:oMathPara>
                          </a14:m>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5232870"/>
                      </a:ext>
                    </a:extLst>
                  </a:tr>
                </a:tbl>
              </a:graphicData>
            </a:graphic>
          </p:graphicFrame>
        </mc:Choice>
        <mc:Fallback xmlns="">
          <p:graphicFrame>
            <p:nvGraphicFramePr>
              <p:cNvPr id="6" name="Table 5"/>
              <p:cNvGraphicFramePr>
                <a:graphicFrameLocks noGrp="1"/>
              </p:cNvGraphicFramePr>
              <p:nvPr/>
            </p:nvGraphicFramePr>
            <p:xfrm>
              <a:off x="76200" y="905078"/>
              <a:ext cx="8915399" cy="5114722"/>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3712091230"/>
                        </a:ext>
                      </a:extLst>
                    </a:gridCol>
                    <a:gridCol w="1752600">
                      <a:extLst>
                        <a:ext uri="{9D8B030D-6E8A-4147-A177-3AD203B41FA5}">
                          <a16:colId xmlns:a16="http://schemas.microsoft.com/office/drawing/2014/main" val="794165553"/>
                        </a:ext>
                      </a:extLst>
                    </a:gridCol>
                    <a:gridCol w="1676400">
                      <a:extLst>
                        <a:ext uri="{9D8B030D-6E8A-4147-A177-3AD203B41FA5}">
                          <a16:colId xmlns:a16="http://schemas.microsoft.com/office/drawing/2014/main" val="888564319"/>
                        </a:ext>
                      </a:extLst>
                    </a:gridCol>
                    <a:gridCol w="2667000">
                      <a:extLst>
                        <a:ext uri="{9D8B030D-6E8A-4147-A177-3AD203B41FA5}">
                          <a16:colId xmlns:a16="http://schemas.microsoft.com/office/drawing/2014/main" val="1943706435"/>
                        </a:ext>
                      </a:extLst>
                    </a:gridCol>
                    <a:gridCol w="2362199">
                      <a:extLst>
                        <a:ext uri="{9D8B030D-6E8A-4147-A177-3AD203B41FA5}">
                          <a16:colId xmlns:a16="http://schemas.microsoft.com/office/drawing/2014/main" val="707433363"/>
                        </a:ext>
                      </a:extLst>
                    </a:gridCol>
                  </a:tblGrid>
                  <a:tr h="487680">
                    <a:tc>
                      <a:txBody>
                        <a:bodyPr/>
                        <a:lstStyle/>
                        <a:p>
                          <a:pPr algn="ctr"/>
                          <a:endParaRPr lang="en-US" sz="16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6389" t="-1250" r="-382986" b="-9525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2364" t="-1250" r="-301091" b="-9525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46224" t="-1250" r="-89474" b="-9525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77320" t="-1250" r="-773" b="-952500"/>
                          </a:stretch>
                        </a:blipFill>
                      </a:tcPr>
                    </a:tc>
                    <a:extLst>
                      <a:ext uri="{0D108BD9-81ED-4DB2-BD59-A6C34878D82A}">
                        <a16:rowId xmlns:a16="http://schemas.microsoft.com/office/drawing/2014/main" val="154313249"/>
                      </a:ext>
                    </a:extLst>
                  </a:tr>
                  <a:tr h="672719">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33" t="-72973" r="-1854667" b="-586486"/>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6389" t="-72973" r="-382986" b="-586486"/>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2364" t="-72973" r="-301091" b="-586486"/>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46224" t="-72973" r="-89474" b="-586486"/>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77320" t="-72973" r="-773" b="-586486"/>
                          </a:stretch>
                        </a:blipFill>
                      </a:tcPr>
                    </a:tc>
                    <a:extLst>
                      <a:ext uri="{0D108BD9-81ED-4DB2-BD59-A6C34878D82A}">
                        <a16:rowId xmlns:a16="http://schemas.microsoft.com/office/drawing/2014/main" val="1124088297"/>
                      </a:ext>
                    </a:extLst>
                  </a:tr>
                  <a:tr h="702564">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33" t="-166957" r="-1854667" b="-46608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6389" t="-166957" r="-382986" b="-46608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2364" t="-166957" r="-301091" b="-46608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46224" t="-166957" r="-89474" b="-46608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77320" t="-166957" r="-773" b="-466087"/>
                          </a:stretch>
                        </a:blipFill>
                      </a:tcPr>
                    </a:tc>
                    <a:extLst>
                      <a:ext uri="{0D108BD9-81ED-4DB2-BD59-A6C34878D82A}">
                        <a16:rowId xmlns:a16="http://schemas.microsoft.com/office/drawing/2014/main" val="802659896"/>
                      </a:ext>
                    </a:extLst>
                  </a:tr>
                  <a:tr h="57512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33" t="-326596" r="-1854667" b="-47021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6389" t="-326596" r="-382986" b="-47021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2364" t="-326596" r="-301091" b="-47021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46224" t="-326596" r="-89474" b="-47021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77320" t="-326596" r="-773" b="-470213"/>
                          </a:stretch>
                        </a:blipFill>
                      </a:tcPr>
                    </a:tc>
                    <a:extLst>
                      <a:ext uri="{0D108BD9-81ED-4DB2-BD59-A6C34878D82A}">
                        <a16:rowId xmlns:a16="http://schemas.microsoft.com/office/drawing/2014/main" val="1452455367"/>
                      </a:ext>
                    </a:extLst>
                  </a:tr>
                  <a:tr h="57512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33" t="-422105" r="-1854667" b="-36526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6389" t="-422105" r="-382986" b="-36526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2364" t="-422105" r="-301091" b="-36526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46224" t="-422105" r="-89474" b="-36526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77320" t="-422105" r="-773" b="-365263"/>
                          </a:stretch>
                        </a:blipFill>
                      </a:tcPr>
                    </a:tc>
                    <a:extLst>
                      <a:ext uri="{0D108BD9-81ED-4DB2-BD59-A6C34878D82A}">
                        <a16:rowId xmlns:a16="http://schemas.microsoft.com/office/drawing/2014/main" val="2296569479"/>
                      </a:ext>
                    </a:extLst>
                  </a:tr>
                  <a:tr h="638479">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33" t="-472381" r="-1854667" b="-230476"/>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6389" t="-472381" r="-382986" b="-230476"/>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2364" t="-472381" r="-301091" b="-230476"/>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46224" t="-472381" r="-89474" b="-230476"/>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77320" t="-472381" r="-773" b="-230476"/>
                          </a:stretch>
                        </a:blipFill>
                      </a:tcPr>
                    </a:tc>
                    <a:extLst>
                      <a:ext uri="{0D108BD9-81ED-4DB2-BD59-A6C34878D82A}">
                        <a16:rowId xmlns:a16="http://schemas.microsoft.com/office/drawing/2014/main" val="671363328"/>
                      </a:ext>
                    </a:extLst>
                  </a:tr>
                  <a:tr h="73152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33" t="-500833" r="-1854667" b="-10166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6389" t="-500833" r="-382986" b="-10166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2364" t="-500833" r="-301091" b="-10166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46224" t="-500833" r="-89474" b="-10166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77320" t="-500833" r="-773" b="-101667"/>
                          </a:stretch>
                        </a:blipFill>
                      </a:tcPr>
                    </a:tc>
                    <a:extLst>
                      <a:ext uri="{0D108BD9-81ED-4DB2-BD59-A6C34878D82A}">
                        <a16:rowId xmlns:a16="http://schemas.microsoft.com/office/drawing/2014/main" val="723684363"/>
                      </a:ext>
                    </a:extLst>
                  </a:tr>
                  <a:tr h="73152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33" t="-600833" r="-1854667" b="-166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6389" t="-600833" r="-382986" b="-166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2364" t="-600833" r="-301091" b="-166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46224" t="-600833" r="-89474" b="-166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77320" t="-600833" r="-773" b="-1667"/>
                          </a:stretch>
                        </a:blipFill>
                      </a:tcPr>
                    </a:tc>
                    <a:extLst>
                      <a:ext uri="{0D108BD9-81ED-4DB2-BD59-A6C34878D82A}">
                        <a16:rowId xmlns:a16="http://schemas.microsoft.com/office/drawing/2014/main" val="985232870"/>
                      </a:ext>
                    </a:extLst>
                  </a:tr>
                </a:tbl>
              </a:graphicData>
            </a:graphic>
          </p:graphicFrame>
        </mc:Fallback>
      </mc:AlternateContent>
    </p:spTree>
    <p:extLst>
      <p:ext uri="{BB962C8B-B14F-4D97-AF65-F5344CB8AC3E}">
        <p14:creationId xmlns:p14="http://schemas.microsoft.com/office/powerpoint/2010/main" val="339854681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7433830" cy="584775"/>
          </a:xfrm>
          <a:prstGeom prst="rect">
            <a:avLst/>
          </a:prstGeom>
        </p:spPr>
        <p:txBody>
          <a:bodyPr wrap="none">
            <a:spAutoFit/>
          </a:bodyPr>
          <a:lstStyle/>
          <a:p>
            <a:r>
              <a:rPr lang="en-US" sz="3200" dirty="0">
                <a:solidFill>
                  <a:srgbClr val="C8102E"/>
                </a:solidFill>
                <a:latin typeface="+mj-lt"/>
                <a:ea typeface="+mj-ea"/>
                <a:cs typeface="+mj-cs"/>
              </a:rPr>
              <a:t>Grounded Wye- Grounded Wye Connection</a:t>
            </a:r>
          </a:p>
        </p:txBody>
      </p:sp>
      <mc:AlternateContent xmlns:mc="http://schemas.openxmlformats.org/markup-compatibility/2006" xmlns:a14="http://schemas.microsoft.com/office/drawing/2010/main">
        <mc:Choice Requires="a14">
          <p:sp>
            <p:nvSpPr>
              <p:cNvPr id="14" name="Rectangle 13"/>
              <p:cNvSpPr/>
              <p:nvPr/>
            </p:nvSpPr>
            <p:spPr>
              <a:xfrm>
                <a:off x="2743200" y="762000"/>
                <a:ext cx="4152227"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𝐿𝐺</m:t>
                            </m:r>
                          </m:e>
                          <m:sub>
                            <m:r>
                              <a:rPr lang="en-US" b="0" i="1" smtClean="0">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i="1">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743200" y="762000"/>
                <a:ext cx="4152227" cy="369332"/>
              </a:xfrm>
              <a:prstGeom prst="rect">
                <a:avLst/>
              </a:prstGeom>
              <a:blipFill>
                <a:blip r:embed="rId2"/>
                <a:stretch>
                  <a:fillRect/>
                </a:stretch>
              </a:blipFill>
            </p:spPr>
            <p:txBody>
              <a:bodyPr/>
              <a:lstStyle/>
              <a:p>
                <a:r>
                  <a:rPr lang="en-US">
                    <a:noFill/>
                  </a:rPr>
                  <a:t> </a:t>
                </a:r>
              </a:p>
            </p:txBody>
          </p:sp>
        </mc:Fallback>
      </mc:AlternateContent>
      <p:sp>
        <p:nvSpPr>
          <p:cNvPr id="15" name="TextBox 14"/>
          <p:cNvSpPr txBox="1"/>
          <p:nvPr/>
        </p:nvSpPr>
        <p:spPr>
          <a:xfrm>
            <a:off x="8348406" y="762000"/>
            <a:ext cx="676788" cy="369332"/>
          </a:xfrm>
          <a:prstGeom prst="rect">
            <a:avLst/>
          </a:prstGeom>
          <a:noFill/>
        </p:spPr>
        <p:txBody>
          <a:bodyPr wrap="none" rtlCol="0">
            <a:spAutoFit/>
          </a:bodyPr>
          <a:lstStyle/>
          <a:p>
            <a:r>
              <a:rPr lang="en-US" dirty="0">
                <a:latin typeface="Times New Roman" panose="02020603050405020304" pitchFamily="18" charset="0"/>
              </a:rPr>
              <a:t>(119)</a:t>
            </a:r>
          </a:p>
        </p:txBody>
      </p:sp>
      <p:sp>
        <p:nvSpPr>
          <p:cNvPr id="2" name="Rectangle 1"/>
          <p:cNvSpPr/>
          <p:nvPr/>
        </p:nvSpPr>
        <p:spPr>
          <a:xfrm>
            <a:off x="47296" y="1245632"/>
            <a:ext cx="8977897" cy="400110"/>
          </a:xfrm>
          <a:prstGeom prst="rect">
            <a:avLst/>
          </a:prstGeom>
        </p:spPr>
        <p:txBody>
          <a:bodyPr wrap="square">
            <a:spAutoFit/>
          </a:bodyPr>
          <a:lstStyle/>
          <a:p>
            <a:r>
              <a:rPr lang="en-US" sz="2000" dirty="0">
                <a:solidFill>
                  <a:srgbClr val="000000"/>
                </a:solidFill>
                <a:latin typeface="Times New Roman" panose="02020603050405020304" pitchFamily="18" charset="0"/>
              </a:rPr>
              <a:t>The primary line currents as a function of the secondary line currents are given by</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Rectangle 18"/>
              <p:cNvSpPr/>
              <p:nvPr/>
            </p:nvSpPr>
            <p:spPr>
              <a:xfrm>
                <a:off x="3710708" y="1840183"/>
                <a:ext cx="2217210"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i="1">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3710708" y="1840183"/>
                <a:ext cx="2217210" cy="369332"/>
              </a:xfrm>
              <a:prstGeom prst="rect">
                <a:avLst/>
              </a:prstGeom>
              <a:blipFill>
                <a:blip r:embed="rId3"/>
                <a:stretch>
                  <a:fillRect b="-1667"/>
                </a:stretch>
              </a:blipFill>
            </p:spPr>
            <p:txBody>
              <a:bodyPr/>
              <a:lstStyle/>
              <a:p>
                <a:r>
                  <a:rPr lang="en-US">
                    <a:noFill/>
                  </a:rPr>
                  <a:t> </a:t>
                </a:r>
              </a:p>
            </p:txBody>
          </p:sp>
        </mc:Fallback>
      </mc:AlternateContent>
      <p:sp>
        <p:nvSpPr>
          <p:cNvPr id="6" name="Rectangle 5"/>
          <p:cNvSpPr/>
          <p:nvPr/>
        </p:nvSpPr>
        <p:spPr>
          <a:xfrm>
            <a:off x="68317" y="2191122"/>
            <a:ext cx="811441" cy="400110"/>
          </a:xfrm>
          <a:prstGeom prst="rect">
            <a:avLst/>
          </a:prstGeom>
        </p:spPr>
        <p:txBody>
          <a:bodyPr wrap="none">
            <a:spAutoFit/>
          </a:bodyPr>
          <a:lstStyle/>
          <a:p>
            <a:r>
              <a:rPr lang="en-US" sz="2000" dirty="0">
                <a:solidFill>
                  <a:srgbClr val="000000"/>
                </a:solidFill>
                <a:latin typeface="Times New Roman" panose="02020603050405020304" pitchFamily="18" charset="0"/>
              </a:rPr>
              <a:t>where</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3192329" y="2218949"/>
                <a:ext cx="3253968"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𝑡</m:t>
                              </m:r>
                            </m:sub>
                          </m:sSub>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e>
                        <m:sup>
                          <m:r>
                            <a:rPr lang="en-US" b="0" i="1" smtClean="0">
                              <a:latin typeface="Cambria Math" panose="02040503050406030204" pitchFamily="18" charset="0"/>
                            </a:rPr>
                            <m:t>−1</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192329" y="2218949"/>
                <a:ext cx="3253968" cy="824906"/>
              </a:xfrm>
              <a:prstGeom prst="rect">
                <a:avLst/>
              </a:prstGeom>
              <a:blipFill>
                <a:blip r:embed="rId4"/>
                <a:stretch>
                  <a:fillRect/>
                </a:stretch>
              </a:blipFill>
            </p:spPr>
            <p:txBody>
              <a:bodyPr/>
              <a:lstStyle/>
              <a:p>
                <a:r>
                  <a:rPr lang="en-US">
                    <a:noFill/>
                  </a:rPr>
                  <a:t> </a:t>
                </a:r>
              </a:p>
            </p:txBody>
          </p:sp>
        </mc:Fallback>
      </mc:AlternateContent>
      <p:sp>
        <p:nvSpPr>
          <p:cNvPr id="21" name="TextBox 20"/>
          <p:cNvSpPr txBox="1"/>
          <p:nvPr/>
        </p:nvSpPr>
        <p:spPr>
          <a:xfrm>
            <a:off x="8348405" y="1821790"/>
            <a:ext cx="684803" cy="369332"/>
          </a:xfrm>
          <a:prstGeom prst="rect">
            <a:avLst/>
          </a:prstGeom>
          <a:noFill/>
        </p:spPr>
        <p:txBody>
          <a:bodyPr wrap="none" rtlCol="0">
            <a:spAutoFit/>
          </a:bodyPr>
          <a:lstStyle/>
          <a:p>
            <a:r>
              <a:rPr lang="en-US" dirty="0">
                <a:latin typeface="Times New Roman" panose="02020603050405020304" pitchFamily="18" charset="0"/>
              </a:rPr>
              <a:t>(122)</a:t>
            </a:r>
          </a:p>
        </p:txBody>
      </p:sp>
      <p:sp>
        <p:nvSpPr>
          <p:cNvPr id="22" name="Rectangle 21"/>
          <p:cNvSpPr/>
          <p:nvPr/>
        </p:nvSpPr>
        <p:spPr>
          <a:xfrm>
            <a:off x="68317" y="3034369"/>
            <a:ext cx="8951621" cy="646331"/>
          </a:xfrm>
          <a:prstGeom prst="rect">
            <a:avLst/>
          </a:prstGeom>
        </p:spPr>
        <p:txBody>
          <a:bodyPr wrap="square">
            <a:spAutoFit/>
          </a:bodyPr>
          <a:lstStyle/>
          <a:p>
            <a:pPr algn="just"/>
            <a:r>
              <a:rPr lang="en-US" dirty="0">
                <a:solidFill>
                  <a:srgbClr val="000000"/>
                </a:solidFill>
                <a:latin typeface="Times New Roman" panose="02020603050405020304" pitchFamily="18" charset="0"/>
              </a:rPr>
              <a:t>The forward sweep equation is determined solving Equation (119) for the secondary line-to-ground voltages:</a:t>
            </a:r>
            <a:endParaRPr lang="en-US"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Rectangle 22"/>
              <p:cNvSpPr/>
              <p:nvPr/>
            </p:nvSpPr>
            <p:spPr>
              <a:xfrm>
                <a:off x="2709041" y="3598142"/>
                <a:ext cx="4788170"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𝐿𝐺</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b="0" i="1" smtClean="0">
                                <a:latin typeface="Cambria Math" panose="02040503050406030204" pitchFamily="18" charset="0"/>
                              </a:rPr>
                              <m:t>𝑉</m:t>
                            </m:r>
                          </m:e>
                        </m:d>
                      </m:e>
                      <m:sup>
                        <m:r>
                          <a:rPr lang="en-US" i="1">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𝑍𝑡</m:t>
                            </m:r>
                          </m:e>
                          <m:sub>
                            <m:r>
                              <a:rPr lang="en-US" b="0" i="1" smtClean="0">
                                <a:latin typeface="Cambria Math" panose="02040503050406030204" pitchFamily="18" charset="0"/>
                              </a:rPr>
                              <m:t>𝑎𝑏𝑐</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2709041" y="3598142"/>
                <a:ext cx="4788170" cy="369332"/>
              </a:xfrm>
              <a:prstGeom prst="rect">
                <a:avLst/>
              </a:prstGeom>
              <a:blipFill>
                <a:blip r:embed="rId5"/>
                <a:stretch>
                  <a:fillRect b="-1639"/>
                </a:stretch>
              </a:blipFill>
            </p:spPr>
            <p:txBody>
              <a:bodyPr/>
              <a:lstStyle/>
              <a:p>
                <a:r>
                  <a:rPr lang="en-US">
                    <a:noFill/>
                  </a:rPr>
                  <a:t> </a:t>
                </a:r>
              </a:p>
            </p:txBody>
          </p:sp>
        </mc:Fallback>
      </mc:AlternateContent>
      <p:sp>
        <p:nvSpPr>
          <p:cNvPr id="24" name="TextBox 23"/>
          <p:cNvSpPr txBox="1"/>
          <p:nvPr/>
        </p:nvSpPr>
        <p:spPr>
          <a:xfrm>
            <a:off x="8348405" y="3569239"/>
            <a:ext cx="684803" cy="369332"/>
          </a:xfrm>
          <a:prstGeom prst="rect">
            <a:avLst/>
          </a:prstGeom>
          <a:noFill/>
        </p:spPr>
        <p:txBody>
          <a:bodyPr wrap="none" rtlCol="0">
            <a:spAutoFit/>
          </a:bodyPr>
          <a:lstStyle/>
          <a:p>
            <a:r>
              <a:rPr lang="en-US" dirty="0">
                <a:latin typeface="Times New Roman" panose="02020603050405020304" pitchFamily="18" charset="0"/>
              </a:rPr>
              <a:t>(123)</a:t>
            </a:r>
          </a:p>
        </p:txBody>
      </p:sp>
      <mc:AlternateContent xmlns:mc="http://schemas.openxmlformats.org/markup-compatibility/2006" xmlns:a14="http://schemas.microsoft.com/office/drawing/2010/main">
        <mc:Choice Requires="a14">
          <p:sp>
            <p:nvSpPr>
              <p:cNvPr id="25" name="Rectangle 24"/>
              <p:cNvSpPr/>
              <p:nvPr/>
            </p:nvSpPr>
            <p:spPr>
              <a:xfrm>
                <a:off x="3027012" y="4108228"/>
                <a:ext cx="4194290"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𝐵</m:t>
                            </m:r>
                          </m:e>
                          <m:sub>
                            <m:r>
                              <a:rPr lang="en-US" i="1">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3027012" y="4108228"/>
                <a:ext cx="419429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3124200" y="4649193"/>
                <a:ext cx="16223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d>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i="1">
                              <a:latin typeface="Cambria Math" panose="02040503050406030204" pitchFamily="18" charset="0"/>
                            </a:rPr>
                            <m:t>−1</m:t>
                          </m:r>
                        </m:sup>
                      </m:sSup>
                    </m:oMath>
                  </m:oMathPara>
                </a14:m>
                <a:endParaRPr lang="en-US" dirty="0">
                  <a:latin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3124200" y="4649193"/>
                <a:ext cx="1622367"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5267305" y="4649193"/>
                <a:ext cx="162288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𝑎𝑏𝑐</m:t>
                              </m:r>
                            </m:sub>
                          </m:sSub>
                        </m:e>
                      </m:d>
                    </m:oMath>
                  </m:oMathPara>
                </a14:m>
                <a:endParaRPr lang="en-US" dirty="0">
                  <a:latin typeface="Times New Roman" panose="02020603050405020304" pitchFamily="18"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5267305" y="4649193"/>
                <a:ext cx="1622880" cy="369332"/>
              </a:xfrm>
              <a:prstGeom prst="rect">
                <a:avLst/>
              </a:prstGeom>
              <a:blipFill>
                <a:blip r:embed="rId8"/>
                <a:stretch>
                  <a:fillRect b="-1667"/>
                </a:stretch>
              </a:blipFill>
            </p:spPr>
            <p:txBody>
              <a:bodyPr/>
              <a:lstStyle/>
              <a:p>
                <a:r>
                  <a:rPr lang="en-US">
                    <a:noFill/>
                  </a:rPr>
                  <a:t> </a:t>
                </a:r>
              </a:p>
            </p:txBody>
          </p:sp>
        </mc:Fallback>
      </mc:AlternateContent>
      <p:sp>
        <p:nvSpPr>
          <p:cNvPr id="28" name="Rectangle 27"/>
          <p:cNvSpPr/>
          <p:nvPr/>
        </p:nvSpPr>
        <p:spPr>
          <a:xfrm>
            <a:off x="68317" y="4980108"/>
            <a:ext cx="8951622" cy="1200329"/>
          </a:xfrm>
          <a:prstGeom prst="rect">
            <a:avLst/>
          </a:prstGeom>
        </p:spPr>
        <p:txBody>
          <a:bodyPr wrap="square">
            <a:spAutoFit/>
          </a:bodyPr>
          <a:lstStyle/>
          <a:p>
            <a:pPr algn="just"/>
            <a:r>
              <a:rPr lang="en-US" dirty="0">
                <a:solidFill>
                  <a:srgbClr val="000000"/>
                </a:solidFill>
                <a:latin typeface="Times New Roman" panose="02020603050405020304" pitchFamily="18" charset="0"/>
              </a:rPr>
              <a:t>The modeling and analysis of the grounded wye–grounded wye connection does not present any problems. Without the phase shift there is a direct relationship between the primary and secondary voltages and currents as had been demonstrated in the derivation of the generalized constant matrices.</a:t>
            </a:r>
            <a:endParaRPr lang="en-US"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7802484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076372" cy="584775"/>
          </a:xfrm>
          <a:prstGeom prst="rect">
            <a:avLst/>
          </a:prstGeom>
        </p:spPr>
        <p:txBody>
          <a:bodyPr wrap="none">
            <a:spAutoFit/>
          </a:bodyPr>
          <a:lstStyle/>
          <a:p>
            <a:r>
              <a:rPr lang="en-US" sz="3200" dirty="0">
                <a:solidFill>
                  <a:srgbClr val="C8102E"/>
                </a:solidFill>
                <a:latin typeface="+mj-lt"/>
                <a:ea typeface="+mj-ea"/>
                <a:cs typeface="+mj-cs"/>
              </a:rPr>
              <a:t>Delta-Delta Connection</a:t>
            </a:r>
          </a:p>
        </p:txBody>
      </p:sp>
      <p:sp>
        <p:nvSpPr>
          <p:cNvPr id="24" name="TextBox 23"/>
          <p:cNvSpPr txBox="1"/>
          <p:nvPr/>
        </p:nvSpPr>
        <p:spPr>
          <a:xfrm>
            <a:off x="1505330" y="5715000"/>
            <a:ext cx="6396503" cy="369332"/>
          </a:xfrm>
          <a:prstGeom prst="rect">
            <a:avLst/>
          </a:prstGeom>
          <a:noFill/>
        </p:spPr>
        <p:txBody>
          <a:bodyPr wrap="square" rtlCol="0">
            <a:spAutoFit/>
          </a:bodyPr>
          <a:lstStyle/>
          <a:p>
            <a:pPr algn="ctr"/>
            <a:r>
              <a:rPr lang="en-US" dirty="0">
                <a:latin typeface="Times New Roman" panose="02020603050405020304" pitchFamily="18" charset="0"/>
              </a:rPr>
              <a:t>Fig.15 </a:t>
            </a:r>
            <a:r>
              <a:rPr lang="en-US" dirty="0">
                <a:solidFill>
                  <a:srgbClr val="000000"/>
                </a:solidFill>
                <a:latin typeface="Times New Roman" panose="02020603050405020304" pitchFamily="18" charset="0"/>
              </a:rPr>
              <a:t>Grounded wye-grounded wye connection  </a:t>
            </a:r>
            <a:endParaRPr lang="en-US" dirty="0">
              <a:latin typeface="Times New Roman" panose="02020603050405020304" pitchFamily="18" charset="0"/>
            </a:endParaRPr>
          </a:p>
        </p:txBody>
      </p:sp>
      <p:sp>
        <p:nvSpPr>
          <p:cNvPr id="2" name="Rectangle 1"/>
          <p:cNvSpPr/>
          <p:nvPr/>
        </p:nvSpPr>
        <p:spPr>
          <a:xfrm>
            <a:off x="61552" y="647700"/>
            <a:ext cx="9082448" cy="1015663"/>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The delta–delta connection is primarily used on three-wire delta systems to provide service to a three-phase load or a combination of three-phase and single-phase loads. Three single-phase transformers connected in a delta–delta are shown in Fig.15.</a:t>
            </a:r>
            <a:endParaRPr lang="en-US" sz="2000" dirty="0">
              <a:solidFill>
                <a:srgbClr val="000000"/>
              </a:solidFill>
              <a:effectLst/>
              <a:latin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2895600" y="1663363"/>
            <a:ext cx="3786033" cy="3899237"/>
          </a:xfrm>
          <a:prstGeom prst="rect">
            <a:avLst/>
          </a:prstGeom>
        </p:spPr>
      </p:pic>
    </p:spTree>
    <p:extLst>
      <p:ext uri="{BB962C8B-B14F-4D97-AF65-F5344CB8AC3E}">
        <p14:creationId xmlns:p14="http://schemas.microsoft.com/office/powerpoint/2010/main" val="279609156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076372" cy="584775"/>
          </a:xfrm>
          <a:prstGeom prst="rect">
            <a:avLst/>
          </a:prstGeom>
        </p:spPr>
        <p:txBody>
          <a:bodyPr wrap="none">
            <a:spAutoFit/>
          </a:bodyPr>
          <a:lstStyle/>
          <a:p>
            <a:r>
              <a:rPr lang="en-US" sz="3200" dirty="0">
                <a:solidFill>
                  <a:srgbClr val="C8102E"/>
                </a:solidFill>
                <a:latin typeface="+mj-lt"/>
                <a:ea typeface="+mj-ea"/>
                <a:cs typeface="+mj-cs"/>
              </a:rPr>
              <a:t>Delta-Delta Connection</a:t>
            </a:r>
          </a:p>
        </p:txBody>
      </p:sp>
      <p:sp>
        <p:nvSpPr>
          <p:cNvPr id="5" name="Rectangle 4"/>
          <p:cNvSpPr/>
          <p:nvPr/>
        </p:nvSpPr>
        <p:spPr>
          <a:xfrm>
            <a:off x="152400" y="624052"/>
            <a:ext cx="8915400" cy="707886"/>
          </a:xfrm>
          <a:prstGeom prst="rect">
            <a:avLst/>
          </a:prstGeom>
        </p:spPr>
        <p:txBody>
          <a:bodyPr wrap="square">
            <a:spAutoFit/>
          </a:bodyPr>
          <a:lstStyle/>
          <a:p>
            <a:r>
              <a:rPr lang="en-US" sz="2000" dirty="0">
                <a:solidFill>
                  <a:srgbClr val="000000"/>
                </a:solidFill>
                <a:latin typeface="Times New Roman" panose="02020603050405020304" pitchFamily="18" charset="0"/>
              </a:rPr>
              <a:t>The basic ideal transformer voltage and current equations as a function of the “turn’s  ration” are</a:t>
            </a:r>
            <a:endParaRPr lang="en-US" sz="20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3048000" y="1447800"/>
                <a:ext cx="2223879" cy="567335"/>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𝑉𝐿𝐿</m:t>
                            </m:r>
                          </m:e>
                          <m:sub>
                            <m:r>
                              <a:rPr lang="en-US" b="0" i="1" smtClean="0">
                                <a:latin typeface="Cambria Math" panose="02040503050406030204" pitchFamily="18" charset="0"/>
                              </a:rPr>
                              <m:t>𝑟𝑎𝑡𝑒𝑑</m:t>
                            </m:r>
                            <m:r>
                              <a:rPr lang="en-US" b="0" i="1" smtClean="0">
                                <a:latin typeface="Cambria Math" panose="02040503050406030204" pitchFamily="18" charset="0"/>
                              </a:rPr>
                              <m:t> </m:t>
                            </m:r>
                            <m:r>
                              <a:rPr lang="en-US" b="0" i="1" smtClean="0">
                                <a:latin typeface="Cambria Math" panose="02040503050406030204" pitchFamily="18" charset="0"/>
                              </a:rPr>
                              <m:t>𝑃𝑟𝑖𝑚𝑎𝑟𝑦</m:t>
                            </m:r>
                          </m:sub>
                        </m:sSub>
                      </m:num>
                      <m:den>
                        <m:sSub>
                          <m:sSubPr>
                            <m:ctrlPr>
                              <a:rPr lang="en-US" i="1">
                                <a:latin typeface="Cambria Math" panose="02040503050406030204" pitchFamily="18" charset="0"/>
                              </a:rPr>
                            </m:ctrlPr>
                          </m:sSubPr>
                          <m:e>
                            <m:r>
                              <a:rPr lang="en-US" i="1" smtClean="0">
                                <a:latin typeface="Cambria Math" panose="02040503050406030204" pitchFamily="18" charset="0"/>
                              </a:rPr>
                              <m:t>𝑉</m:t>
                            </m:r>
                            <m:r>
                              <a:rPr lang="en-US" b="0" i="1" smtClean="0">
                                <a:latin typeface="Cambria Math" panose="02040503050406030204" pitchFamily="18" charset="0"/>
                              </a:rPr>
                              <m:t>𝐿𝐿</m:t>
                            </m:r>
                          </m:e>
                          <m:sub>
                            <m:r>
                              <a:rPr lang="en-US" i="1">
                                <a:latin typeface="Cambria Math" panose="02040503050406030204" pitchFamily="18" charset="0"/>
                              </a:rPr>
                              <m:t>𝑟𝑎𝑡𝑒𝑑</m:t>
                            </m:r>
                            <m:r>
                              <a:rPr lang="en-US" i="1">
                                <a:latin typeface="Cambria Math" panose="02040503050406030204" pitchFamily="18" charset="0"/>
                              </a:rPr>
                              <m:t> </m:t>
                            </m:r>
                            <m:r>
                              <a:rPr lang="en-US" b="0" i="1" smtClean="0">
                                <a:latin typeface="Cambria Math" panose="02040503050406030204" pitchFamily="18" charset="0"/>
                              </a:rPr>
                              <m:t>𝑆𝑒𝑐𝑜𝑛𝑑𝑎𝑟𝑦</m:t>
                            </m:r>
                          </m:sub>
                        </m:sSub>
                      </m:den>
                    </m:f>
                  </m:oMath>
                </a14:m>
                <a:endParaRPr lang="en-US" dirty="0">
                  <a:latin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048000" y="1447800"/>
                <a:ext cx="2223879" cy="567335"/>
              </a:xfrm>
              <a:prstGeom prst="rect">
                <a:avLst/>
              </a:prstGeom>
              <a:blipFill>
                <a:blip r:embed="rId2"/>
                <a:stretch>
                  <a:fillRect b="-3226"/>
                </a:stretch>
              </a:blipFill>
            </p:spPr>
            <p:txBody>
              <a:bodyPr/>
              <a:lstStyle/>
              <a:p>
                <a:r>
                  <a:rPr lang="en-US">
                    <a:noFill/>
                  </a:rPr>
                  <a:t> </a:t>
                </a:r>
              </a:p>
            </p:txBody>
          </p:sp>
        </mc:Fallback>
      </mc:AlternateContent>
      <p:sp>
        <p:nvSpPr>
          <p:cNvPr id="9" name="TextBox 8"/>
          <p:cNvSpPr txBox="1"/>
          <p:nvPr/>
        </p:nvSpPr>
        <p:spPr>
          <a:xfrm>
            <a:off x="8081337" y="1508702"/>
            <a:ext cx="684803" cy="369332"/>
          </a:xfrm>
          <a:prstGeom prst="rect">
            <a:avLst/>
          </a:prstGeom>
          <a:noFill/>
        </p:spPr>
        <p:txBody>
          <a:bodyPr wrap="none" rtlCol="0">
            <a:spAutoFit/>
          </a:bodyPr>
          <a:lstStyle/>
          <a:p>
            <a:r>
              <a:rPr lang="en-US" dirty="0">
                <a:latin typeface="Times New Roman" panose="02020603050405020304" pitchFamily="18" charset="0"/>
              </a:rPr>
              <a:t>(124)</a:t>
            </a:r>
          </a:p>
        </p:txBody>
      </p:sp>
      <mc:AlternateContent xmlns:mc="http://schemas.openxmlformats.org/markup-compatibility/2006" xmlns:a14="http://schemas.microsoft.com/office/drawing/2010/main">
        <mc:Choice Requires="a14">
          <p:sp>
            <p:nvSpPr>
              <p:cNvPr id="10" name="Rectangle 9"/>
              <p:cNvSpPr/>
              <p:nvPr/>
            </p:nvSpPr>
            <p:spPr>
              <a:xfrm>
                <a:off x="2696510" y="2151679"/>
                <a:ext cx="3470181" cy="88062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𝑉𝐿𝐿</m:t>
                                </m:r>
                              </m:e>
                              <m:sub>
                                <m:r>
                                  <a:rPr lang="en-US" b="0" i="1" smtClean="0">
                                    <a:latin typeface="Cambria Math" panose="02040503050406030204" pitchFamily="18" charset="0"/>
                                  </a:rPr>
                                  <m:t>𝐴𝐵</m:t>
                                </m:r>
                              </m:sub>
                            </m:sSub>
                          </m:e>
                          <m:e>
                            <m:sSub>
                              <m:sSubPr>
                                <m:ctrlPr>
                                  <a:rPr lang="en-US" i="1">
                                    <a:latin typeface="Cambria Math" panose="02040503050406030204" pitchFamily="18" charset="0"/>
                                  </a:rPr>
                                </m:ctrlPr>
                              </m:sSubPr>
                              <m:e>
                                <m:r>
                                  <a:rPr lang="en-US" i="1">
                                    <a:latin typeface="Cambria Math" panose="02040503050406030204" pitchFamily="18" charset="0"/>
                                  </a:rPr>
                                  <m:t>𝑉𝐿𝐿</m:t>
                                </m:r>
                              </m:e>
                              <m:sub>
                                <m:r>
                                  <a:rPr lang="en-US" i="1">
                                    <a:latin typeface="Cambria Math" panose="02040503050406030204" pitchFamily="18" charset="0"/>
                                  </a:rPr>
                                  <m:t>𝐵</m:t>
                                </m:r>
                                <m:r>
                                  <a:rPr lang="en-US" b="0" i="1" smtClean="0">
                                    <a:latin typeface="Cambria Math" panose="02040503050406030204" pitchFamily="18" charset="0"/>
                                  </a:rPr>
                                  <m:t>𝐶</m:t>
                                </m:r>
                              </m:sub>
                            </m:sSub>
                          </m:e>
                          <m:e>
                            <m:sSub>
                              <m:sSubPr>
                                <m:ctrlPr>
                                  <a:rPr lang="en-US" i="1">
                                    <a:latin typeface="Cambria Math" panose="02040503050406030204" pitchFamily="18" charset="0"/>
                                  </a:rPr>
                                </m:ctrlPr>
                              </m:sSubPr>
                              <m:e>
                                <m:r>
                                  <a:rPr lang="en-US" i="1">
                                    <a:latin typeface="Cambria Math" panose="02040503050406030204" pitchFamily="18" charset="0"/>
                                  </a:rPr>
                                  <m:t>𝑉𝐿𝐿</m:t>
                                </m:r>
                              </m:e>
                              <m:sub>
                                <m:r>
                                  <a:rPr lang="en-US" b="0" i="1" smtClean="0">
                                    <a:latin typeface="Cambria Math" panose="02040503050406030204" pitchFamily="18" charset="0"/>
                                  </a:rPr>
                                  <m:t>𝐶</m:t>
                                </m:r>
                                <m:r>
                                  <a:rPr lang="en-US" i="1">
                                    <a:latin typeface="Cambria Math" panose="02040503050406030204" pitchFamily="18" charset="0"/>
                                  </a:rPr>
                                  <m:t>𝐴</m:t>
                                </m:r>
                              </m:sub>
                            </m:sSub>
                          </m:e>
                        </m:eqArr>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1</m:t>
                              </m:r>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𝑎𝑏</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b="0" i="1" smtClean="0">
                                    <a:latin typeface="Cambria Math" panose="02040503050406030204" pitchFamily="18" charset="0"/>
                                  </a:rPr>
                                  <m:t>𝑏𝑐</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b="0" i="1" smtClean="0">
                                    <a:latin typeface="Cambria Math" panose="02040503050406030204" pitchFamily="18" charset="0"/>
                                  </a:rPr>
                                  <m:t>𝑐𝑎</m:t>
                                </m:r>
                              </m:sub>
                            </m:sSub>
                          </m:e>
                        </m:eqArr>
                      </m:e>
                    </m:d>
                  </m:oMath>
                </a14:m>
                <a:endParaRPr lang="en-US"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696510" y="2151679"/>
                <a:ext cx="3470181" cy="880626"/>
              </a:xfrm>
              <a:prstGeom prst="rect">
                <a:avLst/>
              </a:prstGeom>
              <a:blipFill>
                <a:blip r:embed="rId3"/>
                <a:stretch>
                  <a:fillRect/>
                </a:stretch>
              </a:blipFill>
            </p:spPr>
            <p:txBody>
              <a:bodyPr/>
              <a:lstStyle/>
              <a:p>
                <a:r>
                  <a:rPr lang="en-US">
                    <a:noFill/>
                  </a:rPr>
                  <a:t> </a:t>
                </a:r>
              </a:p>
            </p:txBody>
          </p:sp>
        </mc:Fallback>
      </mc:AlternateContent>
      <p:sp>
        <p:nvSpPr>
          <p:cNvPr id="11" name="TextBox 10"/>
          <p:cNvSpPr txBox="1"/>
          <p:nvPr/>
        </p:nvSpPr>
        <p:spPr>
          <a:xfrm>
            <a:off x="8073454" y="2468027"/>
            <a:ext cx="684803" cy="369332"/>
          </a:xfrm>
          <a:prstGeom prst="rect">
            <a:avLst/>
          </a:prstGeom>
          <a:noFill/>
        </p:spPr>
        <p:txBody>
          <a:bodyPr wrap="none" rtlCol="0">
            <a:spAutoFit/>
          </a:bodyPr>
          <a:lstStyle/>
          <a:p>
            <a:r>
              <a:rPr lang="en-US" dirty="0">
                <a:latin typeface="Times New Roman" panose="02020603050405020304" pitchFamily="18" charset="0"/>
              </a:rPr>
              <a:t>(125)</a:t>
            </a:r>
          </a:p>
        </p:txBody>
      </p:sp>
      <mc:AlternateContent xmlns:mc="http://schemas.openxmlformats.org/markup-compatibility/2006" xmlns:a14="http://schemas.microsoft.com/office/drawing/2010/main">
        <mc:Choice Requires="a14">
          <p:sp>
            <p:nvSpPr>
              <p:cNvPr id="12" name="Rectangle 11"/>
              <p:cNvSpPr/>
              <p:nvPr/>
            </p:nvSpPr>
            <p:spPr>
              <a:xfrm>
                <a:off x="972605" y="3407120"/>
                <a:ext cx="2715102"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972605" y="3407120"/>
                <a:ext cx="2715102" cy="369332"/>
              </a:xfrm>
              <a:prstGeom prst="rect">
                <a:avLst/>
              </a:prstGeom>
              <a:blipFill>
                <a:blip r:embed="rId4"/>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741237" y="3179333"/>
                <a:ext cx="2417650"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4741237" y="3179333"/>
                <a:ext cx="2417650" cy="82490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814314" y="4082332"/>
                <a:ext cx="2990947" cy="88062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𝑏𝑎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𝑐𝑎</m:t>
                                </m:r>
                              </m:sub>
                            </m:sSub>
                          </m:e>
                        </m:eqArr>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1</m:t>
                              </m:r>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𝐴𝐵</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𝐵𝐶</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𝐶𝐴</m:t>
                                </m:r>
                              </m:sub>
                            </m:sSub>
                          </m:e>
                        </m:eqArr>
                      </m:e>
                    </m:d>
                  </m:oMath>
                </a14:m>
                <a:endParaRPr lang="en-US" dirty="0">
                  <a:latin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814314" y="4082332"/>
                <a:ext cx="2990947" cy="880626"/>
              </a:xfrm>
              <a:prstGeom prst="rect">
                <a:avLst/>
              </a:prstGeom>
              <a:blipFill>
                <a:blip r:embed="rId6"/>
                <a:stretch>
                  <a:fillRect/>
                </a:stretch>
              </a:blipFill>
            </p:spPr>
            <p:txBody>
              <a:bodyPr/>
              <a:lstStyle/>
              <a:p>
                <a:r>
                  <a:rPr lang="en-US">
                    <a:noFill/>
                  </a:rPr>
                  <a:t> </a:t>
                </a:r>
              </a:p>
            </p:txBody>
          </p:sp>
        </mc:Fallback>
      </mc:AlternateContent>
      <p:sp>
        <p:nvSpPr>
          <p:cNvPr id="15" name="TextBox 14"/>
          <p:cNvSpPr txBox="1"/>
          <p:nvPr/>
        </p:nvSpPr>
        <p:spPr>
          <a:xfrm>
            <a:off x="8102115" y="4653027"/>
            <a:ext cx="684803" cy="369332"/>
          </a:xfrm>
          <a:prstGeom prst="rect">
            <a:avLst/>
          </a:prstGeom>
          <a:noFill/>
        </p:spPr>
        <p:txBody>
          <a:bodyPr wrap="none" rtlCol="0">
            <a:spAutoFit/>
          </a:bodyPr>
          <a:lstStyle/>
          <a:p>
            <a:r>
              <a:rPr lang="en-US" dirty="0">
                <a:latin typeface="Times New Roman" panose="02020603050405020304" pitchFamily="18" charset="0"/>
              </a:rPr>
              <a:t>(126)</a:t>
            </a:r>
          </a:p>
        </p:txBody>
      </p:sp>
      <mc:AlternateContent xmlns:mc="http://schemas.openxmlformats.org/markup-compatibility/2006" xmlns:a14="http://schemas.microsoft.com/office/drawing/2010/main">
        <mc:Choice Requires="a14">
          <p:sp>
            <p:nvSpPr>
              <p:cNvPr id="16" name="Rectangle 15"/>
              <p:cNvSpPr/>
              <p:nvPr/>
            </p:nvSpPr>
            <p:spPr>
              <a:xfrm>
                <a:off x="1282255" y="5305538"/>
                <a:ext cx="2479781"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r>
                              <a:rPr lang="en-US" b="0" i="1" smtClean="0">
                                <a:latin typeface="Cambria Math" panose="02040503050406030204" pitchFamily="18" charset="0"/>
                              </a:rPr>
                              <m:t>𝐷</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r>
                              <a:rPr lang="en-US" b="0" i="1" smtClean="0">
                                <a:latin typeface="Cambria Math" panose="02040503050406030204" pitchFamily="18" charset="0"/>
                              </a:rPr>
                              <m:t>𝐷</m:t>
                            </m:r>
                          </m:e>
                          <m:sub>
                            <m:r>
                              <a:rPr lang="en-US" b="0" i="1" smtClean="0">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1282255" y="5305538"/>
                <a:ext cx="2479781" cy="369332"/>
              </a:xfrm>
              <a:prstGeom prst="rect">
                <a:avLst/>
              </a:prstGeom>
              <a:blipFill>
                <a:blip r:embed="rId7"/>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4741237" y="5022359"/>
                <a:ext cx="2361544"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𝐴</m:t>
                          </m:r>
                          <m:r>
                            <a:rPr lang="en-US" b="0" i="1" smtClean="0">
                              <a:latin typeface="Cambria Math" panose="02040503050406030204" pitchFamily="18" charset="0"/>
                            </a:rPr>
                            <m:t>𝐼</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4741237" y="5022359"/>
                <a:ext cx="2361544" cy="824906"/>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7696001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076372" cy="584775"/>
          </a:xfrm>
          <a:prstGeom prst="rect">
            <a:avLst/>
          </a:prstGeom>
        </p:spPr>
        <p:txBody>
          <a:bodyPr wrap="none">
            <a:spAutoFit/>
          </a:bodyPr>
          <a:lstStyle/>
          <a:p>
            <a:r>
              <a:rPr lang="en-US" sz="3200" dirty="0">
                <a:solidFill>
                  <a:srgbClr val="C8102E"/>
                </a:solidFill>
                <a:latin typeface="+mj-lt"/>
                <a:ea typeface="+mj-ea"/>
                <a:cs typeface="+mj-cs"/>
              </a:rPr>
              <a:t>Delta-Delta Connection</a:t>
            </a:r>
          </a:p>
        </p:txBody>
      </p:sp>
      <p:sp>
        <p:nvSpPr>
          <p:cNvPr id="15" name="TextBox 14"/>
          <p:cNvSpPr txBox="1"/>
          <p:nvPr/>
        </p:nvSpPr>
        <p:spPr>
          <a:xfrm>
            <a:off x="8305800" y="762000"/>
            <a:ext cx="684803" cy="369332"/>
          </a:xfrm>
          <a:prstGeom prst="rect">
            <a:avLst/>
          </a:prstGeom>
          <a:noFill/>
        </p:spPr>
        <p:txBody>
          <a:bodyPr wrap="none" rtlCol="0">
            <a:spAutoFit/>
          </a:bodyPr>
          <a:lstStyle/>
          <a:p>
            <a:r>
              <a:rPr lang="en-US" dirty="0">
                <a:latin typeface="Times New Roman" panose="02020603050405020304" pitchFamily="18" charset="0"/>
              </a:rPr>
              <a:t>(126)</a:t>
            </a:r>
          </a:p>
        </p:txBody>
      </p:sp>
      <mc:AlternateContent xmlns:mc="http://schemas.openxmlformats.org/markup-compatibility/2006" xmlns:a14="http://schemas.microsoft.com/office/drawing/2010/main">
        <mc:Choice Requires="a14">
          <p:sp>
            <p:nvSpPr>
              <p:cNvPr id="16" name="Rectangle 15"/>
              <p:cNvSpPr/>
              <p:nvPr/>
            </p:nvSpPr>
            <p:spPr>
              <a:xfrm>
                <a:off x="3429000" y="762000"/>
                <a:ext cx="2479781"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r>
                              <a:rPr lang="en-US" b="0" i="1" smtClean="0">
                                <a:latin typeface="Cambria Math" panose="02040503050406030204" pitchFamily="18" charset="0"/>
                              </a:rPr>
                              <m:t>𝐷</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r>
                              <a:rPr lang="en-US" b="0" i="1" smtClean="0">
                                <a:latin typeface="Cambria Math" panose="02040503050406030204" pitchFamily="18" charset="0"/>
                              </a:rPr>
                              <m:t>𝐷</m:t>
                            </m:r>
                          </m:e>
                          <m:sub>
                            <m:r>
                              <a:rPr lang="en-US" b="0" i="1" smtClean="0">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3429000" y="762000"/>
                <a:ext cx="2479781" cy="369332"/>
              </a:xfrm>
              <a:prstGeom prst="rect">
                <a:avLst/>
              </a:prstGeom>
              <a:blipFill>
                <a:blip r:embed="rId2"/>
                <a:stretch>
                  <a:fillRect/>
                </a:stretch>
              </a:blipFill>
            </p:spPr>
            <p:txBody>
              <a:bodyPr/>
              <a:lstStyle/>
              <a:p>
                <a:r>
                  <a:rPr lang="en-US">
                    <a:noFill/>
                  </a:rPr>
                  <a:t> </a:t>
                </a:r>
              </a:p>
            </p:txBody>
          </p:sp>
        </mc:Fallback>
      </mc:AlternateContent>
      <p:sp>
        <p:nvSpPr>
          <p:cNvPr id="2" name="Rectangle 1"/>
          <p:cNvSpPr/>
          <p:nvPr/>
        </p:nvSpPr>
        <p:spPr>
          <a:xfrm>
            <a:off x="61552" y="1146721"/>
            <a:ext cx="8869932" cy="400110"/>
          </a:xfrm>
          <a:prstGeom prst="rect">
            <a:avLst/>
          </a:prstGeom>
        </p:spPr>
        <p:txBody>
          <a:bodyPr wrap="square">
            <a:spAutoFit/>
          </a:bodyPr>
          <a:lstStyle/>
          <a:p>
            <a:r>
              <a:rPr lang="en-US" sz="2000" dirty="0">
                <a:solidFill>
                  <a:srgbClr val="000000"/>
                </a:solidFill>
                <a:latin typeface="Times New Roman" panose="02020603050405020304" pitchFamily="18" charset="0"/>
              </a:rPr>
              <a:t>Solve Equation (126) for the source-side delta currents:</a:t>
            </a:r>
            <a:endParaRPr lang="en-US" sz="2000" dirty="0">
              <a:solidFill>
                <a:srgbClr val="000000"/>
              </a:solidFill>
              <a:effectLst/>
              <a:latin typeface="Times New Roman" panose="02020603050405020304" pitchFamily="18" charset="0"/>
            </a:endParaRPr>
          </a:p>
        </p:txBody>
      </p:sp>
      <p:sp>
        <p:nvSpPr>
          <p:cNvPr id="18" name="TextBox 17"/>
          <p:cNvSpPr txBox="1"/>
          <p:nvPr/>
        </p:nvSpPr>
        <p:spPr>
          <a:xfrm>
            <a:off x="8305800" y="1580685"/>
            <a:ext cx="684803" cy="369332"/>
          </a:xfrm>
          <a:prstGeom prst="rect">
            <a:avLst/>
          </a:prstGeom>
          <a:noFill/>
        </p:spPr>
        <p:txBody>
          <a:bodyPr wrap="none" rtlCol="0">
            <a:spAutoFit/>
          </a:bodyPr>
          <a:lstStyle/>
          <a:p>
            <a:r>
              <a:rPr lang="en-US" dirty="0">
                <a:latin typeface="Times New Roman" panose="02020603050405020304" pitchFamily="18" charset="0"/>
              </a:rPr>
              <a:t>(127)</a:t>
            </a:r>
          </a:p>
        </p:txBody>
      </p:sp>
      <mc:AlternateContent xmlns:mc="http://schemas.openxmlformats.org/markup-compatibility/2006" xmlns:a14="http://schemas.microsoft.com/office/drawing/2010/main">
        <mc:Choice Requires="a14">
          <p:sp>
            <p:nvSpPr>
              <p:cNvPr id="19" name="Rectangle 18"/>
              <p:cNvSpPr/>
              <p:nvPr/>
            </p:nvSpPr>
            <p:spPr>
              <a:xfrm>
                <a:off x="3314416" y="1586831"/>
                <a:ext cx="2708947"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i="1">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𝐴𝐼</m:t>
                            </m:r>
                          </m:e>
                        </m:d>
                      </m:e>
                      <m:sup>
                        <m:r>
                          <a:rPr lang="en-US" b="0" i="1" smtClean="0">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3314416" y="1586831"/>
                <a:ext cx="2708947" cy="369332"/>
              </a:xfrm>
              <a:prstGeom prst="rect">
                <a:avLst/>
              </a:prstGeom>
              <a:blipFill>
                <a:blip r:embed="rId3"/>
                <a:stretch>
                  <a:fillRect b="-1639"/>
                </a:stretch>
              </a:blipFill>
            </p:spPr>
            <p:txBody>
              <a:bodyPr/>
              <a:lstStyle/>
              <a:p>
                <a:r>
                  <a:rPr lang="en-US">
                    <a:noFill/>
                  </a:rPr>
                  <a:t> </a:t>
                </a:r>
              </a:p>
            </p:txBody>
          </p:sp>
        </mc:Fallback>
      </mc:AlternateContent>
      <p:sp>
        <p:nvSpPr>
          <p:cNvPr id="7" name="Rectangle 6"/>
          <p:cNvSpPr/>
          <p:nvPr/>
        </p:nvSpPr>
        <p:spPr>
          <a:xfrm>
            <a:off x="61552" y="1956163"/>
            <a:ext cx="9006248" cy="400110"/>
          </a:xfrm>
          <a:prstGeom prst="rect">
            <a:avLst/>
          </a:prstGeom>
        </p:spPr>
        <p:txBody>
          <a:bodyPr wrap="square">
            <a:spAutoFit/>
          </a:bodyPr>
          <a:lstStyle/>
          <a:p>
            <a:r>
              <a:rPr lang="en-US" sz="2000" dirty="0">
                <a:solidFill>
                  <a:srgbClr val="000000"/>
                </a:solidFill>
                <a:latin typeface="Times New Roman" panose="02020603050405020304" pitchFamily="18" charset="0"/>
              </a:rPr>
              <a:t>The line currents as a function of the delta currents on the source side are given by</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Rectangle 19"/>
              <p:cNvSpPr/>
              <p:nvPr/>
            </p:nvSpPr>
            <p:spPr>
              <a:xfrm>
                <a:off x="3173415" y="2372039"/>
                <a:ext cx="3163174" cy="879793"/>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𝐴</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𝐵</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𝐶</m:t>
                                </m:r>
                              </m:sub>
                            </m:sSub>
                          </m:e>
                        </m:eqArr>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−1</m:t>
                              </m:r>
                            </m:e>
                            <m:e>
                              <m:r>
                                <a:rPr lang="en-US" i="1">
                                  <a:latin typeface="Cambria Math" panose="02040503050406030204" pitchFamily="18" charset="0"/>
                                </a:rPr>
                                <m:t>1</m:t>
                              </m:r>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𝐴𝐵</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𝐵𝐶</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𝐶𝐴</m:t>
                                </m:r>
                              </m:sub>
                            </m:sSub>
                          </m:e>
                        </m:eqArr>
                      </m:e>
                    </m:d>
                  </m:oMath>
                </a14:m>
                <a:endParaRPr lang="en-US" dirty="0">
                  <a:latin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3173415" y="2372039"/>
                <a:ext cx="3163174" cy="87979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3547876" y="3433734"/>
                <a:ext cx="2414251"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𝐷𝐼</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𝐷</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endParaRPr lang="en-US" dirty="0">
                  <a:latin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3547876" y="3433734"/>
                <a:ext cx="2414251" cy="369332"/>
              </a:xfrm>
              <a:prstGeom prst="rect">
                <a:avLst/>
              </a:prstGeom>
              <a:blipFill>
                <a:blip r:embed="rId5"/>
                <a:stretch>
                  <a:fillRect/>
                </a:stretch>
              </a:blipFill>
            </p:spPr>
            <p:txBody>
              <a:bodyPr/>
              <a:lstStyle/>
              <a:p>
                <a:r>
                  <a:rPr lang="en-US">
                    <a:noFill/>
                  </a:rPr>
                  <a:t> </a:t>
                </a:r>
              </a:p>
            </p:txBody>
          </p:sp>
        </mc:Fallback>
      </mc:AlternateContent>
      <p:sp>
        <p:nvSpPr>
          <p:cNvPr id="22" name="TextBox 21"/>
          <p:cNvSpPr txBox="1"/>
          <p:nvPr/>
        </p:nvSpPr>
        <p:spPr>
          <a:xfrm>
            <a:off x="8305800" y="3398514"/>
            <a:ext cx="684803" cy="369332"/>
          </a:xfrm>
          <a:prstGeom prst="rect">
            <a:avLst/>
          </a:prstGeom>
          <a:noFill/>
        </p:spPr>
        <p:txBody>
          <a:bodyPr wrap="none" rtlCol="0">
            <a:spAutoFit/>
          </a:bodyPr>
          <a:lstStyle/>
          <a:p>
            <a:r>
              <a:rPr lang="en-US" dirty="0">
                <a:latin typeface="Times New Roman" panose="02020603050405020304" pitchFamily="18" charset="0"/>
              </a:rPr>
              <a:t>(128)</a:t>
            </a:r>
          </a:p>
        </p:txBody>
      </p:sp>
      <mc:AlternateContent xmlns:mc="http://schemas.openxmlformats.org/markup-compatibility/2006" xmlns:a14="http://schemas.microsoft.com/office/drawing/2010/main">
        <mc:Choice Requires="a14">
          <p:sp>
            <p:nvSpPr>
              <p:cNvPr id="23" name="Rectangle 22"/>
              <p:cNvSpPr/>
              <p:nvPr/>
            </p:nvSpPr>
            <p:spPr>
              <a:xfrm>
                <a:off x="3314416" y="3984968"/>
                <a:ext cx="2506199"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𝐷𝐼</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314416" y="3984968"/>
                <a:ext cx="2506199" cy="824906"/>
              </a:xfrm>
              <a:prstGeom prst="rect">
                <a:avLst/>
              </a:prstGeom>
              <a:blipFill>
                <a:blip r:embed="rId6"/>
                <a:stretch>
                  <a:fillRect/>
                </a:stretch>
              </a:blipFill>
            </p:spPr>
            <p:txBody>
              <a:bodyPr/>
              <a:lstStyle/>
              <a:p>
                <a:r>
                  <a:rPr lang="en-US">
                    <a:noFill/>
                  </a:rPr>
                  <a:t> </a:t>
                </a:r>
              </a:p>
            </p:txBody>
          </p:sp>
        </mc:Fallback>
      </mc:AlternateContent>
      <p:sp>
        <p:nvSpPr>
          <p:cNvPr id="24" name="Rectangle 23"/>
          <p:cNvSpPr/>
          <p:nvPr/>
        </p:nvSpPr>
        <p:spPr>
          <a:xfrm>
            <a:off x="152400" y="3733800"/>
            <a:ext cx="748923" cy="369332"/>
          </a:xfrm>
          <a:prstGeom prst="rect">
            <a:avLst/>
          </a:prstGeom>
        </p:spPr>
        <p:txBody>
          <a:bodyPr wrap="none">
            <a:spAutoFit/>
          </a:bodyPr>
          <a:lstStyle/>
          <a:p>
            <a:r>
              <a:rPr lang="en-US" dirty="0">
                <a:solidFill>
                  <a:srgbClr val="000000"/>
                </a:solidFill>
                <a:latin typeface="Times New Roman" panose="02020603050405020304" pitchFamily="18" charset="0"/>
              </a:rPr>
              <a:t>where</a:t>
            </a:r>
            <a:endParaRPr lang="en-US" dirty="0">
              <a:latin typeface="Times New Roman" panose="02020603050405020304" pitchFamily="18" charset="0"/>
            </a:endParaRPr>
          </a:p>
        </p:txBody>
      </p:sp>
      <p:sp>
        <p:nvSpPr>
          <p:cNvPr id="25" name="Rectangle 24"/>
          <p:cNvSpPr/>
          <p:nvPr/>
        </p:nvSpPr>
        <p:spPr>
          <a:xfrm>
            <a:off x="152400" y="4810088"/>
            <a:ext cx="4425442" cy="369332"/>
          </a:xfrm>
          <a:prstGeom prst="rect">
            <a:avLst/>
          </a:prstGeom>
        </p:spPr>
        <p:txBody>
          <a:bodyPr wrap="none">
            <a:spAutoFit/>
          </a:bodyPr>
          <a:lstStyle/>
          <a:p>
            <a:r>
              <a:rPr lang="en-US" dirty="0">
                <a:solidFill>
                  <a:srgbClr val="000000"/>
                </a:solidFill>
                <a:latin typeface="Times New Roman" panose="02020603050405020304" pitchFamily="18" charset="0"/>
              </a:rPr>
              <a:t>Substitute Equation (127) into Equation (128)</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6" name="Rectangle 25"/>
              <p:cNvSpPr/>
              <p:nvPr/>
            </p:nvSpPr>
            <p:spPr>
              <a:xfrm>
                <a:off x="3075279" y="5505842"/>
                <a:ext cx="3187219"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𝐷𝐼</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𝐴𝐼</m:t>
                            </m:r>
                          </m:e>
                        </m:d>
                      </m:e>
                      <m:sup>
                        <m:r>
                          <a:rPr lang="en-US" i="1">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3075279" y="5505842"/>
                <a:ext cx="3187219" cy="369332"/>
              </a:xfrm>
              <a:prstGeom prst="rect">
                <a:avLst/>
              </a:prstGeom>
              <a:blipFill>
                <a:blip r:embed="rId7"/>
                <a:stretch>
                  <a:fillRect b="-1639"/>
                </a:stretch>
              </a:blipFill>
            </p:spPr>
            <p:txBody>
              <a:bodyPr/>
              <a:lstStyle/>
              <a:p>
                <a:r>
                  <a:rPr lang="en-US">
                    <a:noFill/>
                  </a:rPr>
                  <a:t> </a:t>
                </a:r>
              </a:p>
            </p:txBody>
          </p:sp>
        </mc:Fallback>
      </mc:AlternateContent>
      <p:sp>
        <p:nvSpPr>
          <p:cNvPr id="27" name="TextBox 26"/>
          <p:cNvSpPr txBox="1"/>
          <p:nvPr/>
        </p:nvSpPr>
        <p:spPr>
          <a:xfrm>
            <a:off x="8305800" y="5435784"/>
            <a:ext cx="684803" cy="369332"/>
          </a:xfrm>
          <a:prstGeom prst="rect">
            <a:avLst/>
          </a:prstGeom>
          <a:noFill/>
        </p:spPr>
        <p:txBody>
          <a:bodyPr wrap="none" rtlCol="0">
            <a:spAutoFit/>
          </a:bodyPr>
          <a:lstStyle/>
          <a:p>
            <a:r>
              <a:rPr lang="en-US" dirty="0">
                <a:latin typeface="Times New Roman" panose="02020603050405020304" pitchFamily="18" charset="0"/>
              </a:rPr>
              <a:t>(129)</a:t>
            </a:r>
          </a:p>
        </p:txBody>
      </p:sp>
    </p:spTree>
    <p:extLst>
      <p:ext uri="{BB962C8B-B14F-4D97-AF65-F5344CB8AC3E}">
        <p14:creationId xmlns:p14="http://schemas.microsoft.com/office/powerpoint/2010/main" val="14196882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076372" cy="584775"/>
          </a:xfrm>
          <a:prstGeom prst="rect">
            <a:avLst/>
          </a:prstGeom>
        </p:spPr>
        <p:txBody>
          <a:bodyPr wrap="none">
            <a:spAutoFit/>
          </a:bodyPr>
          <a:lstStyle/>
          <a:p>
            <a:r>
              <a:rPr lang="en-US" sz="3200" dirty="0">
                <a:solidFill>
                  <a:srgbClr val="C8102E"/>
                </a:solidFill>
                <a:latin typeface="+mj-lt"/>
                <a:ea typeface="+mj-ea"/>
                <a:cs typeface="+mj-cs"/>
              </a:rPr>
              <a:t>Delta-Delta Connection</a:t>
            </a:r>
          </a:p>
        </p:txBody>
      </p:sp>
      <mc:AlternateContent xmlns:mc="http://schemas.openxmlformats.org/markup-compatibility/2006" xmlns:a14="http://schemas.microsoft.com/office/drawing/2010/main">
        <mc:Choice Requires="a14">
          <p:sp>
            <p:nvSpPr>
              <p:cNvPr id="26" name="Rectangle 25"/>
              <p:cNvSpPr/>
              <p:nvPr/>
            </p:nvSpPr>
            <p:spPr>
              <a:xfrm>
                <a:off x="3124200" y="647700"/>
                <a:ext cx="3187219"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𝐷𝐼</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𝐴𝐼</m:t>
                            </m:r>
                          </m:e>
                        </m:d>
                      </m:e>
                      <m:sup>
                        <m:r>
                          <a:rPr lang="en-US" i="1">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3124200" y="647700"/>
                <a:ext cx="3187219" cy="369332"/>
              </a:xfrm>
              <a:prstGeom prst="rect">
                <a:avLst/>
              </a:prstGeom>
              <a:blipFill>
                <a:blip r:embed="rId2"/>
                <a:stretch>
                  <a:fillRect b="-1639"/>
                </a:stretch>
              </a:blipFill>
            </p:spPr>
            <p:txBody>
              <a:bodyPr/>
              <a:lstStyle/>
              <a:p>
                <a:r>
                  <a:rPr lang="en-US">
                    <a:noFill/>
                  </a:rPr>
                  <a:t> </a:t>
                </a:r>
              </a:p>
            </p:txBody>
          </p:sp>
        </mc:Fallback>
      </mc:AlternateContent>
      <p:sp>
        <p:nvSpPr>
          <p:cNvPr id="27" name="TextBox 26"/>
          <p:cNvSpPr txBox="1"/>
          <p:nvPr/>
        </p:nvSpPr>
        <p:spPr>
          <a:xfrm>
            <a:off x="8467212" y="647700"/>
            <a:ext cx="684803" cy="369332"/>
          </a:xfrm>
          <a:prstGeom prst="rect">
            <a:avLst/>
          </a:prstGeom>
          <a:noFill/>
        </p:spPr>
        <p:txBody>
          <a:bodyPr wrap="none" rtlCol="0">
            <a:spAutoFit/>
          </a:bodyPr>
          <a:lstStyle/>
          <a:p>
            <a:r>
              <a:rPr lang="en-US" dirty="0">
                <a:latin typeface="Times New Roman" panose="02020603050405020304" pitchFamily="18" charset="0"/>
              </a:rPr>
              <a:t>(129)</a:t>
            </a:r>
          </a:p>
        </p:txBody>
      </p:sp>
      <p:sp>
        <p:nvSpPr>
          <p:cNvPr id="5" name="Rectangle 4"/>
          <p:cNvSpPr/>
          <p:nvPr/>
        </p:nvSpPr>
        <p:spPr>
          <a:xfrm>
            <a:off x="152400" y="1017032"/>
            <a:ext cx="8915400" cy="400110"/>
          </a:xfrm>
          <a:prstGeom prst="rect">
            <a:avLst/>
          </a:prstGeom>
        </p:spPr>
        <p:txBody>
          <a:bodyPr wrap="square">
            <a:spAutoFit/>
          </a:bodyPr>
          <a:lstStyle/>
          <a:p>
            <a:r>
              <a:rPr lang="en-US" sz="2000" dirty="0">
                <a:solidFill>
                  <a:srgbClr val="000000"/>
                </a:solidFill>
                <a:latin typeface="Times New Roman" panose="02020603050405020304" pitchFamily="18" charset="0"/>
              </a:rPr>
              <a:t>Since [</a:t>
            </a:r>
            <a:r>
              <a:rPr lang="en-US" sz="2000" i="1" dirty="0">
                <a:solidFill>
                  <a:srgbClr val="000000"/>
                </a:solidFill>
                <a:latin typeface="Times New Roman" panose="02020603050405020304" pitchFamily="18" charset="0"/>
              </a:rPr>
              <a:t>AI</a:t>
            </a:r>
            <a:r>
              <a:rPr lang="en-US" sz="2000" dirty="0">
                <a:solidFill>
                  <a:srgbClr val="000000"/>
                </a:solidFill>
                <a:latin typeface="Times New Roman" panose="02020603050405020304" pitchFamily="18" charset="0"/>
              </a:rPr>
              <a:t>] is a diagonal matrix, Equation (129) can be rewritten as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8" name="Rectangle 27"/>
              <p:cNvSpPr/>
              <p:nvPr/>
            </p:nvSpPr>
            <p:spPr>
              <a:xfrm>
                <a:off x="3095297" y="1601808"/>
                <a:ext cx="3252942"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𝐴𝐼</m:t>
                            </m:r>
                          </m:e>
                        </m:d>
                      </m:e>
                      <m:sup>
                        <m:r>
                          <a:rPr lang="en-US" i="1">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𝐷𝐼</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3095297" y="1601808"/>
                <a:ext cx="3252942" cy="369332"/>
              </a:xfrm>
              <a:prstGeom prst="rect">
                <a:avLst/>
              </a:prstGeom>
              <a:blipFill>
                <a:blip r:embed="rId3"/>
                <a:stretch>
                  <a:fillRect b="-1667"/>
                </a:stretch>
              </a:blipFill>
            </p:spPr>
            <p:txBody>
              <a:bodyPr/>
              <a:lstStyle/>
              <a:p>
                <a:r>
                  <a:rPr lang="en-US">
                    <a:noFill/>
                  </a:rPr>
                  <a:t> </a:t>
                </a:r>
              </a:p>
            </p:txBody>
          </p:sp>
        </mc:Fallback>
      </mc:AlternateContent>
      <p:sp>
        <p:nvSpPr>
          <p:cNvPr id="29" name="TextBox 28"/>
          <p:cNvSpPr txBox="1"/>
          <p:nvPr/>
        </p:nvSpPr>
        <p:spPr>
          <a:xfrm>
            <a:off x="8467212" y="1601808"/>
            <a:ext cx="684803" cy="369332"/>
          </a:xfrm>
          <a:prstGeom prst="rect">
            <a:avLst/>
          </a:prstGeom>
          <a:noFill/>
        </p:spPr>
        <p:txBody>
          <a:bodyPr wrap="none" rtlCol="0">
            <a:spAutoFit/>
          </a:bodyPr>
          <a:lstStyle/>
          <a:p>
            <a:r>
              <a:rPr lang="en-US" dirty="0">
                <a:latin typeface="Times New Roman" panose="02020603050405020304" pitchFamily="18" charset="0"/>
              </a:rPr>
              <a:t>(130)</a:t>
            </a:r>
          </a:p>
        </p:txBody>
      </p:sp>
      <p:sp>
        <p:nvSpPr>
          <p:cNvPr id="6" name="Rectangle 5"/>
          <p:cNvSpPr/>
          <p:nvPr/>
        </p:nvSpPr>
        <p:spPr>
          <a:xfrm>
            <a:off x="152400" y="1905000"/>
            <a:ext cx="8915400" cy="400110"/>
          </a:xfrm>
          <a:prstGeom prst="rect">
            <a:avLst/>
          </a:prstGeom>
        </p:spPr>
        <p:txBody>
          <a:bodyPr wrap="square">
            <a:spAutoFit/>
          </a:bodyPr>
          <a:lstStyle/>
          <a:p>
            <a:r>
              <a:rPr lang="en-US" sz="2000" dirty="0">
                <a:solidFill>
                  <a:srgbClr val="000000"/>
                </a:solidFill>
                <a:latin typeface="Times New Roman" panose="02020603050405020304" pitchFamily="18" charset="0"/>
              </a:rPr>
              <a:t>The load-side line currents as a function of the load-side delta currents: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0" name="Rectangle 29"/>
              <p:cNvSpPr/>
              <p:nvPr/>
            </p:nvSpPr>
            <p:spPr>
              <a:xfrm>
                <a:off x="3505200" y="2474341"/>
                <a:ext cx="2425087"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smtClean="0">
                                <a:latin typeface="Cambria Math" panose="02040503050406030204" pitchFamily="18" charset="0"/>
                              </a:rPr>
                              <m:t>𝑎</m:t>
                            </m:r>
                            <m:r>
                              <a:rPr lang="en-US" b="0" i="1" smtClean="0">
                                <a:latin typeface="Cambria Math" panose="02040503050406030204" pitchFamily="18" charset="0"/>
                              </a:rPr>
                              <m:t>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𝐷𝐼</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3505200" y="2474341"/>
                <a:ext cx="2425087" cy="369332"/>
              </a:xfrm>
              <a:prstGeom prst="rect">
                <a:avLst/>
              </a:prstGeom>
              <a:blipFill>
                <a:blip r:embed="rId4"/>
                <a:stretch>
                  <a:fillRect b="-1667"/>
                </a:stretch>
              </a:blipFill>
            </p:spPr>
            <p:txBody>
              <a:bodyPr/>
              <a:lstStyle/>
              <a:p>
                <a:r>
                  <a:rPr lang="en-US">
                    <a:noFill/>
                  </a:rPr>
                  <a:t> </a:t>
                </a:r>
              </a:p>
            </p:txBody>
          </p:sp>
        </mc:Fallback>
      </mc:AlternateContent>
      <p:sp>
        <p:nvSpPr>
          <p:cNvPr id="31" name="TextBox 30"/>
          <p:cNvSpPr txBox="1"/>
          <p:nvPr/>
        </p:nvSpPr>
        <p:spPr>
          <a:xfrm>
            <a:off x="8496115" y="2458998"/>
            <a:ext cx="684803" cy="369332"/>
          </a:xfrm>
          <a:prstGeom prst="rect">
            <a:avLst/>
          </a:prstGeom>
          <a:noFill/>
        </p:spPr>
        <p:txBody>
          <a:bodyPr wrap="none" rtlCol="0">
            <a:spAutoFit/>
          </a:bodyPr>
          <a:lstStyle/>
          <a:p>
            <a:r>
              <a:rPr lang="en-US" dirty="0">
                <a:latin typeface="Times New Roman" panose="02020603050405020304" pitchFamily="18" charset="0"/>
              </a:rPr>
              <a:t>(131)</a:t>
            </a:r>
          </a:p>
        </p:txBody>
      </p:sp>
      <p:sp>
        <p:nvSpPr>
          <p:cNvPr id="8" name="Rectangle 7"/>
          <p:cNvSpPr/>
          <p:nvPr/>
        </p:nvSpPr>
        <p:spPr>
          <a:xfrm>
            <a:off x="165538" y="2842597"/>
            <a:ext cx="8839200" cy="400110"/>
          </a:xfrm>
          <a:prstGeom prst="rect">
            <a:avLst/>
          </a:prstGeom>
        </p:spPr>
        <p:txBody>
          <a:bodyPr wrap="square">
            <a:spAutoFit/>
          </a:bodyPr>
          <a:lstStyle/>
          <a:p>
            <a:r>
              <a:rPr lang="en-US" sz="2000" dirty="0">
                <a:solidFill>
                  <a:srgbClr val="000000"/>
                </a:solidFill>
                <a:latin typeface="Times New Roman" panose="02020603050405020304" pitchFamily="18" charset="0"/>
              </a:rPr>
              <a:t>Applying Equation (131), Equation (130) becomes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2" name="Rectangle 31"/>
              <p:cNvSpPr/>
              <p:nvPr/>
            </p:nvSpPr>
            <p:spPr>
              <a:xfrm>
                <a:off x="3541941" y="3307933"/>
                <a:ext cx="2388346"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𝐴𝐼</m:t>
                            </m:r>
                          </m:e>
                        </m:d>
                      </m:e>
                      <m:sup>
                        <m:r>
                          <a:rPr lang="en-US" i="1">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32" name="Rectangle 31"/>
              <p:cNvSpPr>
                <a:spLocks noRot="1" noChangeAspect="1" noMove="1" noResize="1" noEditPoints="1" noAdjustHandles="1" noChangeArrowheads="1" noChangeShapeType="1" noTextEdit="1"/>
              </p:cNvSpPr>
              <p:nvPr/>
            </p:nvSpPr>
            <p:spPr>
              <a:xfrm>
                <a:off x="3541941" y="3307933"/>
                <a:ext cx="2388346" cy="369332"/>
              </a:xfrm>
              <a:prstGeom prst="rect">
                <a:avLst/>
              </a:prstGeom>
              <a:blipFill>
                <a:blip r:embed="rId5"/>
                <a:stretch>
                  <a:fillRect b="-1667"/>
                </a:stretch>
              </a:blipFill>
            </p:spPr>
            <p:txBody>
              <a:bodyPr/>
              <a:lstStyle/>
              <a:p>
                <a:r>
                  <a:rPr lang="en-US">
                    <a:noFill/>
                  </a:rPr>
                  <a:t> </a:t>
                </a:r>
              </a:p>
            </p:txBody>
          </p:sp>
        </mc:Fallback>
      </mc:AlternateContent>
      <p:sp>
        <p:nvSpPr>
          <p:cNvPr id="33" name="TextBox 32"/>
          <p:cNvSpPr txBox="1"/>
          <p:nvPr/>
        </p:nvSpPr>
        <p:spPr>
          <a:xfrm>
            <a:off x="8496115" y="3265151"/>
            <a:ext cx="684803" cy="369332"/>
          </a:xfrm>
          <a:prstGeom prst="rect">
            <a:avLst/>
          </a:prstGeom>
          <a:noFill/>
        </p:spPr>
        <p:txBody>
          <a:bodyPr wrap="none" rtlCol="0">
            <a:spAutoFit/>
          </a:bodyPr>
          <a:lstStyle/>
          <a:p>
            <a:r>
              <a:rPr lang="en-US" dirty="0">
                <a:latin typeface="Times New Roman" panose="02020603050405020304" pitchFamily="18" charset="0"/>
              </a:rPr>
              <a:t>(132)</a:t>
            </a:r>
          </a:p>
        </p:txBody>
      </p:sp>
      <p:sp>
        <p:nvSpPr>
          <p:cNvPr id="9" name="Rectangle 8"/>
          <p:cNvSpPr/>
          <p:nvPr/>
        </p:nvSpPr>
        <p:spPr>
          <a:xfrm>
            <a:off x="145742" y="3734241"/>
            <a:ext cx="8922057" cy="707886"/>
          </a:xfrm>
          <a:prstGeom prst="rect">
            <a:avLst/>
          </a:prstGeom>
        </p:spPr>
        <p:txBody>
          <a:bodyPr wrap="square">
            <a:spAutoFit/>
          </a:bodyPr>
          <a:lstStyle/>
          <a:p>
            <a:r>
              <a:rPr lang="en-US" sz="2000" dirty="0">
                <a:solidFill>
                  <a:srgbClr val="000000"/>
                </a:solidFill>
                <a:latin typeface="Times New Roman" panose="02020603050405020304" pitchFamily="18" charset="0"/>
              </a:rPr>
              <a:t>Turn Equation (132) around to solve for the load-side line currents as a function of the source-side line currents: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4" name="Rectangle 33"/>
              <p:cNvSpPr/>
              <p:nvPr/>
            </p:nvSpPr>
            <p:spPr>
              <a:xfrm>
                <a:off x="3657600" y="4422647"/>
                <a:ext cx="2212080"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smtClean="0">
                                <a:latin typeface="Cambria Math" panose="02040503050406030204" pitchFamily="18" charset="0"/>
                              </a:rPr>
                              <m:t>𝑎</m:t>
                            </m:r>
                            <m:r>
                              <a:rPr lang="en-US" b="0" i="1" smtClean="0">
                                <a:latin typeface="Cambria Math" panose="02040503050406030204" pitchFamily="18" charset="0"/>
                              </a:rPr>
                              <m:t>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34" name="Rectangle 33"/>
              <p:cNvSpPr>
                <a:spLocks noRot="1" noChangeAspect="1" noMove="1" noResize="1" noEditPoints="1" noAdjustHandles="1" noChangeArrowheads="1" noChangeShapeType="1" noTextEdit="1"/>
              </p:cNvSpPr>
              <p:nvPr/>
            </p:nvSpPr>
            <p:spPr>
              <a:xfrm>
                <a:off x="3657600" y="4422647"/>
                <a:ext cx="2212080" cy="369332"/>
              </a:xfrm>
              <a:prstGeom prst="rect">
                <a:avLst/>
              </a:prstGeom>
              <a:blipFill>
                <a:blip r:embed="rId6"/>
                <a:stretch>
                  <a:fillRect b="-1639"/>
                </a:stretch>
              </a:blipFill>
            </p:spPr>
            <p:txBody>
              <a:bodyPr/>
              <a:lstStyle/>
              <a:p>
                <a:r>
                  <a:rPr lang="en-US">
                    <a:noFill/>
                  </a:rPr>
                  <a:t> </a:t>
                </a:r>
              </a:p>
            </p:txBody>
          </p:sp>
        </mc:Fallback>
      </mc:AlternateContent>
      <p:sp>
        <p:nvSpPr>
          <p:cNvPr id="35" name="TextBox 34"/>
          <p:cNvSpPr txBox="1"/>
          <p:nvPr/>
        </p:nvSpPr>
        <p:spPr>
          <a:xfrm>
            <a:off x="8477547" y="4426696"/>
            <a:ext cx="684803" cy="369332"/>
          </a:xfrm>
          <a:prstGeom prst="rect">
            <a:avLst/>
          </a:prstGeom>
          <a:noFill/>
        </p:spPr>
        <p:txBody>
          <a:bodyPr wrap="none" rtlCol="0">
            <a:spAutoFit/>
          </a:bodyPr>
          <a:lstStyle/>
          <a:p>
            <a:r>
              <a:rPr lang="en-US" dirty="0">
                <a:latin typeface="Times New Roman" panose="02020603050405020304" pitchFamily="18" charset="0"/>
              </a:rPr>
              <a:t>(133)</a:t>
            </a:r>
          </a:p>
        </p:txBody>
      </p:sp>
      <p:sp>
        <p:nvSpPr>
          <p:cNvPr id="10" name="Rectangle 9"/>
          <p:cNvSpPr/>
          <p:nvPr/>
        </p:nvSpPr>
        <p:spPr>
          <a:xfrm>
            <a:off x="165537" y="4791979"/>
            <a:ext cx="9007365" cy="1323439"/>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Equations (132) and (133) merely demonstrate that the line currents on the two sides of the transformer are in phase and differ only by the turn's ratio of the transformer windings. In the per-unit system, the per-unit line currents on the two sides of the transformer are exactly equal.</a:t>
            </a:r>
            <a:endParaRPr lang="en-US" sz="20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44795588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076372" cy="584775"/>
          </a:xfrm>
          <a:prstGeom prst="rect">
            <a:avLst/>
          </a:prstGeom>
        </p:spPr>
        <p:txBody>
          <a:bodyPr wrap="none">
            <a:spAutoFit/>
          </a:bodyPr>
          <a:lstStyle/>
          <a:p>
            <a:r>
              <a:rPr lang="en-US" sz="3200" dirty="0">
                <a:solidFill>
                  <a:srgbClr val="C8102E"/>
                </a:solidFill>
                <a:latin typeface="+mj-lt"/>
                <a:ea typeface="+mj-ea"/>
                <a:cs typeface="+mj-cs"/>
              </a:rPr>
              <a:t>Delta-Delta Connection</a:t>
            </a:r>
          </a:p>
        </p:txBody>
      </p:sp>
      <p:sp>
        <p:nvSpPr>
          <p:cNvPr id="2" name="Rectangle 1"/>
          <p:cNvSpPr/>
          <p:nvPr/>
        </p:nvSpPr>
        <p:spPr>
          <a:xfrm>
            <a:off x="152400" y="681859"/>
            <a:ext cx="8915400" cy="769441"/>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The ideal delta voltages on the secondary side as a function of the line-to-line voltages, the delta currents, and </a:t>
            </a:r>
            <a:r>
              <a:rPr lang="en-US" sz="2400" dirty="0">
                <a:solidFill>
                  <a:srgbClr val="000000"/>
                </a:solidFill>
                <a:latin typeface="Times New Roman" panose="02020603050405020304" pitchFamily="18" charset="0"/>
              </a:rPr>
              <a:t>the</a:t>
            </a:r>
            <a:r>
              <a:rPr lang="en-US" sz="2000" dirty="0">
                <a:solidFill>
                  <a:srgbClr val="000000"/>
                </a:solidFill>
                <a:latin typeface="Times New Roman" panose="02020603050405020304" pitchFamily="18" charset="0"/>
              </a:rPr>
              <a:t> transformer impedances are given by</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Rectangle 19"/>
              <p:cNvSpPr/>
              <p:nvPr/>
            </p:nvSpPr>
            <p:spPr>
              <a:xfrm>
                <a:off x="2895600" y="1447800"/>
                <a:ext cx="3927101"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𝑉𝑡</m:t>
                            </m:r>
                          </m:e>
                          <m:sub>
                            <m:r>
                              <a:rPr lang="en-US" i="1" smtClean="0">
                                <a:latin typeface="Cambria Math" panose="02040503050406030204" pitchFamily="18" charset="0"/>
                              </a:rPr>
                              <m:t>𝑎</m:t>
                            </m:r>
                            <m:r>
                              <a:rPr lang="en-US" b="0" i="1" smtClean="0">
                                <a:latin typeface="Cambria Math" panose="02040503050406030204" pitchFamily="18" charset="0"/>
                              </a:rPr>
                              <m:t>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m:t>
                            </m:r>
                            <m:r>
                              <a:rPr lang="en-US" i="1">
                                <a:latin typeface="Cambria Math" panose="02040503050406030204" pitchFamily="18" charset="0"/>
                              </a:rPr>
                              <m:t>𝑡</m:t>
                            </m:r>
                          </m:e>
                          <m:sub>
                            <m:r>
                              <a:rPr lang="en-US" i="1">
                                <a:latin typeface="Cambria Math" panose="02040503050406030204" pitchFamily="18" charset="0"/>
                              </a:rPr>
                              <m:t>𝑎𝑏𝑐</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𝐷</m:t>
                            </m:r>
                          </m:e>
                          <m:sub>
                            <m:r>
                              <a:rPr lang="en-US" b="0" i="1" smtClean="0">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2895600" y="1447800"/>
                <a:ext cx="3927101" cy="369332"/>
              </a:xfrm>
              <a:prstGeom prst="rect">
                <a:avLst/>
              </a:prstGeom>
              <a:blipFill>
                <a:blip r:embed="rId2"/>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3124200" y="2057400"/>
                <a:ext cx="3281668"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m:t>
                                    </m:r>
                                  </m:sub>
                                </m:sSub>
                              </m:e>
                              <m:e>
                                <m:r>
                                  <a:rPr lang="en-US" i="1">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𝑏</m:t>
                                    </m:r>
                                    <m:r>
                                      <a:rPr lang="en-US" b="0" i="1" smtClean="0">
                                        <a:latin typeface="Cambria Math" panose="02040503050406030204" pitchFamily="18" charset="0"/>
                                      </a:rPr>
                                      <m:t>𝑐</m:t>
                                    </m:r>
                                  </m:sub>
                                </m:sSub>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𝑐</m:t>
                                    </m:r>
                                    <m:r>
                                      <a:rPr lang="en-US" i="1">
                                        <a:latin typeface="Cambria Math" panose="02040503050406030204" pitchFamily="18" charset="0"/>
                                      </a:rPr>
                                      <m:t>𝑎</m:t>
                                    </m:r>
                                  </m:sub>
                                </m:sSub>
                              </m:e>
                            </m:mr>
                          </m:m>
                        </m:e>
                      </m:d>
                    </m:oMath>
                  </m:oMathPara>
                </a14:m>
                <a:endParaRPr lang="en-US" dirty="0">
                  <a:latin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3124200" y="2057400"/>
                <a:ext cx="3281668" cy="972702"/>
              </a:xfrm>
              <a:prstGeom prst="rect">
                <a:avLst/>
              </a:prstGeom>
              <a:blipFill>
                <a:blip r:embed="rId3"/>
                <a:stretch>
                  <a:fillRect/>
                </a:stretch>
              </a:blipFill>
            </p:spPr>
            <p:txBody>
              <a:bodyPr/>
              <a:lstStyle/>
              <a:p>
                <a:r>
                  <a:rPr lang="en-US">
                    <a:noFill/>
                  </a:rPr>
                  <a:t> </a:t>
                </a:r>
              </a:p>
            </p:txBody>
          </p:sp>
        </mc:Fallback>
      </mc:AlternateContent>
      <p:sp>
        <p:nvSpPr>
          <p:cNvPr id="22" name="Rectangle 21"/>
          <p:cNvSpPr/>
          <p:nvPr/>
        </p:nvSpPr>
        <p:spPr>
          <a:xfrm>
            <a:off x="152400" y="1872734"/>
            <a:ext cx="748923" cy="369332"/>
          </a:xfrm>
          <a:prstGeom prst="rect">
            <a:avLst/>
          </a:prstGeom>
        </p:spPr>
        <p:txBody>
          <a:bodyPr wrap="none">
            <a:spAutoFit/>
          </a:bodyPr>
          <a:lstStyle/>
          <a:p>
            <a:r>
              <a:rPr lang="en-US" dirty="0">
                <a:solidFill>
                  <a:srgbClr val="000000"/>
                </a:solidFill>
                <a:latin typeface="Times New Roman" panose="02020603050405020304" pitchFamily="18" charset="0"/>
              </a:rPr>
              <a:t>where</a:t>
            </a:r>
            <a:endParaRPr lang="en-US" dirty="0">
              <a:latin typeface="Times New Roman" panose="02020603050405020304" pitchFamily="18" charset="0"/>
            </a:endParaRPr>
          </a:p>
        </p:txBody>
      </p:sp>
      <p:sp>
        <p:nvSpPr>
          <p:cNvPr id="23" name="TextBox 22"/>
          <p:cNvSpPr txBox="1"/>
          <p:nvPr/>
        </p:nvSpPr>
        <p:spPr>
          <a:xfrm>
            <a:off x="8391012" y="1453055"/>
            <a:ext cx="684803" cy="369332"/>
          </a:xfrm>
          <a:prstGeom prst="rect">
            <a:avLst/>
          </a:prstGeom>
          <a:noFill/>
        </p:spPr>
        <p:txBody>
          <a:bodyPr wrap="none" rtlCol="0">
            <a:spAutoFit/>
          </a:bodyPr>
          <a:lstStyle/>
          <a:p>
            <a:r>
              <a:rPr lang="en-US" dirty="0">
                <a:latin typeface="Times New Roman" panose="02020603050405020304" pitchFamily="18" charset="0"/>
              </a:rPr>
              <a:t>(134)</a:t>
            </a:r>
          </a:p>
        </p:txBody>
      </p:sp>
      <p:sp>
        <p:nvSpPr>
          <p:cNvPr id="24" name="Rectangle 23"/>
          <p:cNvSpPr/>
          <p:nvPr/>
        </p:nvSpPr>
        <p:spPr>
          <a:xfrm>
            <a:off x="152400" y="3066695"/>
            <a:ext cx="4894225" cy="400110"/>
          </a:xfrm>
          <a:prstGeom prst="rect">
            <a:avLst/>
          </a:prstGeom>
        </p:spPr>
        <p:txBody>
          <a:bodyPr wrap="none">
            <a:spAutoFit/>
          </a:bodyPr>
          <a:lstStyle/>
          <a:p>
            <a:r>
              <a:rPr lang="en-US" sz="2000" dirty="0">
                <a:solidFill>
                  <a:srgbClr val="000000"/>
                </a:solidFill>
                <a:latin typeface="Times New Roman" panose="02020603050405020304" pitchFamily="18" charset="0"/>
              </a:rPr>
              <a:t>Substitute Equation (134) into Equation (125)</a:t>
            </a:r>
            <a:endParaRPr lang="en-US" sz="20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5" name="Rectangle 24"/>
              <p:cNvSpPr/>
              <p:nvPr/>
            </p:nvSpPr>
            <p:spPr>
              <a:xfrm>
                <a:off x="2173509" y="3536243"/>
                <a:ext cx="5446491"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𝑉𝐿𝐿</m:t>
                            </m:r>
                          </m:e>
                          <m:sub>
                            <m:r>
                              <a:rPr lang="en-US" i="1" smtClean="0">
                                <a:latin typeface="Cambria Math" panose="02040503050406030204" pitchFamily="18" charset="0"/>
                              </a:rPr>
                              <m:t>𝑎</m:t>
                            </m:r>
                            <m:r>
                              <a:rPr lang="en-US" b="0" i="1" smtClean="0">
                                <a:latin typeface="Cambria Math" panose="02040503050406030204" pitchFamily="18" charset="0"/>
                              </a:rPr>
                              <m:t>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𝐴𝑉</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m:t>
                            </m:r>
                            <m:r>
                              <a:rPr lang="en-US" i="1">
                                <a:latin typeface="Cambria Math" panose="02040503050406030204" pitchFamily="18" charset="0"/>
                              </a:rPr>
                              <m:t>𝑡</m:t>
                            </m:r>
                          </m:e>
                          <m:sub>
                            <m:r>
                              <a:rPr lang="en-US" i="1">
                                <a:latin typeface="Cambria Math" panose="02040503050406030204" pitchFamily="18" charset="0"/>
                              </a:rPr>
                              <m:t>𝑎𝑏𝑐</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𝐷</m:t>
                            </m:r>
                          </m:e>
                          <m:sub>
                            <m:r>
                              <a:rPr lang="en-US" b="0" i="1" smtClean="0">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2173509" y="3536243"/>
                <a:ext cx="5446491" cy="369332"/>
              </a:xfrm>
              <a:prstGeom prst="rect">
                <a:avLst/>
              </a:prstGeom>
              <a:blipFill>
                <a:blip r:embed="rId4"/>
                <a:stretch>
                  <a:fillRect b="-1639"/>
                </a:stretch>
              </a:blipFill>
            </p:spPr>
            <p:txBody>
              <a:bodyPr/>
              <a:lstStyle/>
              <a:p>
                <a:r>
                  <a:rPr lang="en-US">
                    <a:noFill/>
                  </a:rPr>
                  <a:t> </a:t>
                </a:r>
              </a:p>
            </p:txBody>
          </p:sp>
        </mc:Fallback>
      </mc:AlternateContent>
      <p:sp>
        <p:nvSpPr>
          <p:cNvPr id="36" name="TextBox 35"/>
          <p:cNvSpPr txBox="1"/>
          <p:nvPr/>
        </p:nvSpPr>
        <p:spPr>
          <a:xfrm>
            <a:off x="8488233" y="3537120"/>
            <a:ext cx="684803" cy="369332"/>
          </a:xfrm>
          <a:prstGeom prst="rect">
            <a:avLst/>
          </a:prstGeom>
          <a:noFill/>
        </p:spPr>
        <p:txBody>
          <a:bodyPr wrap="none" rtlCol="0">
            <a:spAutoFit/>
          </a:bodyPr>
          <a:lstStyle/>
          <a:p>
            <a:r>
              <a:rPr lang="en-US" dirty="0">
                <a:latin typeface="Times New Roman" panose="02020603050405020304" pitchFamily="18" charset="0"/>
              </a:rPr>
              <a:t>(135)</a:t>
            </a:r>
          </a:p>
        </p:txBody>
      </p:sp>
      <p:sp>
        <p:nvSpPr>
          <p:cNvPr id="7" name="Rectangle 6"/>
          <p:cNvSpPr/>
          <p:nvPr/>
        </p:nvSpPr>
        <p:spPr>
          <a:xfrm>
            <a:off x="152400" y="3854731"/>
            <a:ext cx="9144000" cy="400110"/>
          </a:xfrm>
          <a:prstGeom prst="rect">
            <a:avLst/>
          </a:prstGeom>
        </p:spPr>
        <p:txBody>
          <a:bodyPr wrap="square">
            <a:spAutoFit/>
          </a:bodyPr>
          <a:lstStyle/>
          <a:p>
            <a:r>
              <a:rPr lang="en-US" sz="2000" dirty="0">
                <a:solidFill>
                  <a:srgbClr val="000000"/>
                </a:solidFill>
                <a:latin typeface="Times New Roman" panose="02020603050405020304" pitchFamily="18" charset="0"/>
              </a:rPr>
              <a:t>Solve Equation (135) for the load-side line-to-line voltages: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7" name="Rectangle 36"/>
              <p:cNvSpPr/>
              <p:nvPr/>
            </p:nvSpPr>
            <p:spPr>
              <a:xfrm>
                <a:off x="2402227" y="4431268"/>
                <a:ext cx="4913846"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𝑉𝐿𝐿</m:t>
                            </m:r>
                          </m:e>
                          <m:sub>
                            <m:r>
                              <a:rPr lang="en-US" i="1" smtClean="0">
                                <a:latin typeface="Cambria Math" panose="02040503050406030204" pitchFamily="18" charset="0"/>
                              </a:rPr>
                              <m:t>𝑎</m:t>
                            </m:r>
                            <m:r>
                              <a:rPr lang="en-US" b="0" i="1" smtClean="0">
                                <a:latin typeface="Cambria Math" panose="02040503050406030204" pitchFamily="18" charset="0"/>
                              </a:rPr>
                              <m:t>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𝐴𝐼</m:t>
                            </m:r>
                          </m:e>
                        </m:d>
                      </m:e>
                      <m:sup>
                        <m:r>
                          <a:rPr lang="en-US" i="1">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smtClean="0">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m:t>
                            </m:r>
                            <m:r>
                              <a:rPr lang="en-US" i="1">
                                <a:latin typeface="Cambria Math" panose="02040503050406030204" pitchFamily="18" charset="0"/>
                              </a:rPr>
                              <m:t>𝑡</m:t>
                            </m:r>
                          </m:e>
                          <m:sub>
                            <m:r>
                              <a:rPr lang="en-US" i="1">
                                <a:latin typeface="Cambria Math" panose="02040503050406030204" pitchFamily="18" charset="0"/>
                              </a:rPr>
                              <m:t>𝑎𝑏𝑐</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𝐷</m:t>
                            </m:r>
                          </m:e>
                          <m:sub>
                            <m:r>
                              <a:rPr lang="en-US" b="0" i="1" smtClean="0">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37" name="Rectangle 36"/>
              <p:cNvSpPr>
                <a:spLocks noRot="1" noChangeAspect="1" noMove="1" noResize="1" noEditPoints="1" noAdjustHandles="1" noChangeArrowheads="1" noChangeShapeType="1" noTextEdit="1"/>
              </p:cNvSpPr>
              <p:nvPr/>
            </p:nvSpPr>
            <p:spPr>
              <a:xfrm>
                <a:off x="2402227" y="4431268"/>
                <a:ext cx="4913846" cy="369332"/>
              </a:xfrm>
              <a:prstGeom prst="rect">
                <a:avLst/>
              </a:prstGeom>
              <a:blipFill>
                <a:blip r:embed="rId5"/>
                <a:stretch>
                  <a:fillRect/>
                </a:stretch>
              </a:blipFill>
            </p:spPr>
            <p:txBody>
              <a:bodyPr/>
              <a:lstStyle/>
              <a:p>
                <a:r>
                  <a:rPr lang="en-US">
                    <a:noFill/>
                  </a:rPr>
                  <a:t> </a:t>
                </a:r>
              </a:p>
            </p:txBody>
          </p:sp>
        </mc:Fallback>
      </mc:AlternateContent>
      <p:sp>
        <p:nvSpPr>
          <p:cNvPr id="38" name="TextBox 37"/>
          <p:cNvSpPr txBox="1"/>
          <p:nvPr/>
        </p:nvSpPr>
        <p:spPr>
          <a:xfrm>
            <a:off x="8488233" y="4431268"/>
            <a:ext cx="684803" cy="369332"/>
          </a:xfrm>
          <a:prstGeom prst="rect">
            <a:avLst/>
          </a:prstGeom>
          <a:noFill/>
        </p:spPr>
        <p:txBody>
          <a:bodyPr wrap="none" rtlCol="0">
            <a:spAutoFit/>
          </a:bodyPr>
          <a:lstStyle/>
          <a:p>
            <a:r>
              <a:rPr lang="en-US" dirty="0">
                <a:latin typeface="Times New Roman" panose="02020603050405020304" pitchFamily="18" charset="0"/>
              </a:rPr>
              <a:t>(136)</a:t>
            </a:r>
          </a:p>
        </p:txBody>
      </p:sp>
      <p:sp>
        <p:nvSpPr>
          <p:cNvPr id="11" name="Rectangle 10"/>
          <p:cNvSpPr/>
          <p:nvPr/>
        </p:nvSpPr>
        <p:spPr>
          <a:xfrm>
            <a:off x="116226" y="5016344"/>
            <a:ext cx="9027773" cy="707886"/>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The delta currents [</a:t>
            </a:r>
            <a:r>
              <a:rPr lang="en-US" sz="2000" i="1" dirty="0" err="1">
                <a:solidFill>
                  <a:srgbClr val="000000"/>
                </a:solidFill>
                <a:latin typeface="Times New Roman" panose="02020603050405020304" pitchFamily="18" charset="0"/>
              </a:rPr>
              <a:t>ID</a:t>
            </a:r>
            <a:r>
              <a:rPr lang="en-US" sz="2000" i="1" baseline="-25000" dirty="0" err="1">
                <a:solidFill>
                  <a:srgbClr val="000000"/>
                </a:solidFill>
                <a:latin typeface="Times New Roman" panose="02020603050405020304" pitchFamily="18" charset="0"/>
              </a:rPr>
              <a:t>abc</a:t>
            </a:r>
            <a:r>
              <a:rPr lang="en-US" sz="2000" dirty="0">
                <a:solidFill>
                  <a:srgbClr val="000000"/>
                </a:solidFill>
                <a:latin typeface="Times New Roman" panose="02020603050405020304" pitchFamily="18" charset="0"/>
              </a:rPr>
              <a:t>] in Equations (135) and (136) need to be replaced by the secondary line currents [</a:t>
            </a:r>
            <a:r>
              <a:rPr lang="en-US" sz="2000" i="1" dirty="0" err="1">
                <a:solidFill>
                  <a:srgbClr val="000000"/>
                </a:solidFill>
                <a:latin typeface="Times New Roman" panose="02020603050405020304" pitchFamily="18" charset="0"/>
              </a:rPr>
              <a:t>I</a:t>
            </a:r>
            <a:r>
              <a:rPr lang="en-US" sz="2000" i="1" baseline="-25000" dirty="0" err="1">
                <a:solidFill>
                  <a:srgbClr val="000000"/>
                </a:solidFill>
                <a:latin typeface="Times New Roman" panose="02020603050405020304" pitchFamily="18" charset="0"/>
              </a:rPr>
              <a:t>abc</a:t>
            </a:r>
            <a:r>
              <a:rPr lang="en-US" sz="2000" dirty="0">
                <a:solidFill>
                  <a:srgbClr val="000000"/>
                </a:solidFill>
                <a:latin typeface="Times New Roman" panose="02020603050405020304" pitchFamily="18" charset="0"/>
              </a:rPr>
              <a:t>]. </a:t>
            </a:r>
            <a:endParaRPr lang="en-US" sz="20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15279294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076372" cy="584775"/>
          </a:xfrm>
          <a:prstGeom prst="rect">
            <a:avLst/>
          </a:prstGeom>
        </p:spPr>
        <p:txBody>
          <a:bodyPr wrap="none">
            <a:spAutoFit/>
          </a:bodyPr>
          <a:lstStyle/>
          <a:p>
            <a:r>
              <a:rPr lang="en-US" sz="3200" dirty="0">
                <a:solidFill>
                  <a:srgbClr val="C8102E"/>
                </a:solidFill>
                <a:latin typeface="+mj-lt"/>
                <a:ea typeface="+mj-ea"/>
                <a:cs typeface="+mj-cs"/>
              </a:rPr>
              <a:t>Delta-Delta Connection</a:t>
            </a:r>
          </a:p>
        </p:txBody>
      </p:sp>
      <p:sp>
        <p:nvSpPr>
          <p:cNvPr id="5" name="Rectangle 4"/>
          <p:cNvSpPr/>
          <p:nvPr/>
        </p:nvSpPr>
        <p:spPr>
          <a:xfrm>
            <a:off x="152400" y="668721"/>
            <a:ext cx="8991600" cy="1015663"/>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In order to develop the needed relationship, three independent equations are needed. The first two come from applying KCL at two vertices of the delta connected secondary:</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3856156" y="1497192"/>
                <a:ext cx="158408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𝑏</m:t>
                          </m:r>
                          <m:r>
                            <a:rPr lang="en-US" i="1">
                              <a:latin typeface="Cambria Math" panose="02040503050406030204" pitchFamily="18" charset="0"/>
                            </a:rPr>
                            <m:t>𝑎</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r>
                            <a:rPr lang="en-US" b="0" i="1" smtClean="0">
                              <a:latin typeface="Cambria Math" panose="02040503050406030204" pitchFamily="18" charset="0"/>
                            </a:rPr>
                            <m:t>𝑐</m:t>
                          </m:r>
                        </m:sub>
                      </m:sSub>
                    </m:oMath>
                  </m:oMathPara>
                </a14:m>
                <a:endParaRPr lang="en-US" dirty="0">
                  <a:latin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856156" y="1497192"/>
                <a:ext cx="1584088" cy="369332"/>
              </a:xfrm>
              <a:prstGeom prst="rect">
                <a:avLst/>
              </a:prstGeom>
              <a:blipFill>
                <a:blip r:embed="rId2"/>
                <a:stretch>
                  <a:fillRect b="-1667"/>
                </a:stretch>
              </a:blipFill>
            </p:spPr>
            <p:txBody>
              <a:bodyPr/>
              <a:lstStyle/>
              <a:p>
                <a:r>
                  <a:rPr lang="en-US">
                    <a:noFill/>
                  </a:rPr>
                  <a:t> </a:t>
                </a:r>
              </a:p>
            </p:txBody>
          </p:sp>
        </mc:Fallback>
      </mc:AlternateContent>
      <p:sp>
        <p:nvSpPr>
          <p:cNvPr id="18" name="TextBox 17"/>
          <p:cNvSpPr txBox="1"/>
          <p:nvPr/>
        </p:nvSpPr>
        <p:spPr>
          <a:xfrm>
            <a:off x="8443386" y="1681858"/>
            <a:ext cx="684803" cy="369332"/>
          </a:xfrm>
          <a:prstGeom prst="rect">
            <a:avLst/>
          </a:prstGeom>
          <a:noFill/>
        </p:spPr>
        <p:txBody>
          <a:bodyPr wrap="none" rtlCol="0">
            <a:spAutoFit/>
          </a:bodyPr>
          <a:lstStyle/>
          <a:p>
            <a:r>
              <a:rPr lang="en-US" dirty="0">
                <a:latin typeface="Times New Roman" panose="02020603050405020304" pitchFamily="18" charset="0"/>
              </a:rPr>
              <a:t>(137)</a:t>
            </a:r>
          </a:p>
        </p:txBody>
      </p:sp>
      <mc:AlternateContent xmlns:mc="http://schemas.openxmlformats.org/markup-compatibility/2006" xmlns:a14="http://schemas.microsoft.com/office/drawing/2010/main">
        <mc:Choice Requires="a14">
          <p:sp>
            <p:nvSpPr>
              <p:cNvPr id="19" name="Rectangle 18"/>
              <p:cNvSpPr/>
              <p:nvPr/>
            </p:nvSpPr>
            <p:spPr>
              <a:xfrm>
                <a:off x="3856156" y="1905000"/>
                <a:ext cx="157402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𝑏𝑎</m:t>
                          </m:r>
                        </m:sub>
                      </m:sSub>
                    </m:oMath>
                  </m:oMathPara>
                </a14:m>
                <a:endParaRPr lang="en-US" dirty="0">
                  <a:latin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3856156" y="1905000"/>
                <a:ext cx="1574021" cy="369332"/>
              </a:xfrm>
              <a:prstGeom prst="rect">
                <a:avLst/>
              </a:prstGeom>
              <a:blipFill>
                <a:blip r:embed="rId3"/>
                <a:stretch>
                  <a:fillRect b="-1667"/>
                </a:stretch>
              </a:blipFill>
            </p:spPr>
            <p:txBody>
              <a:bodyPr/>
              <a:lstStyle/>
              <a:p>
                <a:r>
                  <a:rPr lang="en-US">
                    <a:noFill/>
                  </a:rPr>
                  <a:t> </a:t>
                </a:r>
              </a:p>
            </p:txBody>
          </p:sp>
        </mc:Fallback>
      </mc:AlternateContent>
      <p:sp>
        <p:nvSpPr>
          <p:cNvPr id="8" name="Rectangle 7"/>
          <p:cNvSpPr/>
          <p:nvPr/>
        </p:nvSpPr>
        <p:spPr>
          <a:xfrm>
            <a:off x="152400" y="2274332"/>
            <a:ext cx="8967774" cy="1015663"/>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The third equation comes from recognizing that the sum of the primary line-to-line voltages and therefore the secondary ideal transformer voltages must sum to zero. KVL around the delta windings gives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1981200" y="3239545"/>
                <a:ext cx="604838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r>
                            <a:rPr lang="en-US" i="1">
                              <a:latin typeface="Cambria Math" panose="02040503050406030204" pitchFamily="18" charset="0"/>
                            </a:rPr>
                            <m:t>𝑡</m:t>
                          </m:r>
                        </m:e>
                        <m:sub>
                          <m:r>
                            <a:rPr lang="en-US" i="1">
                              <a:latin typeface="Cambria Math" panose="02040503050406030204" pitchFamily="18" charset="0"/>
                            </a:rPr>
                            <m:t>𝑎𝑏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𝐼</m:t>
                          </m:r>
                        </m:e>
                        <m:sub>
                          <m:r>
                            <a:rPr lang="en-US" i="1">
                              <a:latin typeface="Cambria Math" panose="02040503050406030204" pitchFamily="18" charset="0"/>
                            </a:rPr>
                            <m:t>𝑏</m:t>
                          </m:r>
                          <m:r>
                            <a:rPr lang="en-US" b="0" i="1" smtClean="0">
                              <a:latin typeface="Cambria Math" panose="02040503050406030204" pitchFamily="18" charset="0"/>
                            </a:rPr>
                            <m:t>𝑎</m:t>
                          </m:r>
                        </m:sub>
                      </m:sSub>
                      <m: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m:t>
                          </m:r>
                          <m:r>
                            <a:rPr lang="en-US" i="1">
                              <a:latin typeface="Cambria Math" panose="02040503050406030204" pitchFamily="18" charset="0"/>
                            </a:rPr>
                            <m:t>𝑡</m:t>
                          </m:r>
                        </m:e>
                        <m:sub>
                          <m:r>
                            <a:rPr lang="en-US" i="1">
                              <a:latin typeface="Cambria Math" panose="02040503050406030204" pitchFamily="18" charset="0"/>
                            </a:rPr>
                            <m:t>𝑏𝑐</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𝑏𝑐</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𝑐𝑏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m:t>
                          </m:r>
                          <m:r>
                            <a:rPr lang="en-US" i="1">
                              <a:latin typeface="Cambria Math" panose="02040503050406030204" pitchFamily="18" charset="0"/>
                            </a:rPr>
                            <m:t>𝑡</m:t>
                          </m:r>
                        </m:e>
                        <m:sub>
                          <m:r>
                            <a:rPr lang="en-US" b="0" i="1" smtClean="0">
                              <a:latin typeface="Cambria Math" panose="02040503050406030204" pitchFamily="18" charset="0"/>
                            </a:rPr>
                            <m:t>𝑐𝑎</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𝑐𝑎</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𝐼</m:t>
                          </m:r>
                        </m:e>
                        <m:sub>
                          <m:r>
                            <a:rPr lang="en-US" i="1">
                              <a:latin typeface="Cambria Math" panose="02040503050406030204" pitchFamily="18" charset="0"/>
                            </a:rPr>
                            <m:t>𝑎𝑐</m:t>
                          </m:r>
                        </m:sub>
                      </m:sSub>
                      <m:r>
                        <a:rPr lang="en-US" b="0" i="1" smtClean="0">
                          <a:latin typeface="Cambria Math" panose="02040503050406030204" pitchFamily="18" charset="0"/>
                        </a:rPr>
                        <m:t>=0</m:t>
                      </m:r>
                    </m:oMath>
                  </m:oMathPara>
                </a14:m>
                <a:endParaRPr lang="en-US"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981200" y="3239545"/>
                <a:ext cx="6048387" cy="369332"/>
              </a:xfrm>
              <a:prstGeom prst="rect">
                <a:avLst/>
              </a:prstGeom>
              <a:blipFill>
                <a:blip r:embed="rId4"/>
                <a:stretch>
                  <a:fillRect b="-1639"/>
                </a:stretch>
              </a:blipFill>
            </p:spPr>
            <p:txBody>
              <a:bodyPr/>
              <a:lstStyle/>
              <a:p>
                <a:r>
                  <a:rPr lang="en-US">
                    <a:noFill/>
                  </a:rPr>
                  <a:t> </a:t>
                </a:r>
              </a:p>
            </p:txBody>
          </p:sp>
        </mc:Fallback>
      </mc:AlternateContent>
      <p:sp>
        <p:nvSpPr>
          <p:cNvPr id="26" name="TextBox 25"/>
          <p:cNvSpPr txBox="1"/>
          <p:nvPr/>
        </p:nvSpPr>
        <p:spPr>
          <a:xfrm>
            <a:off x="8443386" y="3239545"/>
            <a:ext cx="684803" cy="369332"/>
          </a:xfrm>
          <a:prstGeom prst="rect">
            <a:avLst/>
          </a:prstGeom>
          <a:noFill/>
        </p:spPr>
        <p:txBody>
          <a:bodyPr wrap="none" rtlCol="0">
            <a:spAutoFit/>
          </a:bodyPr>
          <a:lstStyle/>
          <a:p>
            <a:r>
              <a:rPr lang="en-US" dirty="0">
                <a:latin typeface="Times New Roman" panose="02020603050405020304" pitchFamily="18" charset="0"/>
              </a:rPr>
              <a:t>(138)</a:t>
            </a:r>
          </a:p>
        </p:txBody>
      </p:sp>
      <p:sp>
        <p:nvSpPr>
          <p:cNvPr id="12" name="Rectangle 11"/>
          <p:cNvSpPr/>
          <p:nvPr/>
        </p:nvSpPr>
        <p:spPr>
          <a:xfrm>
            <a:off x="141890" y="3613660"/>
            <a:ext cx="8967774" cy="400110"/>
          </a:xfrm>
          <a:prstGeom prst="rect">
            <a:avLst/>
          </a:prstGeom>
        </p:spPr>
        <p:txBody>
          <a:bodyPr wrap="square">
            <a:spAutoFit/>
          </a:bodyPr>
          <a:lstStyle/>
          <a:p>
            <a:r>
              <a:rPr lang="en-US" sz="2000" dirty="0">
                <a:solidFill>
                  <a:srgbClr val="000000"/>
                </a:solidFill>
                <a:latin typeface="Times New Roman" panose="02020603050405020304" pitchFamily="18" charset="0"/>
              </a:rPr>
              <a:t>Replacing the “ideal” delta voltages with the source-side line-to-line voltages,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Rectangle 26"/>
              <p:cNvSpPr/>
              <p:nvPr/>
            </p:nvSpPr>
            <p:spPr>
              <a:xfrm>
                <a:off x="2310766" y="4042612"/>
                <a:ext cx="5219506" cy="6576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𝐴𝐵</m:t>
                              </m:r>
                            </m:sub>
                          </m:sSub>
                        </m:num>
                        <m:den>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𝐵</m:t>
                              </m:r>
                              <m:r>
                                <a:rPr lang="en-US" b="0" i="1" smtClean="0">
                                  <a:latin typeface="Cambria Math" panose="02040503050406030204" pitchFamily="18" charset="0"/>
                                </a:rPr>
                                <m:t>𝐶</m:t>
                              </m:r>
                            </m:sub>
                          </m:sSub>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𝐶</m:t>
                              </m:r>
                              <m:r>
                                <a:rPr lang="en-US" i="1">
                                  <a:latin typeface="Cambria Math" panose="02040503050406030204" pitchFamily="18" charset="0"/>
                                </a:rPr>
                                <m:t>𝐴</m:t>
                              </m:r>
                            </m:sub>
                          </m:sSub>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𝑎𝑏</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rPr>
                            <m:t>𝑏𝑎</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𝑏𝑐</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𝑐𝑏</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𝑐𝑎</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𝐼</m:t>
                          </m:r>
                        </m:e>
                        <m:sub>
                          <m:r>
                            <a:rPr lang="en-US" i="1">
                              <a:latin typeface="Cambria Math" panose="02040503050406030204" pitchFamily="18" charset="0"/>
                            </a:rPr>
                            <m:t>𝑎𝑐</m:t>
                          </m:r>
                        </m:sub>
                      </m:sSub>
                    </m:oMath>
                  </m:oMathPara>
                </a14:m>
                <a:endParaRPr lang="en-US" dirty="0">
                  <a:latin typeface="Times New Roman" panose="02020603050405020304" pitchFamily="18"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2310766" y="4042612"/>
                <a:ext cx="5219506" cy="657681"/>
              </a:xfrm>
              <a:prstGeom prst="rect">
                <a:avLst/>
              </a:prstGeom>
              <a:blipFill>
                <a:blip r:embed="rId5"/>
                <a:stretch>
                  <a:fillRect/>
                </a:stretch>
              </a:blipFill>
            </p:spPr>
            <p:txBody>
              <a:bodyPr/>
              <a:lstStyle/>
              <a:p>
                <a:r>
                  <a:rPr lang="en-US">
                    <a:noFill/>
                  </a:rPr>
                  <a:t> </a:t>
                </a:r>
              </a:p>
            </p:txBody>
          </p:sp>
        </mc:Fallback>
      </mc:AlternateContent>
      <p:sp>
        <p:nvSpPr>
          <p:cNvPr id="28" name="TextBox 27"/>
          <p:cNvSpPr txBox="1"/>
          <p:nvPr/>
        </p:nvSpPr>
        <p:spPr>
          <a:xfrm>
            <a:off x="8443386" y="4204758"/>
            <a:ext cx="684803" cy="369332"/>
          </a:xfrm>
          <a:prstGeom prst="rect">
            <a:avLst/>
          </a:prstGeom>
          <a:noFill/>
        </p:spPr>
        <p:txBody>
          <a:bodyPr wrap="none" rtlCol="0">
            <a:spAutoFit/>
          </a:bodyPr>
          <a:lstStyle/>
          <a:p>
            <a:r>
              <a:rPr lang="en-US" dirty="0">
                <a:latin typeface="Times New Roman" panose="02020603050405020304" pitchFamily="18" charset="0"/>
              </a:rPr>
              <a:t>(139)</a:t>
            </a:r>
          </a:p>
        </p:txBody>
      </p:sp>
      <p:sp>
        <p:nvSpPr>
          <p:cNvPr id="13" name="Rectangle 12"/>
          <p:cNvSpPr/>
          <p:nvPr/>
        </p:nvSpPr>
        <p:spPr>
          <a:xfrm>
            <a:off x="141890" y="4650344"/>
            <a:ext cx="8967774" cy="707886"/>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Since the sum of the line-to-line voltages must equal zero (KVL) and the turn's ratios of the three transformers are equal, Equation (139) is simplified to</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3103611" y="5609433"/>
                <a:ext cx="363381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𝑎</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rPr>
                            <m:t>𝑏𝑎</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𝑏</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𝑐𝑏</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𝑐</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𝐼</m:t>
                          </m:r>
                        </m:e>
                        <m:sub>
                          <m:r>
                            <a:rPr lang="en-US" i="1">
                              <a:latin typeface="Cambria Math" panose="02040503050406030204" pitchFamily="18" charset="0"/>
                            </a:rPr>
                            <m:t>𝑎𝑐</m:t>
                          </m:r>
                        </m:sub>
                      </m:sSub>
                    </m:oMath>
                  </m:oMathPara>
                </a14:m>
                <a:endParaRPr lang="en-US" dirty="0">
                  <a:latin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3103611" y="5609433"/>
                <a:ext cx="3633815" cy="369332"/>
              </a:xfrm>
              <a:prstGeom prst="rect">
                <a:avLst/>
              </a:prstGeom>
              <a:blipFill>
                <a:blip r:embed="rId6"/>
                <a:stretch>
                  <a:fillRect b="-1639"/>
                </a:stretch>
              </a:blipFill>
            </p:spPr>
            <p:txBody>
              <a:bodyPr/>
              <a:lstStyle/>
              <a:p>
                <a:r>
                  <a:rPr lang="en-US">
                    <a:noFill/>
                  </a:rPr>
                  <a:t> </a:t>
                </a:r>
              </a:p>
            </p:txBody>
          </p:sp>
        </mc:Fallback>
      </mc:AlternateContent>
      <p:sp>
        <p:nvSpPr>
          <p:cNvPr id="29" name="TextBox 28"/>
          <p:cNvSpPr txBox="1"/>
          <p:nvPr/>
        </p:nvSpPr>
        <p:spPr>
          <a:xfrm>
            <a:off x="8443386" y="5625472"/>
            <a:ext cx="684803" cy="369332"/>
          </a:xfrm>
          <a:prstGeom prst="rect">
            <a:avLst/>
          </a:prstGeom>
          <a:noFill/>
        </p:spPr>
        <p:txBody>
          <a:bodyPr wrap="none" rtlCol="0">
            <a:spAutoFit/>
          </a:bodyPr>
          <a:lstStyle/>
          <a:p>
            <a:r>
              <a:rPr lang="en-US" dirty="0">
                <a:latin typeface="Times New Roman" panose="02020603050405020304" pitchFamily="18" charset="0"/>
              </a:rPr>
              <a:t>(140)</a:t>
            </a:r>
          </a:p>
        </p:txBody>
      </p:sp>
    </p:spTree>
    <p:extLst>
      <p:ext uri="{BB962C8B-B14F-4D97-AF65-F5344CB8AC3E}">
        <p14:creationId xmlns:p14="http://schemas.microsoft.com/office/powerpoint/2010/main" val="104134767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076372" cy="584775"/>
          </a:xfrm>
          <a:prstGeom prst="rect">
            <a:avLst/>
          </a:prstGeom>
        </p:spPr>
        <p:txBody>
          <a:bodyPr wrap="none">
            <a:spAutoFit/>
          </a:bodyPr>
          <a:lstStyle/>
          <a:p>
            <a:r>
              <a:rPr lang="en-US" sz="3200" dirty="0">
                <a:solidFill>
                  <a:srgbClr val="C8102E"/>
                </a:solidFill>
                <a:latin typeface="+mj-lt"/>
                <a:ea typeface="+mj-ea"/>
                <a:cs typeface="+mj-cs"/>
              </a:rPr>
              <a:t>Delta-Delta Connection</a:t>
            </a:r>
          </a:p>
        </p:txBody>
      </p:sp>
      <mc:AlternateContent xmlns:mc="http://schemas.openxmlformats.org/markup-compatibility/2006" xmlns:a14="http://schemas.microsoft.com/office/drawing/2010/main">
        <mc:Choice Requires="a14">
          <p:sp>
            <p:nvSpPr>
              <p:cNvPr id="14" name="Rectangle 13"/>
              <p:cNvSpPr/>
              <p:nvPr/>
            </p:nvSpPr>
            <p:spPr>
              <a:xfrm>
                <a:off x="2971800" y="824580"/>
                <a:ext cx="363381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𝑎</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rPr>
                            <m:t>𝑏𝑎</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𝑏</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𝑐𝑏</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𝑐</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𝐼</m:t>
                          </m:r>
                        </m:e>
                        <m:sub>
                          <m:r>
                            <a:rPr lang="en-US" i="1">
                              <a:latin typeface="Cambria Math" panose="02040503050406030204" pitchFamily="18" charset="0"/>
                            </a:rPr>
                            <m:t>𝑎𝑐</m:t>
                          </m:r>
                        </m:sub>
                      </m:sSub>
                    </m:oMath>
                  </m:oMathPara>
                </a14:m>
                <a:endParaRPr lang="en-US" dirty="0">
                  <a:latin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971800" y="824580"/>
                <a:ext cx="3633815" cy="369332"/>
              </a:xfrm>
              <a:prstGeom prst="rect">
                <a:avLst/>
              </a:prstGeom>
              <a:blipFill>
                <a:blip r:embed="rId2"/>
                <a:stretch>
                  <a:fillRect b="-1639"/>
                </a:stretch>
              </a:blipFill>
            </p:spPr>
            <p:txBody>
              <a:bodyPr/>
              <a:lstStyle/>
              <a:p>
                <a:r>
                  <a:rPr lang="en-US">
                    <a:noFill/>
                  </a:rPr>
                  <a:t> </a:t>
                </a:r>
              </a:p>
            </p:txBody>
          </p:sp>
        </mc:Fallback>
      </mc:AlternateContent>
      <p:sp>
        <p:nvSpPr>
          <p:cNvPr id="29" name="TextBox 28"/>
          <p:cNvSpPr txBox="1"/>
          <p:nvPr/>
        </p:nvSpPr>
        <p:spPr>
          <a:xfrm>
            <a:off x="8454074" y="824580"/>
            <a:ext cx="684803" cy="369332"/>
          </a:xfrm>
          <a:prstGeom prst="rect">
            <a:avLst/>
          </a:prstGeom>
          <a:noFill/>
        </p:spPr>
        <p:txBody>
          <a:bodyPr wrap="none" rtlCol="0">
            <a:spAutoFit/>
          </a:bodyPr>
          <a:lstStyle/>
          <a:p>
            <a:r>
              <a:rPr lang="en-US" dirty="0">
                <a:latin typeface="Times New Roman" panose="02020603050405020304" pitchFamily="18" charset="0"/>
              </a:rPr>
              <a:t>(140)</a:t>
            </a:r>
          </a:p>
        </p:txBody>
      </p:sp>
      <p:sp>
        <p:nvSpPr>
          <p:cNvPr id="2" name="Rectangle 1"/>
          <p:cNvSpPr/>
          <p:nvPr/>
        </p:nvSpPr>
        <p:spPr>
          <a:xfrm>
            <a:off x="61552" y="1143000"/>
            <a:ext cx="9069310" cy="1631216"/>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Note in Equation (140) that if the three transformer impedances are equal, then the sum of the delta currents will add to zero, meaning that the zero sequence delta currents will be zero.</a:t>
            </a:r>
          </a:p>
          <a:p>
            <a:pPr algn="just"/>
            <a:endParaRPr lang="en-US" sz="2000" dirty="0">
              <a:solidFill>
                <a:srgbClr val="000000"/>
              </a:solidFill>
              <a:latin typeface="Times New Roman" panose="02020603050405020304" pitchFamily="18" charset="0"/>
            </a:endParaRPr>
          </a:p>
          <a:p>
            <a:pPr algn="just"/>
            <a:r>
              <a:rPr lang="en-US" sz="2000" dirty="0">
                <a:solidFill>
                  <a:srgbClr val="000000"/>
                </a:solidFill>
                <a:latin typeface="Times New Roman" panose="02020603050405020304" pitchFamily="18" charset="0"/>
              </a:rPr>
              <a:t>Equations (137) and (140) can be put into matrix form:</a:t>
            </a:r>
          </a:p>
        </p:txBody>
      </p:sp>
      <mc:AlternateContent xmlns:mc="http://schemas.openxmlformats.org/markup-compatibility/2006" xmlns:a14="http://schemas.microsoft.com/office/drawing/2010/main">
        <mc:Choice Requires="a14">
          <p:sp>
            <p:nvSpPr>
              <p:cNvPr id="20" name="Rectangle 19"/>
              <p:cNvSpPr/>
              <p:nvPr/>
            </p:nvSpPr>
            <p:spPr>
              <a:xfrm>
                <a:off x="3160277" y="2829619"/>
                <a:ext cx="3536546" cy="88062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𝑏</m:t>
                                </m:r>
                              </m:sub>
                            </m:sSub>
                          </m:e>
                          <m:e>
                            <m:r>
                              <a:rPr lang="en-US" i="1" smtClean="0">
                                <a:latin typeface="Cambria Math" panose="02040503050406030204" pitchFamily="18" charset="0"/>
                              </a:rPr>
                              <m:t>0</m:t>
                            </m:r>
                          </m:e>
                        </m:eqArr>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0</m:t>
                              </m:r>
                            </m:e>
                          </m:mr>
                          <m:m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𝑎</m:t>
                                  </m:r>
                                  <m:r>
                                    <a:rPr lang="en-US" i="1">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𝑏</m:t>
                                  </m:r>
                                  <m:r>
                                    <a:rPr lang="en-US" b="0" i="1" smtClean="0">
                                      <a:latin typeface="Cambria Math" panose="02040503050406030204" pitchFamily="18" charset="0"/>
                                    </a:rPr>
                                    <m:t>𝑐</m:t>
                                  </m:r>
                                </m:sub>
                              </m:sSub>
                            </m:e>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𝑐𝑎</m:t>
                                  </m:r>
                                </m:sub>
                              </m:sSub>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𝑏𝑎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𝑎𝑐</m:t>
                                </m:r>
                              </m:sub>
                            </m:sSub>
                          </m:e>
                        </m:eqArr>
                      </m:e>
                    </m:d>
                  </m:oMath>
                </a14:m>
                <a:endParaRPr lang="en-US" dirty="0">
                  <a:latin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3160277" y="2829619"/>
                <a:ext cx="3536546" cy="88062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3534738" y="3891314"/>
                <a:ext cx="2395464"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0</m:t>
                            </m:r>
                          </m:e>
                          <m:sub>
                            <m:r>
                              <a:rPr lang="en-US" i="1" smtClean="0">
                                <a:latin typeface="Cambria Math" panose="02040503050406030204" pitchFamily="18" charset="0"/>
                              </a:rPr>
                              <m:t>𝑎</m:t>
                            </m:r>
                            <m:r>
                              <a:rPr lang="en-US" b="0" i="1" smtClean="0">
                                <a:latin typeface="Cambria Math" panose="02040503050406030204" pitchFamily="18" charset="0"/>
                              </a:rPr>
                              <m:t>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𝐹</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𝐷</m:t>
                            </m:r>
                          </m:e>
                          <m:sub>
                            <m:r>
                              <a:rPr lang="en-US" i="1" smtClean="0">
                                <a:latin typeface="Cambria Math" panose="02040503050406030204" pitchFamily="18" charset="0"/>
                              </a:rPr>
                              <m:t>𝑎</m:t>
                            </m:r>
                            <m:r>
                              <a:rPr lang="en-US" b="0" i="1" smtClean="0">
                                <a:latin typeface="Cambria Math" panose="02040503050406030204" pitchFamily="18" charset="0"/>
                              </a:rPr>
                              <m:t>𝑏𝑐</m:t>
                            </m:r>
                          </m:sub>
                        </m:sSub>
                      </m:e>
                    </m:d>
                  </m:oMath>
                </a14:m>
                <a:endParaRPr lang="en-US" dirty="0">
                  <a:latin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3534738" y="3891314"/>
                <a:ext cx="2395464" cy="369332"/>
              </a:xfrm>
              <a:prstGeom prst="rect">
                <a:avLst/>
              </a:prstGeom>
              <a:blipFill>
                <a:blip r:embed="rId4"/>
                <a:stretch>
                  <a:fillRect b="-1639"/>
                </a:stretch>
              </a:blipFill>
            </p:spPr>
            <p:txBody>
              <a:bodyPr/>
              <a:lstStyle/>
              <a:p>
                <a:r>
                  <a:rPr lang="en-US">
                    <a:noFill/>
                  </a:rPr>
                  <a:t> </a:t>
                </a:r>
              </a:p>
            </p:txBody>
          </p:sp>
        </mc:Fallback>
      </mc:AlternateContent>
      <p:sp>
        <p:nvSpPr>
          <p:cNvPr id="22" name="TextBox 21"/>
          <p:cNvSpPr txBox="1"/>
          <p:nvPr/>
        </p:nvSpPr>
        <p:spPr>
          <a:xfrm>
            <a:off x="8292662" y="3859783"/>
            <a:ext cx="684803" cy="369332"/>
          </a:xfrm>
          <a:prstGeom prst="rect">
            <a:avLst/>
          </a:prstGeom>
          <a:noFill/>
        </p:spPr>
        <p:txBody>
          <a:bodyPr wrap="none" rtlCol="0">
            <a:spAutoFit/>
          </a:bodyPr>
          <a:lstStyle/>
          <a:p>
            <a:r>
              <a:rPr lang="en-US" dirty="0">
                <a:latin typeface="Times New Roman" panose="02020603050405020304" pitchFamily="18" charset="0"/>
              </a:rPr>
              <a:t>(141)</a:t>
            </a:r>
          </a:p>
        </p:txBody>
      </p:sp>
      <mc:AlternateContent xmlns:mc="http://schemas.openxmlformats.org/markup-compatibility/2006" xmlns:a14="http://schemas.microsoft.com/office/drawing/2010/main">
        <mc:Choice Requires="a14">
          <p:sp>
            <p:nvSpPr>
              <p:cNvPr id="23" name="Rectangle 22"/>
              <p:cNvSpPr/>
              <p:nvPr/>
            </p:nvSpPr>
            <p:spPr>
              <a:xfrm>
                <a:off x="3886199" y="4275743"/>
                <a:ext cx="1601784" cy="8356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i="1">
                                  <a:latin typeface="Cambria Math" panose="02040503050406030204" pitchFamily="18" charset="0"/>
                                </a:rPr>
                                <m:t>0</m:t>
                              </m:r>
                            </m:e>
                            <m:sub>
                              <m:r>
                                <a:rPr lang="en-US" i="1">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m:t>
                                  </m:r>
                                </m:sub>
                              </m:sSub>
                            </m:e>
                            <m:e>
                              <m:r>
                                <a:rPr lang="en-US" i="1">
                                  <a:latin typeface="Cambria Math" panose="02040503050406030204" pitchFamily="18" charset="0"/>
                                </a:rPr>
                                <m:t>0</m:t>
                              </m:r>
                            </m:e>
                          </m:eqArr>
                        </m:e>
                      </m:d>
                    </m:oMath>
                  </m:oMathPara>
                </a14:m>
                <a:endParaRPr lang="en-US" dirty="0">
                  <a:latin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886199" y="4275743"/>
                <a:ext cx="1601784" cy="835678"/>
              </a:xfrm>
              <a:prstGeom prst="rect">
                <a:avLst/>
              </a:prstGeom>
              <a:blipFill>
                <a:blip r:embed="rId5"/>
                <a:stretch>
                  <a:fillRect/>
                </a:stretch>
              </a:blipFill>
            </p:spPr>
            <p:txBody>
              <a:bodyPr/>
              <a:lstStyle/>
              <a:p>
                <a:r>
                  <a:rPr lang="en-US">
                    <a:noFill/>
                  </a:rPr>
                  <a:t> </a:t>
                </a:r>
              </a:p>
            </p:txBody>
          </p:sp>
        </mc:Fallback>
      </mc:AlternateContent>
      <p:sp>
        <p:nvSpPr>
          <p:cNvPr id="24" name="Rectangle 23"/>
          <p:cNvSpPr/>
          <p:nvPr/>
        </p:nvSpPr>
        <p:spPr>
          <a:xfrm>
            <a:off x="139262" y="4191380"/>
            <a:ext cx="748923" cy="369332"/>
          </a:xfrm>
          <a:prstGeom prst="rect">
            <a:avLst/>
          </a:prstGeom>
        </p:spPr>
        <p:txBody>
          <a:bodyPr wrap="none">
            <a:spAutoFit/>
          </a:bodyPr>
          <a:lstStyle/>
          <a:p>
            <a:r>
              <a:rPr lang="en-US" dirty="0">
                <a:solidFill>
                  <a:srgbClr val="000000"/>
                </a:solidFill>
                <a:latin typeface="Times New Roman" panose="02020603050405020304" pitchFamily="18" charset="0"/>
              </a:rPr>
              <a:t>where</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3289497" y="5155268"/>
                <a:ext cx="2795189" cy="8717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𝐹</m:t>
                          </m:r>
                        </m:e>
                      </m:d>
                      <m:r>
                        <a:rPr lang="en-US" b="0" i="1" smtClean="0">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0</m:t>
                                </m:r>
                              </m:e>
                            </m:mr>
                            <m:m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m:t>
                                    </m:r>
                                  </m:sub>
                                </m:sSub>
                              </m:e>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𝑏𝑐</m:t>
                                    </m:r>
                                  </m:sub>
                                </m:sSub>
                              </m:e>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𝑐𝑎</m:t>
                                    </m:r>
                                  </m:sub>
                                </m:sSub>
                              </m:e>
                            </m:mr>
                          </m:m>
                        </m:e>
                      </m:d>
                    </m:oMath>
                  </m:oMathPara>
                </a14:m>
                <a:endParaRPr lang="en-US" dirty="0">
                  <a:latin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289497" y="5155268"/>
                <a:ext cx="2795189" cy="871713"/>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8180567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076372" cy="584775"/>
          </a:xfrm>
          <a:prstGeom prst="rect">
            <a:avLst/>
          </a:prstGeom>
        </p:spPr>
        <p:txBody>
          <a:bodyPr wrap="none">
            <a:spAutoFit/>
          </a:bodyPr>
          <a:lstStyle/>
          <a:p>
            <a:r>
              <a:rPr lang="en-US" sz="3200" dirty="0">
                <a:solidFill>
                  <a:srgbClr val="C8102E"/>
                </a:solidFill>
                <a:latin typeface="+mj-lt"/>
                <a:ea typeface="+mj-ea"/>
                <a:cs typeface="+mj-cs"/>
              </a:rPr>
              <a:t>Delta-Delta Connection</a:t>
            </a:r>
          </a:p>
        </p:txBody>
      </p:sp>
      <mc:AlternateContent xmlns:mc="http://schemas.openxmlformats.org/markup-compatibility/2006" xmlns:a14="http://schemas.microsoft.com/office/drawing/2010/main">
        <mc:Choice Requires="a14">
          <p:sp>
            <p:nvSpPr>
              <p:cNvPr id="21" name="Rectangle 20"/>
              <p:cNvSpPr/>
              <p:nvPr/>
            </p:nvSpPr>
            <p:spPr>
              <a:xfrm>
                <a:off x="3581400" y="650328"/>
                <a:ext cx="2395464"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0</m:t>
                            </m:r>
                          </m:e>
                          <m:sub>
                            <m:r>
                              <a:rPr lang="en-US" i="1" smtClean="0">
                                <a:latin typeface="Cambria Math" panose="02040503050406030204" pitchFamily="18" charset="0"/>
                              </a:rPr>
                              <m:t>𝑎</m:t>
                            </m:r>
                            <m:r>
                              <a:rPr lang="en-US" b="0" i="1" smtClean="0">
                                <a:latin typeface="Cambria Math" panose="02040503050406030204" pitchFamily="18" charset="0"/>
                              </a:rPr>
                              <m:t>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𝐹</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𝐷</m:t>
                            </m:r>
                          </m:e>
                          <m:sub>
                            <m:r>
                              <a:rPr lang="en-US" i="1" smtClean="0">
                                <a:latin typeface="Cambria Math" panose="02040503050406030204" pitchFamily="18" charset="0"/>
                              </a:rPr>
                              <m:t>𝑎</m:t>
                            </m:r>
                            <m:r>
                              <a:rPr lang="en-US" b="0" i="1" smtClean="0">
                                <a:latin typeface="Cambria Math" panose="02040503050406030204" pitchFamily="18" charset="0"/>
                              </a:rPr>
                              <m:t>𝑏𝑐</m:t>
                            </m:r>
                          </m:sub>
                        </m:sSub>
                      </m:e>
                    </m:d>
                  </m:oMath>
                </a14:m>
                <a:endParaRPr lang="en-US" dirty="0">
                  <a:latin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3581400" y="650328"/>
                <a:ext cx="2395464" cy="369332"/>
              </a:xfrm>
              <a:prstGeom prst="rect">
                <a:avLst/>
              </a:prstGeom>
              <a:blipFill>
                <a:blip r:embed="rId2"/>
                <a:stretch>
                  <a:fillRect b="-1667"/>
                </a:stretch>
              </a:blipFill>
            </p:spPr>
            <p:txBody>
              <a:bodyPr/>
              <a:lstStyle/>
              <a:p>
                <a:r>
                  <a:rPr lang="en-US">
                    <a:noFill/>
                  </a:rPr>
                  <a:t> </a:t>
                </a:r>
              </a:p>
            </p:txBody>
          </p:sp>
        </mc:Fallback>
      </mc:AlternateContent>
      <p:sp>
        <p:nvSpPr>
          <p:cNvPr id="22" name="TextBox 21"/>
          <p:cNvSpPr txBox="1"/>
          <p:nvPr/>
        </p:nvSpPr>
        <p:spPr>
          <a:xfrm>
            <a:off x="8348406" y="650328"/>
            <a:ext cx="684803" cy="369332"/>
          </a:xfrm>
          <a:prstGeom prst="rect">
            <a:avLst/>
          </a:prstGeom>
          <a:noFill/>
        </p:spPr>
        <p:txBody>
          <a:bodyPr wrap="none" rtlCol="0">
            <a:spAutoFit/>
          </a:bodyPr>
          <a:lstStyle/>
          <a:p>
            <a:r>
              <a:rPr lang="en-US" dirty="0">
                <a:latin typeface="Times New Roman" panose="02020603050405020304" pitchFamily="18" charset="0"/>
              </a:rPr>
              <a:t>(141)</a:t>
            </a:r>
          </a:p>
        </p:txBody>
      </p:sp>
      <p:sp>
        <p:nvSpPr>
          <p:cNvPr id="5" name="Rectangle 4"/>
          <p:cNvSpPr/>
          <p:nvPr/>
        </p:nvSpPr>
        <p:spPr>
          <a:xfrm>
            <a:off x="152400" y="1003894"/>
            <a:ext cx="8915400" cy="400110"/>
          </a:xfrm>
          <a:prstGeom prst="rect">
            <a:avLst/>
          </a:prstGeom>
        </p:spPr>
        <p:txBody>
          <a:bodyPr wrap="square">
            <a:spAutoFit/>
          </a:bodyPr>
          <a:lstStyle/>
          <a:p>
            <a:r>
              <a:rPr lang="en-US" sz="2000" dirty="0">
                <a:solidFill>
                  <a:srgbClr val="000000"/>
                </a:solidFill>
                <a:latin typeface="Times New Roman" panose="02020603050405020304" pitchFamily="18" charset="0"/>
              </a:rPr>
              <a:t>Solve Equation (141) for the load-side delta currents: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Rectangle 14"/>
              <p:cNvSpPr/>
              <p:nvPr/>
            </p:nvSpPr>
            <p:spPr>
              <a:xfrm>
                <a:off x="2751012" y="1524000"/>
                <a:ext cx="4056239"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i="1">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𝐹</m:t>
                            </m:r>
                          </m:e>
                        </m:d>
                      </m:e>
                      <m:sup>
                        <m:r>
                          <a:rPr lang="en-US" i="1">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i="1">
                                <a:latin typeface="Cambria Math" panose="02040503050406030204" pitchFamily="18" charset="0"/>
                              </a:rPr>
                              <m:t>0</m:t>
                            </m:r>
                          </m:e>
                          <m:sub>
                            <m:r>
                              <a:rPr lang="en-US" i="1">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𝐺</m:t>
                        </m:r>
                      </m:e>
                    </m:d>
                    <m:r>
                      <a:rPr lang="en-US" i="1">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i="1">
                                <a:latin typeface="Cambria Math" panose="02040503050406030204" pitchFamily="18" charset="0"/>
                              </a:rPr>
                              <m:t>0</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2751012" y="1524000"/>
                <a:ext cx="4056239" cy="369332"/>
              </a:xfrm>
              <a:prstGeom prst="rect">
                <a:avLst/>
              </a:prstGeom>
              <a:blipFill>
                <a:blip r:embed="rId3"/>
                <a:stretch>
                  <a:fillRect/>
                </a:stretch>
              </a:blipFill>
            </p:spPr>
            <p:txBody>
              <a:bodyPr/>
              <a:lstStyle/>
              <a:p>
                <a:r>
                  <a:rPr lang="en-US">
                    <a:noFill/>
                  </a:rPr>
                  <a:t> </a:t>
                </a:r>
              </a:p>
            </p:txBody>
          </p:sp>
        </mc:Fallback>
      </mc:AlternateContent>
      <p:sp>
        <p:nvSpPr>
          <p:cNvPr id="16" name="TextBox 15"/>
          <p:cNvSpPr txBox="1"/>
          <p:nvPr/>
        </p:nvSpPr>
        <p:spPr>
          <a:xfrm>
            <a:off x="8348406" y="1524000"/>
            <a:ext cx="684803" cy="369332"/>
          </a:xfrm>
          <a:prstGeom prst="rect">
            <a:avLst/>
          </a:prstGeom>
          <a:noFill/>
        </p:spPr>
        <p:txBody>
          <a:bodyPr wrap="none" rtlCol="0">
            <a:spAutoFit/>
          </a:bodyPr>
          <a:lstStyle/>
          <a:p>
            <a:r>
              <a:rPr lang="en-US" dirty="0">
                <a:latin typeface="Times New Roman" panose="02020603050405020304" pitchFamily="18" charset="0"/>
              </a:rPr>
              <a:t>(142)</a:t>
            </a:r>
          </a:p>
        </p:txBody>
      </p:sp>
      <p:sp>
        <p:nvSpPr>
          <p:cNvPr id="17" name="Rectangle 16"/>
          <p:cNvSpPr/>
          <p:nvPr/>
        </p:nvSpPr>
        <p:spPr>
          <a:xfrm>
            <a:off x="173421" y="1893332"/>
            <a:ext cx="811441" cy="400110"/>
          </a:xfrm>
          <a:prstGeom prst="rect">
            <a:avLst/>
          </a:prstGeom>
        </p:spPr>
        <p:txBody>
          <a:bodyPr wrap="none">
            <a:spAutoFit/>
          </a:bodyPr>
          <a:lstStyle/>
          <a:p>
            <a:r>
              <a:rPr lang="en-US" sz="2000" dirty="0">
                <a:solidFill>
                  <a:srgbClr val="000000"/>
                </a:solidFill>
                <a:latin typeface="Times New Roman" panose="02020603050405020304" pitchFamily="18" charset="0"/>
              </a:rPr>
              <a:t>where</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4080446" y="2013328"/>
                <a:ext cx="139737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𝐺</m:t>
                          </m:r>
                        </m:e>
                      </m:d>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𝐹</m:t>
                              </m:r>
                            </m:e>
                          </m:d>
                        </m:e>
                        <m:sup>
                          <m:r>
                            <a:rPr lang="en-US" i="1">
                              <a:latin typeface="Cambria Math" panose="02040503050406030204" pitchFamily="18" charset="0"/>
                            </a:rPr>
                            <m:t>−1</m:t>
                          </m:r>
                        </m:sup>
                      </m:sSup>
                    </m:oMath>
                  </m:oMathPara>
                </a14:m>
                <a:endParaRPr lang="en-US" dirty="0">
                  <a:latin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080446" y="2013328"/>
                <a:ext cx="1397370" cy="369332"/>
              </a:xfrm>
              <a:prstGeom prst="rect">
                <a:avLst/>
              </a:prstGeom>
              <a:blipFill>
                <a:blip r:embed="rId4"/>
                <a:stretch>
                  <a:fillRect/>
                </a:stretch>
              </a:blipFill>
            </p:spPr>
            <p:txBody>
              <a:bodyPr/>
              <a:lstStyle/>
              <a:p>
                <a:r>
                  <a:rPr lang="en-US">
                    <a:noFill/>
                  </a:rPr>
                  <a:t> </a:t>
                </a:r>
              </a:p>
            </p:txBody>
          </p:sp>
        </mc:Fallback>
      </mc:AlternateContent>
      <p:sp>
        <p:nvSpPr>
          <p:cNvPr id="8" name="Rectangle 7"/>
          <p:cNvSpPr/>
          <p:nvPr/>
        </p:nvSpPr>
        <p:spPr>
          <a:xfrm>
            <a:off x="152400" y="2382660"/>
            <a:ext cx="8991600" cy="400110"/>
          </a:xfrm>
          <a:prstGeom prst="rect">
            <a:avLst/>
          </a:prstGeom>
        </p:spPr>
        <p:txBody>
          <a:bodyPr wrap="square">
            <a:spAutoFit/>
          </a:bodyPr>
          <a:lstStyle/>
          <a:p>
            <a:r>
              <a:rPr lang="en-US" sz="2000" dirty="0">
                <a:solidFill>
                  <a:srgbClr val="000000"/>
                </a:solidFill>
                <a:latin typeface="Times New Roman" panose="02020603050405020304" pitchFamily="18" charset="0"/>
              </a:rPr>
              <a:t>Writing Equation (142) in matrix form gives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Rectangle 18"/>
              <p:cNvSpPr/>
              <p:nvPr/>
            </p:nvSpPr>
            <p:spPr>
              <a:xfrm>
                <a:off x="3048000" y="2782770"/>
                <a:ext cx="3375924" cy="97270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𝑏𝑎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𝑎𝑐</m:t>
                                </m:r>
                              </m:sub>
                            </m:sSub>
                          </m:e>
                        </m:eqArr>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1</m:t>
                                  </m:r>
                                  <m:r>
                                    <a:rPr lang="en-US" i="1">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12</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13</m:t>
                                  </m:r>
                                </m:sub>
                              </m:sSub>
                            </m:e>
                          </m:mr>
                          <m:mr>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2</m:t>
                                  </m:r>
                                  <m:r>
                                    <a:rPr lang="en-US" i="1">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22</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23</m:t>
                                  </m:r>
                                </m:sub>
                              </m:sSub>
                            </m:e>
                          </m:mr>
                          <m:mr>
                            <m:e>
                              <m:sSub>
                                <m:sSubPr>
                                  <m:ctrlPr>
                                    <a:rPr lang="en-US" i="1">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31</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3</m:t>
                                  </m:r>
                                  <m:r>
                                    <a:rPr lang="en-US" b="0" i="1" smtClean="0">
                                      <a:latin typeface="Cambria Math" panose="02040503050406030204" pitchFamily="18" charset="0"/>
                                    </a:rPr>
                                    <m:t>2</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3</m:t>
                                  </m:r>
                                  <m:r>
                                    <a:rPr lang="en-US" b="0" i="1" smtClean="0">
                                      <a:latin typeface="Cambria Math" panose="02040503050406030204" pitchFamily="18" charset="0"/>
                                    </a:rPr>
                                    <m:t>3</m:t>
                                  </m:r>
                                </m:sub>
                              </m:sSub>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𝑏</m:t>
                                </m:r>
                              </m:sub>
                            </m:sSub>
                          </m:e>
                          <m:e>
                            <m:r>
                              <a:rPr lang="en-US" i="1" smtClean="0">
                                <a:latin typeface="Cambria Math" panose="02040503050406030204" pitchFamily="18" charset="0"/>
                              </a:rPr>
                              <m:t>0</m:t>
                            </m:r>
                          </m:e>
                        </m:eqArr>
                      </m:e>
                    </m:d>
                  </m:oMath>
                </a14:m>
                <a:endParaRPr lang="en-US" dirty="0">
                  <a:latin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3048000" y="2782770"/>
                <a:ext cx="3375924" cy="972702"/>
              </a:xfrm>
              <a:prstGeom prst="rect">
                <a:avLst/>
              </a:prstGeom>
              <a:blipFill>
                <a:blip r:embed="rId5"/>
                <a:stretch>
                  <a:fillRect/>
                </a:stretch>
              </a:blipFill>
            </p:spPr>
            <p:txBody>
              <a:bodyPr/>
              <a:lstStyle/>
              <a:p>
                <a:r>
                  <a:rPr lang="en-US">
                    <a:noFill/>
                  </a:rPr>
                  <a:t> </a:t>
                </a:r>
              </a:p>
            </p:txBody>
          </p:sp>
        </mc:Fallback>
      </mc:AlternateContent>
      <p:sp>
        <p:nvSpPr>
          <p:cNvPr id="25" name="TextBox 24"/>
          <p:cNvSpPr txBox="1"/>
          <p:nvPr/>
        </p:nvSpPr>
        <p:spPr>
          <a:xfrm>
            <a:off x="8348406" y="2902766"/>
            <a:ext cx="684803" cy="369332"/>
          </a:xfrm>
          <a:prstGeom prst="rect">
            <a:avLst/>
          </a:prstGeom>
          <a:noFill/>
        </p:spPr>
        <p:txBody>
          <a:bodyPr wrap="none" rtlCol="0">
            <a:spAutoFit/>
          </a:bodyPr>
          <a:lstStyle/>
          <a:p>
            <a:r>
              <a:rPr lang="en-US" dirty="0">
                <a:latin typeface="Times New Roman" panose="02020603050405020304" pitchFamily="18" charset="0"/>
              </a:rPr>
              <a:t>(143)</a:t>
            </a:r>
          </a:p>
        </p:txBody>
      </p:sp>
      <p:sp>
        <p:nvSpPr>
          <p:cNvPr id="9" name="Rectangle 8"/>
          <p:cNvSpPr/>
          <p:nvPr/>
        </p:nvSpPr>
        <p:spPr>
          <a:xfrm>
            <a:off x="128970" y="3755472"/>
            <a:ext cx="9015030" cy="1323439"/>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From Equations (142) and (143), it is seen that the delta currents are a function of the transformer impedances and just the line currents in phases </a:t>
            </a:r>
            <a:r>
              <a:rPr lang="en-US" sz="2000" i="1" dirty="0">
                <a:solidFill>
                  <a:srgbClr val="000000"/>
                </a:solidFill>
                <a:latin typeface="Times New Roman" panose="02020603050405020304" pitchFamily="18" charset="0"/>
              </a:rPr>
              <a:t>a</a:t>
            </a:r>
            <a:r>
              <a:rPr lang="en-US" sz="2000" dirty="0">
                <a:solidFill>
                  <a:srgbClr val="000000"/>
                </a:solidFill>
                <a:latin typeface="Times New Roman" panose="02020603050405020304" pitchFamily="18" charset="0"/>
              </a:rPr>
              <a:t> and </a:t>
            </a:r>
            <a:r>
              <a:rPr lang="en-US" sz="2000" i="1" dirty="0">
                <a:solidFill>
                  <a:srgbClr val="000000"/>
                </a:solidFill>
                <a:latin typeface="Times New Roman" panose="02020603050405020304" pitchFamily="18" charset="0"/>
              </a:rPr>
              <a:t>b</a:t>
            </a:r>
            <a:r>
              <a:rPr lang="en-US" sz="2000" dirty="0">
                <a:solidFill>
                  <a:srgbClr val="000000"/>
                </a:solidFill>
                <a:latin typeface="Times New Roman" panose="02020603050405020304" pitchFamily="18" charset="0"/>
              </a:rPr>
              <a:t>. Equation (143) can be modified to include the line current in phase </a:t>
            </a:r>
            <a:r>
              <a:rPr lang="en-US" sz="2000" i="1" dirty="0">
                <a:solidFill>
                  <a:srgbClr val="000000"/>
                </a:solidFill>
                <a:latin typeface="Times New Roman" panose="02020603050405020304" pitchFamily="18" charset="0"/>
              </a:rPr>
              <a:t>c</a:t>
            </a:r>
            <a:r>
              <a:rPr lang="en-US" sz="2000" dirty="0">
                <a:solidFill>
                  <a:srgbClr val="000000"/>
                </a:solidFill>
                <a:latin typeface="Times New Roman" panose="02020603050405020304" pitchFamily="18" charset="0"/>
              </a:rPr>
              <a:t> by setting the last column of the [</a:t>
            </a:r>
            <a:r>
              <a:rPr lang="en-US" sz="2000" i="1" dirty="0">
                <a:solidFill>
                  <a:srgbClr val="000000"/>
                </a:solidFill>
                <a:latin typeface="Times New Roman" panose="02020603050405020304" pitchFamily="18" charset="0"/>
              </a:rPr>
              <a:t>G</a:t>
            </a:r>
            <a:r>
              <a:rPr lang="en-US" sz="2000" dirty="0">
                <a:solidFill>
                  <a:srgbClr val="000000"/>
                </a:solidFill>
                <a:latin typeface="Times New Roman" panose="02020603050405020304" pitchFamily="18" charset="0"/>
              </a:rPr>
              <a:t>] matrix to zeros: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6" name="Rectangle 25"/>
              <p:cNvSpPr/>
              <p:nvPr/>
            </p:nvSpPr>
            <p:spPr>
              <a:xfrm>
                <a:off x="414106" y="5078911"/>
                <a:ext cx="3058914" cy="97270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𝑏𝑎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𝑎𝑐</m:t>
                                </m:r>
                              </m:sub>
                            </m:sSub>
                          </m:e>
                        </m:eqArr>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1</m:t>
                                  </m:r>
                                  <m:r>
                                    <a:rPr lang="en-US" i="1">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12</m:t>
                                  </m:r>
                                </m:sub>
                              </m:sSub>
                            </m:e>
                            <m:e>
                              <m:r>
                                <a:rPr lang="en-US" i="1" smtClean="0">
                                  <a:latin typeface="Cambria Math" panose="02040503050406030204" pitchFamily="18" charset="0"/>
                                </a:rPr>
                                <m:t>0</m:t>
                              </m:r>
                            </m:e>
                          </m:mr>
                          <m:mr>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2</m:t>
                                  </m:r>
                                  <m:r>
                                    <a:rPr lang="en-US" i="1">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22</m:t>
                                  </m:r>
                                </m:sub>
                              </m:sSub>
                            </m:e>
                            <m:e>
                              <m:r>
                                <a:rPr lang="en-US" i="1" smtClean="0">
                                  <a:latin typeface="Cambria Math" panose="02040503050406030204" pitchFamily="18" charset="0"/>
                                </a:rPr>
                                <m:t>0</m:t>
                              </m:r>
                            </m:e>
                          </m:mr>
                          <m:mr>
                            <m:e>
                              <m:sSub>
                                <m:sSubPr>
                                  <m:ctrlPr>
                                    <a:rPr lang="en-US" i="1">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31</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3</m:t>
                                  </m:r>
                                  <m:r>
                                    <a:rPr lang="en-US" b="0" i="1" smtClean="0">
                                      <a:latin typeface="Cambria Math" panose="02040503050406030204" pitchFamily="18" charset="0"/>
                                    </a:rPr>
                                    <m:t>2</m:t>
                                  </m:r>
                                </m:sub>
                              </m:sSub>
                            </m:e>
                            <m:e>
                              <m:r>
                                <a:rPr lang="en-US" i="1" smtClean="0">
                                  <a:latin typeface="Cambria Math" panose="02040503050406030204" pitchFamily="18" charset="0"/>
                                </a:rPr>
                                <m:t>0</m:t>
                              </m:r>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m:t>
                                </m:r>
                              </m:sub>
                            </m:sSub>
                          </m:e>
                        </m:eqArr>
                      </m:e>
                    </m:d>
                  </m:oMath>
                </a14:m>
                <a:endParaRPr lang="en-US" dirty="0">
                  <a:latin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414106" y="5078911"/>
                <a:ext cx="3058914" cy="972702"/>
              </a:xfrm>
              <a:prstGeom prst="rect">
                <a:avLst/>
              </a:prstGeom>
              <a:blipFill>
                <a:blip r:embed="rId9"/>
                <a:stretch>
                  <a:fillRect/>
                </a:stretch>
              </a:blipFill>
            </p:spPr>
            <p:txBody>
              <a:bodyPr/>
              <a:lstStyle/>
              <a:p>
                <a:r>
                  <a:rPr lang="en-US">
                    <a:noFill/>
                  </a:rPr>
                  <a:t> </a:t>
                </a:r>
              </a:p>
            </p:txBody>
          </p:sp>
        </mc:Fallback>
      </mc:AlternateContent>
      <p:sp>
        <p:nvSpPr>
          <p:cNvPr id="27" name="TextBox 26"/>
          <p:cNvSpPr txBox="1"/>
          <p:nvPr/>
        </p:nvSpPr>
        <p:spPr>
          <a:xfrm>
            <a:off x="8348406" y="5134238"/>
            <a:ext cx="684803" cy="369332"/>
          </a:xfrm>
          <a:prstGeom prst="rect">
            <a:avLst/>
          </a:prstGeom>
          <a:noFill/>
        </p:spPr>
        <p:txBody>
          <a:bodyPr wrap="none" rtlCol="0">
            <a:spAutoFit/>
          </a:bodyPr>
          <a:lstStyle/>
          <a:p>
            <a:r>
              <a:rPr lang="en-US" dirty="0">
                <a:latin typeface="Times New Roman" panose="02020603050405020304" pitchFamily="18" charset="0"/>
              </a:rPr>
              <a:t>(144)</a:t>
            </a:r>
          </a:p>
        </p:txBody>
      </p:sp>
      <mc:AlternateContent xmlns:mc="http://schemas.openxmlformats.org/markup-compatibility/2006" xmlns:a14="http://schemas.microsoft.com/office/drawing/2010/main">
        <mc:Choice Requires="a14">
          <p:sp>
            <p:nvSpPr>
              <p:cNvPr id="28" name="Rectangle 27"/>
              <p:cNvSpPr/>
              <p:nvPr/>
            </p:nvSpPr>
            <p:spPr>
              <a:xfrm>
                <a:off x="3652060" y="5377619"/>
                <a:ext cx="2324804"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𝐷</m:t>
                            </m:r>
                          </m:e>
                          <m:sub>
                            <m:r>
                              <a:rPr lang="en-US" i="1" smtClean="0">
                                <a:latin typeface="Cambria Math" panose="02040503050406030204" pitchFamily="18" charset="0"/>
                              </a:rPr>
                              <m:t>𝑎</m:t>
                            </m:r>
                            <m:r>
                              <a:rPr lang="en-US" b="0" i="1" smtClean="0">
                                <a:latin typeface="Cambria Math" panose="02040503050406030204" pitchFamily="18" charset="0"/>
                              </a:rPr>
                              <m:t>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𝐺</m:t>
                        </m:r>
                        <m:r>
                          <a:rPr lang="en-US" b="0" i="1" smtClean="0">
                            <a:latin typeface="Cambria Math" panose="02040503050406030204" pitchFamily="18" charset="0"/>
                          </a:rPr>
                          <m:t>1</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smtClean="0">
                                <a:latin typeface="Cambria Math" panose="02040503050406030204" pitchFamily="18" charset="0"/>
                              </a:rPr>
                              <m:t>𝑎</m:t>
                            </m:r>
                            <m:r>
                              <a:rPr lang="en-US" b="0" i="1" smtClean="0">
                                <a:latin typeface="Cambria Math" panose="02040503050406030204" pitchFamily="18" charset="0"/>
                              </a:rPr>
                              <m:t>𝑏𝑐</m:t>
                            </m:r>
                          </m:sub>
                        </m:sSub>
                      </m:e>
                    </m:d>
                  </m:oMath>
                </a14:m>
                <a:endParaRPr lang="en-US" dirty="0">
                  <a:latin typeface="Times New Roman" panose="02020603050405020304" pitchFamily="18"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3652060" y="5377619"/>
                <a:ext cx="2324804" cy="369332"/>
              </a:xfrm>
              <a:prstGeom prst="rect">
                <a:avLst/>
              </a:prstGeom>
              <a:blipFill>
                <a:blip r:embed="rId10"/>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044664" y="5075934"/>
                <a:ext cx="2441566"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𝐺</m:t>
                          </m:r>
                          <m:r>
                            <a:rPr lang="en-US" i="1">
                              <a:latin typeface="Cambria Math" panose="02040503050406030204" pitchFamily="18" charset="0"/>
                            </a:rPr>
                            <m:t>1</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11</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12</m:t>
                                    </m:r>
                                  </m:sub>
                                </m:sSub>
                              </m:e>
                              <m:e>
                                <m:r>
                                  <a:rPr lang="en-US" i="1">
                                    <a:latin typeface="Cambria Math" panose="02040503050406030204" pitchFamily="18" charset="0"/>
                                  </a:rPr>
                                  <m:t>0</m:t>
                                </m:r>
                              </m:e>
                            </m:mr>
                            <m:mr>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21</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22</m:t>
                                    </m:r>
                                  </m:sub>
                                </m:sSub>
                              </m:e>
                              <m:e>
                                <m:r>
                                  <a:rPr lang="en-US" i="1">
                                    <a:latin typeface="Cambria Math" panose="02040503050406030204" pitchFamily="18" charset="0"/>
                                  </a:rPr>
                                  <m:t>0</m:t>
                                </m:r>
                              </m:e>
                            </m:mr>
                            <m:mr>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31</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32</m:t>
                                    </m:r>
                                  </m:sub>
                                </m:sSub>
                              </m:e>
                              <m:e>
                                <m:r>
                                  <a:rPr lang="en-US" i="1">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6044664" y="5075934"/>
                <a:ext cx="2441566" cy="972702"/>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7127250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076372" cy="584775"/>
          </a:xfrm>
          <a:prstGeom prst="rect">
            <a:avLst/>
          </a:prstGeom>
        </p:spPr>
        <p:txBody>
          <a:bodyPr wrap="none">
            <a:spAutoFit/>
          </a:bodyPr>
          <a:lstStyle/>
          <a:p>
            <a:r>
              <a:rPr lang="en-US" sz="3200" dirty="0">
                <a:solidFill>
                  <a:srgbClr val="C8102E"/>
                </a:solidFill>
                <a:latin typeface="+mj-lt"/>
                <a:ea typeface="+mj-ea"/>
                <a:cs typeface="+mj-cs"/>
              </a:rPr>
              <a:t>Delta-Delta Connection</a:t>
            </a:r>
          </a:p>
        </p:txBody>
      </p:sp>
      <p:sp>
        <p:nvSpPr>
          <p:cNvPr id="27" name="TextBox 26"/>
          <p:cNvSpPr txBox="1"/>
          <p:nvPr/>
        </p:nvSpPr>
        <p:spPr>
          <a:xfrm>
            <a:off x="8467212" y="963407"/>
            <a:ext cx="684803" cy="369332"/>
          </a:xfrm>
          <a:prstGeom prst="rect">
            <a:avLst/>
          </a:prstGeom>
          <a:noFill/>
        </p:spPr>
        <p:txBody>
          <a:bodyPr wrap="none" rtlCol="0">
            <a:spAutoFit/>
          </a:bodyPr>
          <a:lstStyle/>
          <a:p>
            <a:r>
              <a:rPr lang="en-US" dirty="0">
                <a:latin typeface="Times New Roman" panose="02020603050405020304" pitchFamily="18" charset="0"/>
              </a:rPr>
              <a:t>(144)</a:t>
            </a:r>
          </a:p>
        </p:txBody>
      </p:sp>
      <mc:AlternateContent xmlns:mc="http://schemas.openxmlformats.org/markup-compatibility/2006" xmlns:a14="http://schemas.microsoft.com/office/drawing/2010/main">
        <mc:Choice Requires="a14">
          <p:sp>
            <p:nvSpPr>
              <p:cNvPr id="28" name="Rectangle 27"/>
              <p:cNvSpPr/>
              <p:nvPr/>
            </p:nvSpPr>
            <p:spPr>
              <a:xfrm>
                <a:off x="3611266" y="975156"/>
                <a:ext cx="2324804"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𝐷</m:t>
                            </m:r>
                          </m:e>
                          <m:sub>
                            <m:r>
                              <a:rPr lang="en-US" i="1" smtClean="0">
                                <a:latin typeface="Cambria Math" panose="02040503050406030204" pitchFamily="18" charset="0"/>
                              </a:rPr>
                              <m:t>𝑎</m:t>
                            </m:r>
                            <m:r>
                              <a:rPr lang="en-US" b="0" i="1" smtClean="0">
                                <a:latin typeface="Cambria Math" panose="02040503050406030204" pitchFamily="18" charset="0"/>
                              </a:rPr>
                              <m:t>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𝐺</m:t>
                        </m:r>
                        <m:r>
                          <a:rPr lang="en-US" b="0" i="1" smtClean="0">
                            <a:latin typeface="Cambria Math" panose="02040503050406030204" pitchFamily="18" charset="0"/>
                          </a:rPr>
                          <m:t>1</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smtClean="0">
                                <a:latin typeface="Cambria Math" panose="02040503050406030204" pitchFamily="18" charset="0"/>
                              </a:rPr>
                              <m:t>𝑎</m:t>
                            </m:r>
                            <m:r>
                              <a:rPr lang="en-US" b="0" i="1" smtClean="0">
                                <a:latin typeface="Cambria Math" panose="02040503050406030204" pitchFamily="18" charset="0"/>
                              </a:rPr>
                              <m:t>𝑏𝑐</m:t>
                            </m:r>
                          </m:sub>
                        </m:sSub>
                      </m:e>
                    </m:d>
                  </m:oMath>
                </a14:m>
                <a:endParaRPr lang="en-US" dirty="0">
                  <a:latin typeface="Times New Roman" panose="02020603050405020304" pitchFamily="18"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3611266" y="975156"/>
                <a:ext cx="2324804"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2286000" y="621424"/>
                <a:ext cx="5446491"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𝑉𝐿𝐿</m:t>
                            </m:r>
                          </m:e>
                          <m:sub>
                            <m:r>
                              <a:rPr lang="en-US" i="1" smtClean="0">
                                <a:latin typeface="Cambria Math" panose="02040503050406030204" pitchFamily="18" charset="0"/>
                              </a:rPr>
                              <m:t>𝑎</m:t>
                            </m:r>
                            <m:r>
                              <a:rPr lang="en-US" b="0" i="1" smtClean="0">
                                <a:latin typeface="Cambria Math" panose="02040503050406030204" pitchFamily="18" charset="0"/>
                              </a:rPr>
                              <m:t>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𝐴𝑉</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m:t>
                            </m:r>
                            <m:r>
                              <a:rPr lang="en-US" i="1">
                                <a:latin typeface="Cambria Math" panose="02040503050406030204" pitchFamily="18" charset="0"/>
                              </a:rPr>
                              <m:t>𝑡</m:t>
                            </m:r>
                          </m:e>
                          <m:sub>
                            <m:r>
                              <a:rPr lang="en-US" i="1">
                                <a:latin typeface="Cambria Math" panose="02040503050406030204" pitchFamily="18" charset="0"/>
                              </a:rPr>
                              <m:t>𝑎𝑏𝑐</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𝐷</m:t>
                            </m:r>
                          </m:e>
                          <m:sub>
                            <m:r>
                              <a:rPr lang="en-US" b="0" i="1" smtClean="0">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2286000" y="621424"/>
                <a:ext cx="5446491" cy="369332"/>
              </a:xfrm>
              <a:prstGeom prst="rect">
                <a:avLst/>
              </a:prstGeom>
              <a:blipFill>
                <a:blip r:embed="rId3"/>
                <a:stretch>
                  <a:fillRect/>
                </a:stretch>
              </a:blipFill>
            </p:spPr>
            <p:txBody>
              <a:bodyPr/>
              <a:lstStyle/>
              <a:p>
                <a:r>
                  <a:rPr lang="en-US">
                    <a:noFill/>
                  </a:rPr>
                  <a:t> </a:t>
                </a:r>
              </a:p>
            </p:txBody>
          </p:sp>
        </mc:Fallback>
      </mc:AlternateContent>
      <p:sp>
        <p:nvSpPr>
          <p:cNvPr id="23" name="TextBox 22"/>
          <p:cNvSpPr txBox="1"/>
          <p:nvPr/>
        </p:nvSpPr>
        <p:spPr>
          <a:xfrm>
            <a:off x="8467212" y="620110"/>
            <a:ext cx="684803" cy="369332"/>
          </a:xfrm>
          <a:prstGeom prst="rect">
            <a:avLst/>
          </a:prstGeom>
          <a:noFill/>
        </p:spPr>
        <p:txBody>
          <a:bodyPr wrap="none" rtlCol="0">
            <a:spAutoFit/>
          </a:bodyPr>
          <a:lstStyle/>
          <a:p>
            <a:r>
              <a:rPr lang="en-US" dirty="0">
                <a:latin typeface="Times New Roman" panose="02020603050405020304" pitchFamily="18" charset="0"/>
              </a:rPr>
              <a:t>(135)</a:t>
            </a:r>
          </a:p>
        </p:txBody>
      </p:sp>
      <p:sp>
        <p:nvSpPr>
          <p:cNvPr id="2" name="Rectangle 1"/>
          <p:cNvSpPr/>
          <p:nvPr/>
        </p:nvSpPr>
        <p:spPr>
          <a:xfrm>
            <a:off x="65468" y="1337665"/>
            <a:ext cx="9067800" cy="923330"/>
          </a:xfrm>
          <a:prstGeom prst="rect">
            <a:avLst/>
          </a:prstGeom>
        </p:spPr>
        <p:txBody>
          <a:bodyPr wrap="square">
            <a:spAutoFit/>
          </a:bodyPr>
          <a:lstStyle/>
          <a:p>
            <a:pPr algn="just"/>
            <a:r>
              <a:rPr lang="en-US" dirty="0">
                <a:solidFill>
                  <a:srgbClr val="000000"/>
                </a:solidFill>
                <a:latin typeface="Times New Roman" panose="02020603050405020304" pitchFamily="18" charset="0"/>
              </a:rPr>
              <a:t>When the impedances of the transformers are equal, the sum of the delta currents will be zero meaning that there is no circulating zero sequence current in the delta windings.</a:t>
            </a:r>
          </a:p>
          <a:p>
            <a:pPr algn="just"/>
            <a:r>
              <a:rPr lang="en-US" dirty="0">
                <a:solidFill>
                  <a:srgbClr val="000000"/>
                </a:solidFill>
                <a:latin typeface="Times New Roman" panose="02020603050405020304" pitchFamily="18" charset="0"/>
              </a:rPr>
              <a:t>Substitute Equation (144) into Equation (135):</a:t>
            </a:r>
          </a:p>
        </p:txBody>
      </p:sp>
      <mc:AlternateContent xmlns:mc="http://schemas.openxmlformats.org/markup-compatibility/2006" xmlns:a14="http://schemas.microsoft.com/office/drawing/2010/main">
        <mc:Choice Requires="a14">
          <p:sp>
            <p:nvSpPr>
              <p:cNvPr id="24" name="Rectangle 23"/>
              <p:cNvSpPr/>
              <p:nvPr/>
            </p:nvSpPr>
            <p:spPr>
              <a:xfrm>
                <a:off x="1859284" y="2342902"/>
                <a:ext cx="5917646"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𝑉𝐿𝐿</m:t>
                            </m:r>
                          </m:e>
                          <m:sub>
                            <m:r>
                              <a:rPr lang="en-US" b="0" i="1" smtClean="0">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𝐴𝑉</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m:t>
                            </m:r>
                            <m:r>
                              <a:rPr lang="en-US" i="1">
                                <a:latin typeface="Cambria Math" panose="02040503050406030204" pitchFamily="18" charset="0"/>
                              </a:rPr>
                              <m:t>𝑡</m:t>
                            </m:r>
                          </m:e>
                          <m:sub>
                            <m:r>
                              <a:rPr lang="en-US" i="1">
                                <a:latin typeface="Cambria Math" panose="02040503050406030204" pitchFamily="18" charset="0"/>
                              </a:rPr>
                              <m:t>𝑎𝑏𝑐</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𝐺</m:t>
                        </m:r>
                        <m:r>
                          <a:rPr lang="en-US" i="1">
                            <a:latin typeface="Cambria Math" panose="02040503050406030204" pitchFamily="18" charset="0"/>
                          </a:rPr>
                          <m:t>1</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1859284" y="2342902"/>
                <a:ext cx="5917646" cy="369332"/>
              </a:xfrm>
              <a:prstGeom prst="rect">
                <a:avLst/>
              </a:prstGeom>
              <a:blipFill>
                <a:blip r:embed="rId4"/>
                <a:stretch>
                  <a:fillRect b="-1639"/>
                </a:stretch>
              </a:blipFill>
            </p:spPr>
            <p:txBody>
              <a:bodyPr/>
              <a:lstStyle/>
              <a:p>
                <a:r>
                  <a:rPr lang="en-US">
                    <a:noFill/>
                  </a:rPr>
                  <a:t> </a:t>
                </a:r>
              </a:p>
            </p:txBody>
          </p:sp>
        </mc:Fallback>
      </mc:AlternateContent>
      <p:sp>
        <p:nvSpPr>
          <p:cNvPr id="29" name="TextBox 28"/>
          <p:cNvSpPr txBox="1"/>
          <p:nvPr/>
        </p:nvSpPr>
        <p:spPr>
          <a:xfrm>
            <a:off x="8391012" y="2342902"/>
            <a:ext cx="684803" cy="369332"/>
          </a:xfrm>
          <a:prstGeom prst="rect">
            <a:avLst/>
          </a:prstGeom>
          <a:noFill/>
        </p:spPr>
        <p:txBody>
          <a:bodyPr wrap="none" rtlCol="0">
            <a:spAutoFit/>
          </a:bodyPr>
          <a:lstStyle/>
          <a:p>
            <a:r>
              <a:rPr lang="en-US" dirty="0">
                <a:latin typeface="Times New Roman" panose="02020603050405020304" pitchFamily="18" charset="0"/>
              </a:rPr>
              <a:t>(145)</a:t>
            </a:r>
          </a:p>
        </p:txBody>
      </p:sp>
      <p:sp>
        <p:nvSpPr>
          <p:cNvPr id="7" name="Rectangle 6"/>
          <p:cNvSpPr/>
          <p:nvPr/>
        </p:nvSpPr>
        <p:spPr>
          <a:xfrm>
            <a:off x="103568" y="2741199"/>
            <a:ext cx="8991600" cy="1015663"/>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The generalized matrices are defined in terms of the line-to-neutral voltages on the two sides of the transformer bank. Equation (145) is modified to be in terms of equivalent line-to-neutral voltages: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2" name="Rectangle 31"/>
              <p:cNvSpPr/>
              <p:nvPr/>
            </p:nvSpPr>
            <p:spPr>
              <a:xfrm>
                <a:off x="1981200" y="3767488"/>
                <a:ext cx="6216766" cy="923330"/>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𝑉𝐿𝑁</m:t>
                            </m:r>
                          </m:e>
                          <m:sub>
                            <m:r>
                              <a:rPr lang="en-US" b="0" i="1" smtClean="0">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𝐴𝐵𝐶</m:t>
                            </m:r>
                          </m:sub>
                        </m:sSub>
                      </m:e>
                    </m:d>
                  </m:oMath>
                </a14:m>
                <a:endParaRPr lang="en-US" dirty="0">
                  <a:latin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𝑊</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𝐷</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i="1">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𝑎𝑏𝑐</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𝐺</m:t>
                          </m:r>
                          <m:r>
                            <a:rPr lang="en-US" i="1">
                              <a:latin typeface="Cambria Math" panose="02040503050406030204" pitchFamily="18" charset="0"/>
                            </a:rPr>
                            <m:t>1</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oMath>
                  </m:oMathPara>
                </a14:m>
                <a:endParaRPr lang="en-US" dirty="0">
                  <a:latin typeface="Times New Roman" panose="02020603050405020304" pitchFamily="18" charset="0"/>
                </a:endParaRPr>
              </a:p>
              <a:p>
                <a:endParaRPr lang="en-US" dirty="0">
                  <a:latin typeface="Times New Roman" panose="02020603050405020304" pitchFamily="18" charset="0"/>
                </a:endParaRPr>
              </a:p>
            </p:txBody>
          </p:sp>
        </mc:Choice>
        <mc:Fallback xmlns="">
          <p:sp>
            <p:nvSpPr>
              <p:cNvPr id="32" name="Rectangle 31"/>
              <p:cNvSpPr>
                <a:spLocks noRot="1" noChangeAspect="1" noMove="1" noResize="1" noEditPoints="1" noAdjustHandles="1" noChangeArrowheads="1" noChangeShapeType="1" noTextEdit="1"/>
              </p:cNvSpPr>
              <p:nvPr/>
            </p:nvSpPr>
            <p:spPr>
              <a:xfrm>
                <a:off x="1981200" y="3767488"/>
                <a:ext cx="6216766" cy="923330"/>
              </a:xfrm>
              <a:prstGeom prst="rect">
                <a:avLst/>
              </a:prstGeom>
              <a:blipFill>
                <a:blip r:embed="rId5"/>
                <a:stretch>
                  <a:fillRect/>
                </a:stretch>
              </a:blipFill>
            </p:spPr>
            <p:txBody>
              <a:bodyPr/>
              <a:lstStyle/>
              <a:p>
                <a:r>
                  <a:rPr lang="en-US">
                    <a:noFill/>
                  </a:rPr>
                  <a:t> </a:t>
                </a:r>
              </a:p>
            </p:txBody>
          </p:sp>
        </mc:Fallback>
      </mc:AlternateContent>
      <p:sp>
        <p:nvSpPr>
          <p:cNvPr id="33" name="TextBox 32"/>
          <p:cNvSpPr txBox="1"/>
          <p:nvPr/>
        </p:nvSpPr>
        <p:spPr>
          <a:xfrm>
            <a:off x="8467212" y="4056450"/>
            <a:ext cx="684803" cy="369332"/>
          </a:xfrm>
          <a:prstGeom prst="rect">
            <a:avLst/>
          </a:prstGeom>
          <a:noFill/>
        </p:spPr>
        <p:txBody>
          <a:bodyPr wrap="none" rtlCol="0">
            <a:spAutoFit/>
          </a:bodyPr>
          <a:lstStyle/>
          <a:p>
            <a:r>
              <a:rPr lang="en-US" dirty="0">
                <a:latin typeface="Times New Roman" panose="02020603050405020304" pitchFamily="18" charset="0"/>
              </a:rPr>
              <a:t>(146)</a:t>
            </a:r>
          </a:p>
        </p:txBody>
      </p:sp>
      <p:sp>
        <p:nvSpPr>
          <p:cNvPr id="11" name="Rectangle 10"/>
          <p:cNvSpPr/>
          <p:nvPr/>
        </p:nvSpPr>
        <p:spPr>
          <a:xfrm>
            <a:off x="103568" y="4464748"/>
            <a:ext cx="9067800" cy="400110"/>
          </a:xfrm>
          <a:prstGeom prst="rect">
            <a:avLst/>
          </a:prstGeom>
        </p:spPr>
        <p:txBody>
          <a:bodyPr wrap="square">
            <a:spAutoFit/>
          </a:bodyPr>
          <a:lstStyle/>
          <a:p>
            <a:r>
              <a:rPr lang="en-US" sz="2000" dirty="0">
                <a:solidFill>
                  <a:srgbClr val="000000"/>
                </a:solidFill>
                <a:latin typeface="Times New Roman" panose="02020603050405020304" pitchFamily="18" charset="0"/>
              </a:rPr>
              <a:t>Equation (146) is in the general form</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4" name="Rectangle 33"/>
              <p:cNvSpPr/>
              <p:nvPr/>
            </p:nvSpPr>
            <p:spPr>
              <a:xfrm>
                <a:off x="2705541" y="4948814"/>
                <a:ext cx="4225131"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𝑉𝐿𝑁</m:t>
                            </m:r>
                          </m:e>
                          <m:sub>
                            <m:r>
                              <a:rPr lang="en-US" b="0" i="1" smtClean="0">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𝐿𝑁</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34" name="Rectangle 33"/>
              <p:cNvSpPr>
                <a:spLocks noRot="1" noChangeAspect="1" noMove="1" noResize="1" noEditPoints="1" noAdjustHandles="1" noChangeArrowheads="1" noChangeShapeType="1" noTextEdit="1"/>
              </p:cNvSpPr>
              <p:nvPr/>
            </p:nvSpPr>
            <p:spPr>
              <a:xfrm>
                <a:off x="2705541" y="4948814"/>
                <a:ext cx="4225131" cy="369332"/>
              </a:xfrm>
              <a:prstGeom prst="rect">
                <a:avLst/>
              </a:prstGeom>
              <a:blipFill>
                <a:blip r:embed="rId6"/>
                <a:stretch>
                  <a:fillRect b="-1667"/>
                </a:stretch>
              </a:blipFill>
            </p:spPr>
            <p:txBody>
              <a:bodyPr/>
              <a:lstStyle/>
              <a:p>
                <a:r>
                  <a:rPr lang="en-US">
                    <a:noFill/>
                  </a:rPr>
                  <a:t> </a:t>
                </a:r>
              </a:p>
            </p:txBody>
          </p:sp>
        </mc:Fallback>
      </mc:AlternateContent>
      <p:sp>
        <p:nvSpPr>
          <p:cNvPr id="35" name="TextBox 34"/>
          <p:cNvSpPr txBox="1"/>
          <p:nvPr/>
        </p:nvSpPr>
        <p:spPr>
          <a:xfrm>
            <a:off x="8467212" y="5407287"/>
            <a:ext cx="684803" cy="369332"/>
          </a:xfrm>
          <a:prstGeom prst="rect">
            <a:avLst/>
          </a:prstGeom>
          <a:noFill/>
        </p:spPr>
        <p:txBody>
          <a:bodyPr wrap="none" rtlCol="0">
            <a:spAutoFit/>
          </a:bodyPr>
          <a:lstStyle/>
          <a:p>
            <a:r>
              <a:rPr lang="en-US" dirty="0">
                <a:latin typeface="Times New Roman" panose="02020603050405020304" pitchFamily="18" charset="0"/>
              </a:rPr>
              <a:t>(147)</a:t>
            </a:r>
          </a:p>
        </p:txBody>
      </p:sp>
      <mc:AlternateContent xmlns:mc="http://schemas.openxmlformats.org/markup-compatibility/2006" xmlns:a14="http://schemas.microsoft.com/office/drawing/2010/main">
        <mc:Choice Requires="a14">
          <p:sp>
            <p:nvSpPr>
              <p:cNvPr id="12" name="Rectangle 11"/>
              <p:cNvSpPr/>
              <p:nvPr/>
            </p:nvSpPr>
            <p:spPr>
              <a:xfrm>
                <a:off x="3627365" y="5304498"/>
                <a:ext cx="24839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𝑡</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𝑊</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𝐷</m:t>
                          </m:r>
                        </m:e>
                      </m:d>
                    </m:oMath>
                  </m:oMathPara>
                </a14:m>
                <a:endParaRPr lang="en-US" dirty="0">
                  <a:latin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627365" y="5304498"/>
                <a:ext cx="248395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3103085" y="5704730"/>
                <a:ext cx="3430042" cy="369332"/>
              </a:xfrm>
              <a:prstGeom prst="rect">
                <a:avLst/>
              </a:prstGeom>
            </p:spPr>
            <p:txBody>
              <a:bodyPr wrap="none">
                <a:spAutoFit/>
              </a:bodyPr>
              <a:lstStyle/>
              <a:p>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𝑡</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𝑊</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𝑎𝑏𝑐</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𝐺</m:t>
                        </m:r>
                        <m:r>
                          <a:rPr lang="en-US" i="1">
                            <a:latin typeface="Cambria Math" panose="02040503050406030204" pitchFamily="18" charset="0"/>
                          </a:rPr>
                          <m:t>1</m:t>
                        </m:r>
                      </m:e>
                    </m:d>
                  </m:oMath>
                </a14:m>
                <a:endParaRPr lang="en-US" dirty="0">
                  <a:latin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103085" y="5704730"/>
                <a:ext cx="3430042" cy="369332"/>
              </a:xfrm>
              <a:prstGeom prst="rect">
                <a:avLst/>
              </a:prstGeom>
              <a:blipFill>
                <a:blip r:embed="rId8"/>
                <a:stretch>
                  <a:fillRect b="-1667"/>
                </a:stretch>
              </a:blipFill>
            </p:spPr>
            <p:txBody>
              <a:bodyPr/>
              <a:lstStyle/>
              <a:p>
                <a:r>
                  <a:rPr lang="en-US">
                    <a:noFill/>
                  </a:rPr>
                  <a:t> </a:t>
                </a:r>
              </a:p>
            </p:txBody>
          </p:sp>
        </mc:Fallback>
      </mc:AlternateContent>
    </p:spTree>
    <p:extLst>
      <p:ext uri="{BB962C8B-B14F-4D97-AF65-F5344CB8AC3E}">
        <p14:creationId xmlns:p14="http://schemas.microsoft.com/office/powerpoint/2010/main" val="2188835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7647030" cy="584775"/>
          </a:xfrm>
          <a:prstGeom prst="rect">
            <a:avLst/>
          </a:prstGeom>
        </p:spPr>
        <p:txBody>
          <a:bodyPr wrap="none">
            <a:spAutoFit/>
          </a:bodyPr>
          <a:lstStyle/>
          <a:p>
            <a:pPr>
              <a:spcBef>
                <a:spcPct val="0"/>
              </a:spcBef>
            </a:pPr>
            <a:r>
              <a:rPr lang="en-US" sz="3200" dirty="0">
                <a:solidFill>
                  <a:srgbClr val="C8102E"/>
                </a:solidFill>
                <a:latin typeface="+mj-lt"/>
                <a:ea typeface="+mj-ea"/>
                <a:cs typeface="+mj-cs"/>
              </a:rPr>
              <a:t>Delta-Grounded Wye Step-Down Connection</a:t>
            </a:r>
          </a:p>
        </p:txBody>
      </p:sp>
      <p:sp>
        <p:nvSpPr>
          <p:cNvPr id="2" name="Rectangle 1"/>
          <p:cNvSpPr/>
          <p:nvPr/>
        </p:nvSpPr>
        <p:spPr>
          <a:xfrm>
            <a:off x="152400" y="762000"/>
            <a:ext cx="8305800" cy="2554545"/>
          </a:xfrm>
          <a:prstGeom prst="rect">
            <a:avLst/>
          </a:prstGeom>
        </p:spPr>
        <p:txBody>
          <a:bodyPr wrap="square">
            <a:spAutoFit/>
          </a:bodyPr>
          <a:lstStyle/>
          <a:p>
            <a:pPr marL="342900" indent="-342900" algn="just">
              <a:buFont typeface="Arial" panose="020B0604020202020204" pitchFamily="34" charset="0"/>
              <a:buChar char="•"/>
            </a:pPr>
            <a:r>
              <a:rPr lang="en-US" sz="2000" dirty="0">
                <a:solidFill>
                  <a:srgbClr val="000000"/>
                </a:solidFill>
                <a:latin typeface="Times New Roman" panose="02020603050405020304" pitchFamily="18" charset="0"/>
              </a:rPr>
              <a:t>The delta–grounded wye step-down connection is a popular connection that is typically used in a distribution substation serving a four-wire wye feeder system. Another application of the connection is to provide service to a load that is primary single phase. Because of the wye connection, three single-phase circuits are available thereby making it possible to balance the single-phase loading on the transformer bank.</a:t>
            </a:r>
          </a:p>
          <a:p>
            <a:pPr marL="342900" indent="-342900" algn="just">
              <a:buFont typeface="Arial" panose="020B0604020202020204" pitchFamily="34" charset="0"/>
              <a:buChar char="•"/>
            </a:pPr>
            <a:r>
              <a:rPr lang="en-US" sz="2000" dirty="0">
                <a:solidFill>
                  <a:srgbClr val="000000"/>
                </a:solidFill>
                <a:latin typeface="Times New Roman" panose="02020603050405020304" pitchFamily="18" charset="0"/>
              </a:rPr>
              <a:t>Three single-phase transformers can be connected delta–grounded wye in a “standard thirty degree step-down connection” as shown in Fig.2.</a:t>
            </a:r>
          </a:p>
        </p:txBody>
      </p:sp>
      <p:pic>
        <p:nvPicPr>
          <p:cNvPr id="5" name="Picture 4"/>
          <p:cNvPicPr>
            <a:picLocks noChangeAspect="1"/>
          </p:cNvPicPr>
          <p:nvPr/>
        </p:nvPicPr>
        <p:blipFill>
          <a:blip r:embed="rId2"/>
          <a:stretch>
            <a:fillRect/>
          </a:stretch>
        </p:blipFill>
        <p:spPr>
          <a:xfrm>
            <a:off x="2605655" y="3270386"/>
            <a:ext cx="4789940" cy="2512755"/>
          </a:xfrm>
          <a:prstGeom prst="rect">
            <a:avLst/>
          </a:prstGeom>
        </p:spPr>
      </p:pic>
      <p:sp>
        <p:nvSpPr>
          <p:cNvPr id="12" name="TextBox 11"/>
          <p:cNvSpPr txBox="1"/>
          <p:nvPr/>
        </p:nvSpPr>
        <p:spPr>
          <a:xfrm>
            <a:off x="1990725" y="5783141"/>
            <a:ext cx="6019800" cy="369332"/>
          </a:xfrm>
          <a:prstGeom prst="rect">
            <a:avLst/>
          </a:prstGeom>
          <a:noFill/>
        </p:spPr>
        <p:txBody>
          <a:bodyPr wrap="square" rtlCol="0">
            <a:spAutoFit/>
          </a:bodyPr>
          <a:lstStyle/>
          <a:p>
            <a:pPr algn="ctr"/>
            <a:r>
              <a:rPr lang="en-US" dirty="0">
                <a:latin typeface="Times New Roman" panose="02020603050405020304" pitchFamily="18" charset="0"/>
              </a:rPr>
              <a:t>Fig.2 Standard delta-grounded wye connection with voltage</a:t>
            </a:r>
          </a:p>
        </p:txBody>
      </p:sp>
    </p:spTree>
    <p:extLst>
      <p:ext uri="{BB962C8B-B14F-4D97-AF65-F5344CB8AC3E}">
        <p14:creationId xmlns:p14="http://schemas.microsoft.com/office/powerpoint/2010/main" val="210184589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076372" cy="584775"/>
          </a:xfrm>
          <a:prstGeom prst="rect">
            <a:avLst/>
          </a:prstGeom>
        </p:spPr>
        <p:txBody>
          <a:bodyPr wrap="none">
            <a:spAutoFit/>
          </a:bodyPr>
          <a:lstStyle/>
          <a:p>
            <a:r>
              <a:rPr lang="en-US" sz="3200" dirty="0">
                <a:solidFill>
                  <a:srgbClr val="C8102E"/>
                </a:solidFill>
                <a:latin typeface="+mj-lt"/>
                <a:ea typeface="+mj-ea"/>
                <a:cs typeface="+mj-cs"/>
              </a:rPr>
              <a:t>Delta-Delta Connection</a:t>
            </a:r>
          </a:p>
        </p:txBody>
      </p:sp>
      <mc:AlternateContent xmlns:mc="http://schemas.openxmlformats.org/markup-compatibility/2006" xmlns:a14="http://schemas.microsoft.com/office/drawing/2010/main">
        <mc:Choice Requires="a14">
          <p:sp>
            <p:nvSpPr>
              <p:cNvPr id="19" name="Rectangle 18"/>
              <p:cNvSpPr/>
              <p:nvPr/>
            </p:nvSpPr>
            <p:spPr>
              <a:xfrm>
                <a:off x="3615734" y="647700"/>
                <a:ext cx="1754711" cy="307777"/>
              </a:xfrm>
              <a:prstGeom prst="rect">
                <a:avLst/>
              </a:prstGeom>
            </p:spPr>
            <p:txBody>
              <a:bodyPr wrap="none">
                <a:spAutoFit/>
              </a:bodyPr>
              <a:lstStyle/>
              <a:p>
                <a14:m>
                  <m:oMath xmlns:m="http://schemas.openxmlformats.org/officeDocument/2006/math">
                    <m:d>
                      <m:dPr>
                        <m:begChr m:val="["/>
                        <m:endChr m:val="]"/>
                        <m:ctrlPr>
                          <a:rPr lang="en-US" sz="1400" i="1" smtClean="0">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𝐼</m:t>
                            </m:r>
                          </m:e>
                          <m:sub>
                            <m:r>
                              <a:rPr lang="en-US" sz="1400" i="1" smtClean="0">
                                <a:latin typeface="Cambria Math" panose="02040503050406030204" pitchFamily="18" charset="0"/>
                              </a:rPr>
                              <m:t>𝑎</m:t>
                            </m:r>
                            <m:r>
                              <a:rPr lang="en-US" sz="1400" b="0" i="1" smtClean="0">
                                <a:latin typeface="Cambria Math" panose="02040503050406030204" pitchFamily="18" charset="0"/>
                              </a:rPr>
                              <m:t>𝑏𝑐</m:t>
                            </m:r>
                          </m:sub>
                        </m:sSub>
                      </m:e>
                    </m:d>
                  </m:oMath>
                </a14:m>
                <a:r>
                  <a:rPr lang="en-US" sz="1400" dirty="0">
                    <a:latin typeface="Times New Roman" panose="02020603050405020304" pitchFamily="18" charset="0"/>
                  </a:rPr>
                  <a:t> </a:t>
                </a:r>
                <a14:m>
                  <m:oMath xmlns:m="http://schemas.openxmlformats.org/officeDocument/2006/math">
                    <m:r>
                      <a:rPr lang="en-US" sz="1400" b="0" i="1" smtClean="0">
                        <a:latin typeface="Cambria Math" panose="02040503050406030204" pitchFamily="18" charset="0"/>
                      </a:rPr>
                      <m:t>=</m:t>
                    </m:r>
                    <m:d>
                      <m:dPr>
                        <m:begChr m:val="["/>
                        <m:endChr m:val="]"/>
                        <m:ctrlPr>
                          <a:rPr lang="en-US" sz="1400" i="1">
                            <a:latin typeface="Cambria Math" panose="02040503050406030204" pitchFamily="18" charset="0"/>
                          </a:rPr>
                        </m:ctrlPr>
                      </m:dPr>
                      <m:e>
                        <m:r>
                          <a:rPr lang="en-US" sz="1400" b="0" i="1" smtClean="0">
                            <a:latin typeface="Cambria Math" panose="02040503050406030204" pitchFamily="18" charset="0"/>
                          </a:rPr>
                          <m:t>𝐴𝐼</m:t>
                        </m:r>
                      </m:e>
                    </m:d>
                    <m:r>
                      <m:rPr>
                        <m:nor/>
                      </m:rPr>
                      <a:rPr lang="en-US" sz="1400" dirty="0">
                        <a:latin typeface="Times New Roman" panose="020206030504050203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𝐼</m:t>
                            </m:r>
                          </m:e>
                          <m:sub>
                            <m:r>
                              <a:rPr lang="en-US" sz="1400" b="0" i="1" smtClean="0">
                                <a:latin typeface="Cambria Math" panose="02040503050406030204" pitchFamily="18" charset="0"/>
                              </a:rPr>
                              <m:t>𝐴𝐵𝐶</m:t>
                            </m:r>
                          </m:sub>
                        </m:sSub>
                      </m:e>
                    </m:d>
                  </m:oMath>
                </a14:m>
                <a:endParaRPr lang="en-US" sz="1400" dirty="0">
                  <a:latin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3615734" y="647700"/>
                <a:ext cx="1754711" cy="307777"/>
              </a:xfrm>
              <a:prstGeom prst="rect">
                <a:avLst/>
              </a:prstGeom>
              <a:blipFill>
                <a:blip r:embed="rId2"/>
                <a:stretch>
                  <a:fillRect/>
                </a:stretch>
              </a:blipFill>
            </p:spPr>
            <p:txBody>
              <a:bodyPr/>
              <a:lstStyle/>
              <a:p>
                <a:r>
                  <a:rPr lang="en-US">
                    <a:noFill/>
                  </a:rPr>
                  <a:t> </a:t>
                </a:r>
              </a:p>
            </p:txBody>
          </p:sp>
        </mc:Fallback>
      </mc:AlternateContent>
      <p:sp>
        <p:nvSpPr>
          <p:cNvPr id="21" name="TextBox 20"/>
          <p:cNvSpPr txBox="1"/>
          <p:nvPr/>
        </p:nvSpPr>
        <p:spPr>
          <a:xfrm>
            <a:off x="8435681" y="651749"/>
            <a:ext cx="567784" cy="307777"/>
          </a:xfrm>
          <a:prstGeom prst="rect">
            <a:avLst/>
          </a:prstGeom>
          <a:noFill/>
        </p:spPr>
        <p:txBody>
          <a:bodyPr wrap="none" rtlCol="0">
            <a:spAutoFit/>
          </a:bodyPr>
          <a:lstStyle/>
          <a:p>
            <a:r>
              <a:rPr lang="en-US" sz="1400" dirty="0">
                <a:latin typeface="Times New Roman" panose="02020603050405020304" pitchFamily="18" charset="0"/>
              </a:rPr>
              <a:t>(133)</a:t>
            </a:r>
          </a:p>
        </p:txBody>
      </p:sp>
      <p:sp>
        <p:nvSpPr>
          <p:cNvPr id="5" name="Rectangle 4"/>
          <p:cNvSpPr/>
          <p:nvPr/>
        </p:nvSpPr>
        <p:spPr>
          <a:xfrm>
            <a:off x="149773" y="1017032"/>
            <a:ext cx="8962695" cy="338554"/>
          </a:xfrm>
          <a:prstGeom prst="rect">
            <a:avLst/>
          </a:prstGeom>
        </p:spPr>
        <p:txBody>
          <a:bodyPr wrap="square">
            <a:spAutoFit/>
          </a:bodyPr>
          <a:lstStyle/>
          <a:p>
            <a:r>
              <a:rPr lang="en-US" sz="1600" dirty="0">
                <a:solidFill>
                  <a:srgbClr val="000000"/>
                </a:solidFill>
                <a:latin typeface="Times New Roman" panose="02020603050405020304" pitchFamily="18" charset="0"/>
              </a:rPr>
              <a:t>Equation (133) gives the generalized equation for currents:</a:t>
            </a:r>
            <a:endParaRPr lang="en-US" sz="16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Rectangle 21"/>
              <p:cNvSpPr/>
              <p:nvPr/>
            </p:nvSpPr>
            <p:spPr>
              <a:xfrm>
                <a:off x="2971800" y="1413093"/>
                <a:ext cx="3016210" cy="307777"/>
              </a:xfrm>
              <a:prstGeom prst="rect">
                <a:avLst/>
              </a:prstGeom>
            </p:spPr>
            <p:txBody>
              <a:bodyPr wrap="none">
                <a:spAutoFit/>
              </a:bodyPr>
              <a:lstStyle/>
              <a:p>
                <a14:m>
                  <m:oMath xmlns:m="http://schemas.openxmlformats.org/officeDocument/2006/math">
                    <m:d>
                      <m:dPr>
                        <m:begChr m:val="["/>
                        <m:endChr m:val="]"/>
                        <m:ctrlPr>
                          <a:rPr lang="en-US" sz="1400" i="1" smtClean="0">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𝐼</m:t>
                            </m:r>
                          </m:e>
                          <m:sub>
                            <m:r>
                              <a:rPr lang="en-US" sz="1400" i="1">
                                <a:latin typeface="Cambria Math" panose="02040503050406030204" pitchFamily="18" charset="0"/>
                              </a:rPr>
                              <m:t>𝐴𝐵𝐶</m:t>
                            </m:r>
                          </m:sub>
                        </m:sSub>
                      </m:e>
                    </m:d>
                  </m:oMath>
                </a14:m>
                <a:r>
                  <a:rPr lang="en-US" sz="1400" dirty="0">
                    <a:latin typeface="Times New Roman" panose="02020603050405020304" pitchFamily="18" charset="0"/>
                  </a:rPr>
                  <a:t> </a:t>
                </a:r>
                <a14:m>
                  <m:oMath xmlns:m="http://schemas.openxmlformats.org/officeDocument/2006/math">
                    <m:r>
                      <a:rPr lang="en-US" sz="1400" b="0" i="1" smtClean="0">
                        <a:latin typeface="Cambria Math" panose="02040503050406030204" pitchFamily="18" charset="0"/>
                      </a:rPr>
                      <m:t>=</m:t>
                    </m:r>
                    <m:sSup>
                      <m:sSupPr>
                        <m:ctrlPr>
                          <a:rPr lang="en-US" sz="1400" i="1">
                            <a:latin typeface="Cambria Math" panose="02040503050406030204" pitchFamily="18" charset="0"/>
                          </a:rPr>
                        </m:ctrlPr>
                      </m:sSupPr>
                      <m:e>
                        <m:d>
                          <m:dPr>
                            <m:begChr m:val="["/>
                            <m:endChr m:val="]"/>
                            <m:ctrlPr>
                              <a:rPr lang="en-US" sz="1400" i="1">
                                <a:latin typeface="Cambria Math" panose="02040503050406030204" pitchFamily="18" charset="0"/>
                              </a:rPr>
                            </m:ctrlPr>
                          </m:dPr>
                          <m:e>
                            <m:r>
                              <a:rPr lang="en-US" sz="1400" b="0" i="1" smtClean="0">
                                <a:latin typeface="Cambria Math" panose="02040503050406030204" pitchFamily="18" charset="0"/>
                              </a:rPr>
                              <m:t>𝐴𝐼</m:t>
                            </m:r>
                          </m:e>
                        </m:d>
                      </m:e>
                      <m:sup>
                        <m:r>
                          <a:rPr lang="en-US" sz="1400" i="1">
                            <a:latin typeface="Cambria Math" panose="02040503050406030204" pitchFamily="18" charset="0"/>
                          </a:rPr>
                          <m:t>−1</m:t>
                        </m:r>
                      </m:sup>
                    </m:sSup>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𝐼</m:t>
                            </m:r>
                          </m:e>
                          <m:sub>
                            <m:r>
                              <a:rPr lang="en-US" sz="1400" i="1">
                                <a:latin typeface="Cambria Math" panose="02040503050406030204" pitchFamily="18" charset="0"/>
                              </a:rPr>
                              <m:t>𝑎𝑏𝑐</m:t>
                            </m:r>
                          </m:sub>
                        </m:sSub>
                      </m:e>
                    </m:d>
                    <m:r>
                      <a:rPr lang="en-US" sz="1400" b="0" i="1" smtClean="0">
                        <a:latin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b="0" i="1" smtClean="0">
                                <a:latin typeface="Cambria Math" panose="02040503050406030204" pitchFamily="18" charset="0"/>
                              </a:rPr>
                              <m:t>𝑑</m:t>
                            </m:r>
                          </m:e>
                          <m:sub>
                            <m:r>
                              <a:rPr lang="en-US" sz="1400" b="0" i="1" smtClean="0">
                                <a:latin typeface="Cambria Math" panose="02040503050406030204" pitchFamily="18" charset="0"/>
                              </a:rPr>
                              <m:t>𝑡</m:t>
                            </m:r>
                          </m:sub>
                        </m:sSub>
                      </m:e>
                    </m:d>
                    <m:r>
                      <m:rPr>
                        <m:nor/>
                      </m:rPr>
                      <a:rPr lang="en-US" sz="1400" dirty="0">
                        <a:latin typeface="Times New Roman" panose="020206030504050203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𝐼</m:t>
                            </m:r>
                          </m:e>
                          <m:sub>
                            <m:r>
                              <a:rPr lang="en-US" sz="1400" i="1">
                                <a:latin typeface="Cambria Math" panose="02040503050406030204" pitchFamily="18" charset="0"/>
                              </a:rPr>
                              <m:t>𝑎𝑏𝑐</m:t>
                            </m:r>
                          </m:sub>
                        </m:sSub>
                      </m:e>
                    </m:d>
                  </m:oMath>
                </a14:m>
                <a:endParaRPr lang="en-US" sz="1400" dirty="0">
                  <a:latin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2971800" y="1413093"/>
                <a:ext cx="3016210" cy="307777"/>
              </a:xfrm>
              <a:prstGeom prst="rect">
                <a:avLst/>
              </a:prstGeom>
              <a:blipFill>
                <a:blip r:embed="rId3"/>
                <a:stretch>
                  <a:fillRect/>
                </a:stretch>
              </a:blipFill>
            </p:spPr>
            <p:txBody>
              <a:bodyPr/>
              <a:lstStyle/>
              <a:p>
                <a:r>
                  <a:rPr lang="en-US">
                    <a:noFill/>
                  </a:rPr>
                  <a:t> </a:t>
                </a:r>
              </a:p>
            </p:txBody>
          </p:sp>
        </mc:Fallback>
      </mc:AlternateContent>
      <p:sp>
        <p:nvSpPr>
          <p:cNvPr id="25" name="TextBox 24"/>
          <p:cNvSpPr txBox="1"/>
          <p:nvPr/>
        </p:nvSpPr>
        <p:spPr>
          <a:xfrm>
            <a:off x="8454074" y="1421191"/>
            <a:ext cx="567784" cy="307777"/>
          </a:xfrm>
          <a:prstGeom prst="rect">
            <a:avLst/>
          </a:prstGeom>
          <a:noFill/>
        </p:spPr>
        <p:txBody>
          <a:bodyPr wrap="none" rtlCol="0">
            <a:spAutoFit/>
          </a:bodyPr>
          <a:lstStyle/>
          <a:p>
            <a:r>
              <a:rPr lang="en-US" sz="1400" dirty="0">
                <a:latin typeface="Times New Roman" panose="02020603050405020304" pitchFamily="18" charset="0"/>
              </a:rPr>
              <a:t>(148)</a:t>
            </a:r>
          </a:p>
        </p:txBody>
      </p:sp>
      <mc:AlternateContent xmlns:mc="http://schemas.openxmlformats.org/markup-compatibility/2006" xmlns:a14="http://schemas.microsoft.com/office/drawing/2010/main">
        <mc:Choice Requires="a14">
          <p:sp>
            <p:nvSpPr>
              <p:cNvPr id="6" name="Rectangle 5"/>
              <p:cNvSpPr/>
              <p:nvPr/>
            </p:nvSpPr>
            <p:spPr>
              <a:xfrm>
                <a:off x="3854400" y="1790523"/>
                <a:ext cx="1247586"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𝑑</m:t>
                              </m:r>
                            </m:e>
                            <m:sub>
                              <m:r>
                                <a:rPr lang="en-US" sz="1400" i="1">
                                  <a:latin typeface="Cambria Math" panose="02040503050406030204" pitchFamily="18" charset="0"/>
                                </a:rPr>
                                <m:t>𝑡</m:t>
                              </m:r>
                            </m:sub>
                          </m:sSub>
                        </m:e>
                      </m:d>
                      <m:r>
                        <a:rPr lang="en-US" sz="1400" i="1">
                          <a:latin typeface="Cambria Math" panose="02040503050406030204" pitchFamily="18" charset="0"/>
                        </a:rPr>
                        <m:t>=</m:t>
                      </m:r>
                      <m:sSup>
                        <m:sSupPr>
                          <m:ctrlPr>
                            <a:rPr lang="en-US" sz="1400" i="1">
                              <a:latin typeface="Cambria Math" panose="02040503050406030204" pitchFamily="18" charset="0"/>
                            </a:rPr>
                          </m:ctrlPr>
                        </m:sSupPr>
                        <m:e>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𝐴𝐼</m:t>
                              </m:r>
                            </m:e>
                          </m:d>
                        </m:e>
                        <m:sup>
                          <m:r>
                            <a:rPr lang="en-US" sz="1400" i="1">
                              <a:latin typeface="Cambria Math" panose="02040503050406030204" pitchFamily="18" charset="0"/>
                            </a:rPr>
                            <m:t>−1</m:t>
                          </m:r>
                        </m:sup>
                      </m:sSup>
                    </m:oMath>
                  </m:oMathPara>
                </a14:m>
                <a:endParaRPr lang="en-US" sz="1400" dirty="0">
                  <a:latin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854400" y="1790523"/>
                <a:ext cx="1247586" cy="307777"/>
              </a:xfrm>
              <a:prstGeom prst="rect">
                <a:avLst/>
              </a:prstGeom>
              <a:blipFill>
                <a:blip r:embed="rId4"/>
                <a:stretch>
                  <a:fillRect/>
                </a:stretch>
              </a:blipFill>
            </p:spPr>
            <p:txBody>
              <a:bodyPr/>
              <a:lstStyle/>
              <a:p>
                <a:r>
                  <a:rPr lang="en-US">
                    <a:noFill/>
                  </a:rPr>
                  <a:t> </a:t>
                </a:r>
              </a:p>
            </p:txBody>
          </p:sp>
        </mc:Fallback>
      </mc:AlternateContent>
      <p:sp>
        <p:nvSpPr>
          <p:cNvPr id="8" name="Rectangle 7"/>
          <p:cNvSpPr/>
          <p:nvPr/>
        </p:nvSpPr>
        <p:spPr>
          <a:xfrm>
            <a:off x="149774" y="2159855"/>
            <a:ext cx="8962694" cy="584775"/>
          </a:xfrm>
          <a:prstGeom prst="rect">
            <a:avLst/>
          </a:prstGeom>
        </p:spPr>
        <p:txBody>
          <a:bodyPr wrap="square">
            <a:spAutoFit/>
          </a:bodyPr>
          <a:lstStyle/>
          <a:p>
            <a:r>
              <a:rPr lang="en-US" sz="1600" dirty="0">
                <a:solidFill>
                  <a:srgbClr val="000000"/>
                </a:solidFill>
                <a:latin typeface="Times New Roman" panose="02020603050405020304" pitchFamily="18" charset="0"/>
              </a:rPr>
              <a:t>The forward sweep equations can be derived by modifying Equation (136) in terms of equivalent line-to-neutral voltages:</a:t>
            </a:r>
            <a:endParaRPr lang="en-US" sz="16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6" name="Rectangle 25"/>
              <p:cNvSpPr/>
              <p:nvPr/>
            </p:nvSpPr>
            <p:spPr>
              <a:xfrm>
                <a:off x="1828800" y="2867741"/>
                <a:ext cx="5272982" cy="738664"/>
              </a:xfrm>
              <a:prstGeom prst="rect">
                <a:avLst/>
              </a:prstGeom>
            </p:spPr>
            <p:txBody>
              <a:bodyPr wrap="none">
                <a:spAutoFit/>
              </a:bodyPr>
              <a:lstStyle/>
              <a:p>
                <a14:m>
                  <m:oMath xmlns:m="http://schemas.openxmlformats.org/officeDocument/2006/math">
                    <m:d>
                      <m:dPr>
                        <m:begChr m:val="["/>
                        <m:endChr m:val="]"/>
                        <m:ctrlPr>
                          <a:rPr lang="en-US" sz="1400" i="1" smtClean="0">
                            <a:latin typeface="Cambria Math" panose="02040503050406030204" pitchFamily="18" charset="0"/>
                          </a:rPr>
                        </m:ctrlPr>
                      </m:dPr>
                      <m:e>
                        <m:sSub>
                          <m:sSubPr>
                            <m:ctrlPr>
                              <a:rPr lang="en-US" sz="1400" i="1">
                                <a:latin typeface="Cambria Math" panose="02040503050406030204" pitchFamily="18" charset="0"/>
                              </a:rPr>
                            </m:ctrlPr>
                          </m:sSubPr>
                          <m:e>
                            <m:r>
                              <a:rPr lang="en-US" sz="1400" b="0" i="1" smtClean="0">
                                <a:latin typeface="Cambria Math" panose="02040503050406030204" pitchFamily="18" charset="0"/>
                              </a:rPr>
                              <m:t>𝑉𝐿𝑁</m:t>
                            </m:r>
                          </m:e>
                          <m:sub>
                            <m:r>
                              <a:rPr lang="en-US" sz="1400" b="0" i="1" smtClean="0">
                                <a:latin typeface="Cambria Math" panose="02040503050406030204" pitchFamily="18" charset="0"/>
                              </a:rPr>
                              <m:t>𝑎𝑏𝑐</m:t>
                            </m:r>
                          </m:sub>
                        </m:sSub>
                      </m:e>
                    </m:d>
                  </m:oMath>
                </a14:m>
                <a:r>
                  <a:rPr lang="en-US" sz="1400" dirty="0">
                    <a:latin typeface="Times New Roman" panose="02020603050405020304" pitchFamily="18" charset="0"/>
                  </a:rPr>
                  <a:t> </a:t>
                </a:r>
                <a14:m>
                  <m:oMath xmlns:m="http://schemas.openxmlformats.org/officeDocument/2006/math">
                    <m:r>
                      <a:rPr lang="en-US" sz="1400" b="0" i="1" smtClean="0">
                        <a:latin typeface="Cambria Math" panose="02040503050406030204" pitchFamily="18" charset="0"/>
                      </a:rPr>
                      <m:t>=</m:t>
                    </m:r>
                    <m:d>
                      <m:dPr>
                        <m:begChr m:val="["/>
                        <m:endChr m:val="]"/>
                        <m:ctrlPr>
                          <a:rPr lang="en-US" sz="1400" i="1">
                            <a:latin typeface="Cambria Math" panose="02040503050406030204" pitchFamily="18" charset="0"/>
                          </a:rPr>
                        </m:ctrlPr>
                      </m:dPr>
                      <m:e>
                        <m:r>
                          <a:rPr lang="en-US" sz="1400" b="0" i="1" smtClean="0">
                            <a:latin typeface="Cambria Math" panose="02040503050406030204" pitchFamily="18" charset="0"/>
                          </a:rPr>
                          <m:t>𝑊</m:t>
                        </m:r>
                      </m:e>
                    </m:d>
                    <m:r>
                      <m:rPr>
                        <m:nor/>
                      </m:rPr>
                      <a:rPr lang="en-US" sz="1400" dirty="0">
                        <a:latin typeface="Times New Roman" panose="020206030504050203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𝑉</m:t>
                            </m:r>
                            <m:r>
                              <a:rPr lang="en-US" sz="1400" b="0" i="1" smtClean="0">
                                <a:latin typeface="Cambria Math" panose="02040503050406030204" pitchFamily="18" charset="0"/>
                              </a:rPr>
                              <m:t>𝐿𝐿</m:t>
                            </m:r>
                          </m:e>
                          <m:sub>
                            <m:r>
                              <a:rPr lang="en-US" sz="1400" b="0" i="1" smtClean="0">
                                <a:latin typeface="Cambria Math" panose="02040503050406030204" pitchFamily="18" charset="0"/>
                              </a:rPr>
                              <m:t>𝐴𝐵𝐶</m:t>
                            </m:r>
                          </m:sub>
                        </m:sSub>
                      </m:e>
                    </m:d>
                  </m:oMath>
                </a14:m>
                <a:endParaRPr lang="en-US" sz="1400" dirty="0">
                  <a:latin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𝑊</m:t>
                          </m:r>
                        </m:e>
                      </m:d>
                      <m:r>
                        <m:rPr>
                          <m:nor/>
                        </m:rPr>
                        <a:rPr lang="en-US" sz="1400" dirty="0">
                          <a:latin typeface="Times New Roman" panose="020206030504050203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m:t>
                      </m:r>
                      <m:sSup>
                        <m:sSupPr>
                          <m:ctrlPr>
                            <a:rPr lang="en-US" sz="1400" i="1">
                              <a:latin typeface="Cambria Math" panose="02040503050406030204" pitchFamily="18" charset="0"/>
                            </a:rPr>
                          </m:ctrlPr>
                        </m:sSupPr>
                        <m:e>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𝐴</m:t>
                              </m:r>
                              <m:r>
                                <a:rPr lang="en-US" sz="1400" b="0" i="1" smtClean="0">
                                  <a:latin typeface="Cambria Math" panose="02040503050406030204" pitchFamily="18" charset="0"/>
                                </a:rPr>
                                <m:t>𝑉</m:t>
                              </m:r>
                            </m:e>
                          </m:d>
                        </m:e>
                        <m:sup>
                          <m:r>
                            <a:rPr lang="en-US" sz="1400" i="1">
                              <a:latin typeface="Cambria Math" panose="02040503050406030204" pitchFamily="18" charset="0"/>
                            </a:rPr>
                            <m:t>−1</m:t>
                          </m:r>
                        </m:sup>
                      </m:sSup>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r>
                            <a:rPr lang="en-US" sz="1400" b="0" i="1" smtClean="0">
                              <a:latin typeface="Cambria Math" panose="02040503050406030204" pitchFamily="18" charset="0"/>
                            </a:rPr>
                            <m:t>𝐷</m:t>
                          </m:r>
                        </m:e>
                      </m:d>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𝑉𝐿</m:t>
                              </m:r>
                              <m:r>
                                <a:rPr lang="en-US" sz="1400" b="0" i="1" smtClean="0">
                                  <a:latin typeface="Cambria Math" panose="02040503050406030204" pitchFamily="18" charset="0"/>
                                </a:rPr>
                                <m:t>𝑁</m:t>
                              </m:r>
                            </m:e>
                            <m:sub>
                              <m:r>
                                <a:rPr lang="en-US" sz="1400" b="0" i="1" smtClean="0">
                                  <a:latin typeface="Cambria Math" panose="02040503050406030204" pitchFamily="18" charset="0"/>
                                </a:rPr>
                                <m:t>𝐴𝐵𝐶</m:t>
                              </m:r>
                            </m:sub>
                          </m:sSub>
                        </m:e>
                      </m:d>
                      <m:r>
                        <a:rPr lang="en-US" sz="1400" b="0" i="1" smtClean="0">
                          <a:latin typeface="Cambria Math" panose="02040503050406030204" pitchFamily="18" charset="0"/>
                        </a:rPr>
                        <m:t>−</m:t>
                      </m:r>
                      <m:d>
                        <m:dPr>
                          <m:begChr m:val="["/>
                          <m:endChr m:val="]"/>
                          <m:ctrlPr>
                            <a:rPr lang="en-US" sz="1400" i="1">
                              <a:latin typeface="Cambria Math" panose="02040503050406030204" pitchFamily="18" charset="0"/>
                            </a:rPr>
                          </m:ctrlPr>
                        </m:dPr>
                        <m:e>
                          <m:r>
                            <a:rPr lang="en-US" sz="1400" b="0" i="1" smtClean="0">
                              <a:latin typeface="Cambria Math" panose="02040503050406030204" pitchFamily="18" charset="0"/>
                            </a:rPr>
                            <m:t>𝑊</m:t>
                          </m:r>
                        </m:e>
                      </m:d>
                      <m:r>
                        <m:rPr>
                          <m:nor/>
                        </m:rPr>
                        <a:rPr lang="en-US" sz="1400" dirty="0">
                          <a:latin typeface="Times New Roman" panose="020206030504050203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𝑍𝑡</m:t>
                              </m:r>
                            </m:e>
                            <m:sub>
                              <m:r>
                                <a:rPr lang="en-US" sz="1400" i="1">
                                  <a:latin typeface="Cambria Math" panose="02040503050406030204" pitchFamily="18" charset="0"/>
                                </a:rPr>
                                <m:t>𝑎𝑏𝑐</m:t>
                              </m:r>
                            </m:sub>
                          </m:sSub>
                        </m:e>
                      </m:d>
                      <m:r>
                        <m:rPr>
                          <m:nor/>
                        </m:rPr>
                        <a:rPr lang="en-US" sz="1400" dirty="0">
                          <a:latin typeface="Times New Roman" panose="020206030504050203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𝐺</m:t>
                          </m:r>
                          <m:r>
                            <a:rPr lang="en-US" sz="1400" i="1">
                              <a:latin typeface="Cambria Math" panose="02040503050406030204" pitchFamily="18" charset="0"/>
                            </a:rPr>
                            <m:t>1</m:t>
                          </m:r>
                        </m:e>
                      </m:d>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𝐼</m:t>
                              </m:r>
                            </m:e>
                            <m:sub>
                              <m:r>
                                <a:rPr lang="en-US" sz="1400" i="1">
                                  <a:latin typeface="Cambria Math" panose="02040503050406030204" pitchFamily="18" charset="0"/>
                                </a:rPr>
                                <m:t>𝑎𝑏𝑐</m:t>
                              </m:r>
                            </m:sub>
                          </m:sSub>
                        </m:e>
                      </m:d>
                    </m:oMath>
                  </m:oMathPara>
                </a14:m>
                <a:endParaRPr lang="en-US" sz="1400" dirty="0">
                  <a:latin typeface="Times New Roman" panose="02020603050405020304" pitchFamily="18" charset="0"/>
                </a:endParaRPr>
              </a:p>
              <a:p>
                <a:endParaRPr lang="en-US" sz="1400" dirty="0">
                  <a:latin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1828800" y="2867741"/>
                <a:ext cx="5272982" cy="738664"/>
              </a:xfrm>
              <a:prstGeom prst="rect">
                <a:avLst/>
              </a:prstGeom>
              <a:blipFill>
                <a:blip r:embed="rId5"/>
                <a:stretch>
                  <a:fillRect/>
                </a:stretch>
              </a:blipFill>
            </p:spPr>
            <p:txBody>
              <a:bodyPr/>
              <a:lstStyle/>
              <a:p>
                <a:r>
                  <a:rPr lang="en-US">
                    <a:noFill/>
                  </a:rPr>
                  <a:t> </a:t>
                </a:r>
              </a:p>
            </p:txBody>
          </p:sp>
        </mc:Fallback>
      </mc:AlternateContent>
      <p:sp>
        <p:nvSpPr>
          <p:cNvPr id="30" name="TextBox 29"/>
          <p:cNvSpPr txBox="1"/>
          <p:nvPr/>
        </p:nvSpPr>
        <p:spPr>
          <a:xfrm>
            <a:off x="8435681" y="3060505"/>
            <a:ext cx="567784" cy="307777"/>
          </a:xfrm>
          <a:prstGeom prst="rect">
            <a:avLst/>
          </a:prstGeom>
          <a:noFill/>
        </p:spPr>
        <p:txBody>
          <a:bodyPr wrap="none" rtlCol="0">
            <a:spAutoFit/>
          </a:bodyPr>
          <a:lstStyle/>
          <a:p>
            <a:r>
              <a:rPr lang="en-US" sz="1400" dirty="0">
                <a:latin typeface="Times New Roman" panose="02020603050405020304" pitchFamily="18" charset="0"/>
              </a:rPr>
              <a:t>(149)</a:t>
            </a:r>
          </a:p>
        </p:txBody>
      </p:sp>
      <p:sp>
        <p:nvSpPr>
          <p:cNvPr id="9" name="Rectangle 8"/>
          <p:cNvSpPr/>
          <p:nvPr/>
        </p:nvSpPr>
        <p:spPr>
          <a:xfrm>
            <a:off x="115614" y="3610454"/>
            <a:ext cx="8996854" cy="338554"/>
          </a:xfrm>
          <a:prstGeom prst="rect">
            <a:avLst/>
          </a:prstGeom>
        </p:spPr>
        <p:txBody>
          <a:bodyPr wrap="square">
            <a:spAutoFit/>
          </a:bodyPr>
          <a:lstStyle/>
          <a:p>
            <a:r>
              <a:rPr lang="en-US" sz="1600" dirty="0">
                <a:solidFill>
                  <a:srgbClr val="000000"/>
                </a:solidFill>
                <a:latin typeface="Times New Roman" panose="02020603050405020304" pitchFamily="18" charset="0"/>
              </a:rPr>
              <a:t>The forward sweep equation is</a:t>
            </a:r>
            <a:endParaRPr lang="en-US" sz="16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2915338" y="3850001"/>
                <a:ext cx="3397405" cy="307777"/>
              </a:xfrm>
              <a:prstGeom prst="rect">
                <a:avLst/>
              </a:prstGeom>
            </p:spPr>
            <p:txBody>
              <a:bodyPr wrap="none">
                <a:spAutoFit/>
              </a:bodyPr>
              <a:lstStyle/>
              <a:p>
                <a14:m>
                  <m:oMath xmlns:m="http://schemas.openxmlformats.org/officeDocument/2006/math">
                    <m:d>
                      <m:dPr>
                        <m:begChr m:val="["/>
                        <m:endChr m:val="]"/>
                        <m:ctrlPr>
                          <a:rPr lang="en-US" sz="1400" i="1" smtClean="0">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𝑉𝐿𝑁</m:t>
                            </m:r>
                          </m:e>
                          <m:sub>
                            <m:r>
                              <a:rPr lang="en-US" sz="1400" i="1">
                                <a:latin typeface="Cambria Math" panose="02040503050406030204" pitchFamily="18" charset="0"/>
                              </a:rPr>
                              <m:t>𝑎𝑏𝑐</m:t>
                            </m:r>
                          </m:sub>
                        </m:sSub>
                      </m:e>
                    </m:d>
                  </m:oMath>
                </a14:m>
                <a:r>
                  <a:rPr lang="en-US" sz="1400" dirty="0">
                    <a:latin typeface="Times New Roman" panose="02020603050405020304" pitchFamily="18" charset="0"/>
                  </a:rPr>
                  <a:t> </a:t>
                </a:r>
                <a14:m>
                  <m:oMath xmlns:m="http://schemas.openxmlformats.org/officeDocument/2006/math">
                    <m:r>
                      <a:rPr lang="en-US" sz="1400" i="1">
                        <a:latin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b="0" i="1" smtClean="0">
                                <a:latin typeface="Cambria Math" panose="02040503050406030204" pitchFamily="18" charset="0"/>
                              </a:rPr>
                              <m:t>𝐴</m:t>
                            </m:r>
                          </m:e>
                          <m:sub>
                            <m:r>
                              <a:rPr lang="en-US" sz="1400" b="0" i="1" smtClean="0">
                                <a:latin typeface="Cambria Math" panose="02040503050406030204" pitchFamily="18" charset="0"/>
                              </a:rPr>
                              <m:t>𝑡</m:t>
                            </m:r>
                          </m:sub>
                        </m:sSub>
                      </m:e>
                    </m:d>
                    <m:r>
                      <m:rPr>
                        <m:nor/>
                      </m:rPr>
                      <a:rPr lang="en-US" sz="1400" dirty="0">
                        <a:latin typeface="Times New Roman" panose="020206030504050203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𝑉𝐿</m:t>
                            </m:r>
                            <m:r>
                              <a:rPr lang="en-US" sz="1400" b="0" i="1" smtClean="0">
                                <a:latin typeface="Cambria Math" panose="02040503050406030204" pitchFamily="18" charset="0"/>
                              </a:rPr>
                              <m:t>𝑁</m:t>
                            </m:r>
                          </m:e>
                          <m:sub>
                            <m:r>
                              <a:rPr lang="en-US" sz="1400" i="1">
                                <a:latin typeface="Cambria Math" panose="02040503050406030204" pitchFamily="18" charset="0"/>
                              </a:rPr>
                              <m:t>𝐴𝐵𝐶</m:t>
                            </m:r>
                          </m:sub>
                        </m:sSub>
                      </m:e>
                    </m:d>
                    <m:r>
                      <a:rPr lang="en-US" sz="1400" b="0" i="1" smtClean="0">
                        <a:latin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b="0" i="1" smtClean="0">
                                <a:latin typeface="Cambria Math" panose="02040503050406030204" pitchFamily="18" charset="0"/>
                              </a:rPr>
                              <m:t>𝐵</m:t>
                            </m:r>
                          </m:e>
                          <m:sub>
                            <m:r>
                              <a:rPr lang="en-US" sz="1400" i="1">
                                <a:latin typeface="Cambria Math" panose="02040503050406030204" pitchFamily="18" charset="0"/>
                              </a:rPr>
                              <m:t>𝑡</m:t>
                            </m:r>
                          </m:sub>
                        </m:sSub>
                      </m:e>
                    </m:d>
                    <m:r>
                      <m:rPr>
                        <m:nor/>
                      </m:rPr>
                      <a:rPr lang="en-US" sz="1400" dirty="0">
                        <a:latin typeface="Times New Roman" panose="020206030504050203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b="0" i="1" smtClean="0">
                                <a:latin typeface="Cambria Math" panose="02040503050406030204" pitchFamily="18" charset="0"/>
                              </a:rPr>
                              <m:t>𝐼</m:t>
                            </m:r>
                          </m:e>
                          <m:sub>
                            <m:r>
                              <a:rPr lang="en-US" sz="1400" b="0" i="1" smtClean="0">
                                <a:latin typeface="Cambria Math" panose="02040503050406030204" pitchFamily="18" charset="0"/>
                              </a:rPr>
                              <m:t>𝑎𝑏𝑐</m:t>
                            </m:r>
                          </m:sub>
                        </m:sSub>
                      </m:e>
                    </m:d>
                  </m:oMath>
                </a14:m>
                <a:endParaRPr lang="en-US" sz="1400"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915338" y="3850001"/>
                <a:ext cx="3397405" cy="307777"/>
              </a:xfrm>
              <a:prstGeom prst="rect">
                <a:avLst/>
              </a:prstGeom>
              <a:blipFill>
                <a:blip r:embed="rId6"/>
                <a:stretch>
                  <a:fillRect/>
                </a:stretch>
              </a:blipFill>
            </p:spPr>
            <p:txBody>
              <a:bodyPr/>
              <a:lstStyle/>
              <a:p>
                <a:r>
                  <a:rPr lang="en-US">
                    <a:noFill/>
                  </a:rPr>
                  <a:t> </a:t>
                </a:r>
              </a:p>
            </p:txBody>
          </p:sp>
        </mc:Fallback>
      </mc:AlternateContent>
      <p:sp>
        <p:nvSpPr>
          <p:cNvPr id="31" name="TextBox 30"/>
          <p:cNvSpPr txBox="1"/>
          <p:nvPr/>
        </p:nvSpPr>
        <p:spPr>
          <a:xfrm>
            <a:off x="8454074" y="3793789"/>
            <a:ext cx="567784" cy="307777"/>
          </a:xfrm>
          <a:prstGeom prst="rect">
            <a:avLst/>
          </a:prstGeom>
          <a:noFill/>
        </p:spPr>
        <p:txBody>
          <a:bodyPr wrap="none" rtlCol="0">
            <a:spAutoFit/>
          </a:bodyPr>
          <a:lstStyle/>
          <a:p>
            <a:r>
              <a:rPr lang="en-US" sz="1400" dirty="0">
                <a:latin typeface="Times New Roman" panose="02020603050405020304" pitchFamily="18" charset="0"/>
              </a:rPr>
              <a:t>(150)</a:t>
            </a:r>
          </a:p>
        </p:txBody>
      </p:sp>
      <p:sp>
        <p:nvSpPr>
          <p:cNvPr id="36" name="Rectangle 35"/>
          <p:cNvSpPr/>
          <p:nvPr/>
        </p:nvSpPr>
        <p:spPr>
          <a:xfrm>
            <a:off x="149773" y="4237453"/>
            <a:ext cx="686406" cy="338554"/>
          </a:xfrm>
          <a:prstGeom prst="rect">
            <a:avLst/>
          </a:prstGeom>
        </p:spPr>
        <p:txBody>
          <a:bodyPr wrap="none">
            <a:spAutoFit/>
          </a:bodyPr>
          <a:lstStyle/>
          <a:p>
            <a:r>
              <a:rPr lang="en-US" sz="1600" dirty="0">
                <a:solidFill>
                  <a:srgbClr val="000000"/>
                </a:solidFill>
                <a:latin typeface="Times New Roman" panose="02020603050405020304" pitchFamily="18" charset="0"/>
              </a:rPr>
              <a:t>where</a:t>
            </a:r>
            <a:endParaRPr lang="en-US" sz="14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3524515" y="4410179"/>
                <a:ext cx="2162836"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𝐴</m:t>
                              </m:r>
                            </m:e>
                            <m:sub>
                              <m:r>
                                <a:rPr lang="en-US" sz="1400" i="1">
                                  <a:latin typeface="Cambria Math" panose="02040503050406030204" pitchFamily="18" charset="0"/>
                                </a:rPr>
                                <m:t>𝑡</m:t>
                              </m:r>
                            </m:sub>
                          </m:sSub>
                        </m:e>
                      </m:d>
                      <m:r>
                        <a:rPr lang="en-US" sz="1400" b="0" i="1" smtClean="0">
                          <a:latin typeface="Cambria Math" panose="02040503050406030204" pitchFamily="18" charset="0"/>
                        </a:rPr>
                        <m:t>=</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𝑊</m:t>
                          </m:r>
                        </m:e>
                      </m:d>
                      <m:r>
                        <m:rPr>
                          <m:nor/>
                        </m:rPr>
                        <a:rPr lang="en-US" sz="1400" dirty="0">
                          <a:latin typeface="Times New Roman" panose="020206030504050203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m:t>
                      </m:r>
                      <m:sSup>
                        <m:sSupPr>
                          <m:ctrlPr>
                            <a:rPr lang="en-US" sz="1400" i="1">
                              <a:latin typeface="Cambria Math" panose="02040503050406030204" pitchFamily="18" charset="0"/>
                            </a:rPr>
                          </m:ctrlPr>
                        </m:sSupPr>
                        <m:e>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𝐴𝑉</m:t>
                              </m:r>
                            </m:e>
                          </m:d>
                        </m:e>
                        <m:sup>
                          <m:r>
                            <a:rPr lang="en-US" sz="1400" i="1">
                              <a:latin typeface="Cambria Math" panose="02040503050406030204" pitchFamily="18" charset="0"/>
                            </a:rPr>
                            <m:t>−1</m:t>
                          </m:r>
                        </m:sup>
                      </m:sSup>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𝐷</m:t>
                          </m:r>
                        </m:e>
                      </m:d>
                    </m:oMath>
                  </m:oMathPara>
                </a14:m>
                <a:endParaRPr lang="en-US" sz="1400" dirty="0">
                  <a:latin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3524515" y="4410179"/>
                <a:ext cx="2162836" cy="30777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3446647" y="4701174"/>
                <a:ext cx="2284984"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𝐵</m:t>
                              </m:r>
                            </m:e>
                            <m:sub>
                              <m:r>
                                <a:rPr lang="en-US" sz="1400" i="1">
                                  <a:latin typeface="Cambria Math" panose="02040503050406030204" pitchFamily="18" charset="0"/>
                                </a:rPr>
                                <m:t>𝑡</m:t>
                              </m:r>
                            </m:sub>
                          </m:sSub>
                        </m:e>
                      </m:d>
                      <m:r>
                        <a:rPr lang="en-US" sz="1400" b="0" i="0" smtClean="0">
                          <a:latin typeface="Cambria Math" panose="02040503050406030204" pitchFamily="18" charset="0"/>
                        </a:rPr>
                        <m:t>=</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𝑊</m:t>
                          </m:r>
                        </m:e>
                      </m:d>
                      <m:r>
                        <m:rPr>
                          <m:nor/>
                        </m:rPr>
                        <a:rPr lang="en-US" sz="1400" dirty="0">
                          <a:latin typeface="Times New Roman" panose="020206030504050203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𝑍𝑡</m:t>
                              </m:r>
                            </m:e>
                            <m:sub>
                              <m:r>
                                <a:rPr lang="en-US" sz="1400" i="1">
                                  <a:latin typeface="Cambria Math" panose="02040503050406030204" pitchFamily="18" charset="0"/>
                                </a:rPr>
                                <m:t>𝑎𝑏𝑐</m:t>
                              </m:r>
                            </m:sub>
                          </m:sSub>
                        </m:e>
                      </m:d>
                      <m:r>
                        <m:rPr>
                          <m:nor/>
                        </m:rPr>
                        <a:rPr lang="en-US" sz="1400" dirty="0">
                          <a:latin typeface="Times New Roman" panose="020206030504050203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𝐺</m:t>
                          </m:r>
                          <m:r>
                            <a:rPr lang="en-US" sz="1400" i="1">
                              <a:latin typeface="Cambria Math" panose="02040503050406030204" pitchFamily="18" charset="0"/>
                            </a:rPr>
                            <m:t>1</m:t>
                          </m:r>
                        </m:e>
                      </m:d>
                    </m:oMath>
                  </m:oMathPara>
                </a14:m>
                <a:endParaRPr lang="en-US" sz="1400" dirty="0">
                  <a:latin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3446647" y="4701174"/>
                <a:ext cx="2284984" cy="307777"/>
              </a:xfrm>
              <a:prstGeom prst="rect">
                <a:avLst/>
              </a:prstGeom>
              <a:blipFill>
                <a:blip r:embed="rId8"/>
                <a:stretch>
                  <a:fillRect/>
                </a:stretch>
              </a:blipFill>
            </p:spPr>
            <p:txBody>
              <a:bodyPr/>
              <a:lstStyle/>
              <a:p>
                <a:r>
                  <a:rPr lang="en-US">
                    <a:noFill/>
                  </a:rPr>
                  <a:t> </a:t>
                </a:r>
              </a:p>
            </p:txBody>
          </p:sp>
        </mc:Fallback>
      </mc:AlternateContent>
      <p:sp>
        <p:nvSpPr>
          <p:cNvPr id="16" name="Rectangle 15"/>
          <p:cNvSpPr/>
          <p:nvPr/>
        </p:nvSpPr>
        <p:spPr>
          <a:xfrm>
            <a:off x="115614" y="4989726"/>
            <a:ext cx="9028386" cy="1169551"/>
          </a:xfrm>
          <a:prstGeom prst="rect">
            <a:avLst/>
          </a:prstGeom>
        </p:spPr>
        <p:txBody>
          <a:bodyPr wrap="square">
            <a:spAutoFit/>
          </a:bodyPr>
          <a:lstStyle/>
          <a:p>
            <a:pPr algn="just"/>
            <a:r>
              <a:rPr lang="en-US" sz="1400" dirty="0">
                <a:solidFill>
                  <a:srgbClr val="000000"/>
                </a:solidFill>
                <a:latin typeface="Times New Roman" panose="02020603050405020304" pitchFamily="18" charset="0"/>
              </a:rPr>
              <a:t>The forward and backward sweep matrices for the delta–delta connection have been derived. Once again it has been a long process to get to the final six equations that define the matrices. The derivation provides an excellent exercise in the application of basic transformer theory and circuit theory. Once the matrices have been defined for a particular transformer connection, the analysis of the connection is a relatively simple task. Example 8 will demonstrate the analysis of this connection using the generalized matrices.</a:t>
            </a:r>
            <a:endParaRPr lang="en-US" sz="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98056338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8</a:t>
            </a:r>
          </a:p>
        </p:txBody>
      </p:sp>
      <p:sp>
        <p:nvSpPr>
          <p:cNvPr id="5" name="Rectangle 4"/>
          <p:cNvSpPr/>
          <p:nvPr/>
        </p:nvSpPr>
        <p:spPr>
          <a:xfrm>
            <a:off x="86710" y="533400"/>
            <a:ext cx="9094076" cy="1323439"/>
          </a:xfrm>
          <a:prstGeom prst="rect">
            <a:avLst/>
          </a:prstGeom>
        </p:spPr>
        <p:txBody>
          <a:bodyPr wrap="square">
            <a:spAutoFit/>
          </a:bodyPr>
          <a:lstStyle/>
          <a:p>
            <a:r>
              <a:rPr lang="en-US" sz="2000" dirty="0">
                <a:solidFill>
                  <a:srgbClr val="000000"/>
                </a:solidFill>
                <a:latin typeface="Times New Roman" panose="02020603050405020304" pitchFamily="18" charset="0"/>
              </a:rPr>
              <a:t>Fig.16 shows three single-phase transformers in a delta–delta connection serving an unbalanced three-phase load connected in delta.</a:t>
            </a:r>
          </a:p>
          <a:p>
            <a:endParaRPr lang="en-US" sz="2000" dirty="0">
              <a:solidFill>
                <a:srgbClr val="000000"/>
              </a:solidFill>
              <a:latin typeface="Times New Roman" panose="02020603050405020304" pitchFamily="18" charset="0"/>
            </a:endParaRPr>
          </a:p>
          <a:p>
            <a:r>
              <a:rPr lang="en-US" sz="2000" dirty="0">
                <a:solidFill>
                  <a:srgbClr val="000000"/>
                </a:solidFill>
                <a:latin typeface="Times New Roman" panose="02020603050405020304" pitchFamily="18" charset="0"/>
              </a:rPr>
              <a:t>The source voltages at the load are balanced three phase of 240 V line to line:</a:t>
            </a:r>
          </a:p>
        </p:txBody>
      </p:sp>
      <p:pic>
        <p:nvPicPr>
          <p:cNvPr id="6" name="Picture 5"/>
          <p:cNvPicPr>
            <a:picLocks noChangeAspect="1"/>
          </p:cNvPicPr>
          <p:nvPr/>
        </p:nvPicPr>
        <p:blipFill>
          <a:blip r:embed="rId3"/>
          <a:stretch>
            <a:fillRect/>
          </a:stretch>
        </p:blipFill>
        <p:spPr>
          <a:xfrm>
            <a:off x="1447800" y="2950371"/>
            <a:ext cx="6749739" cy="2536029"/>
          </a:xfrm>
          <a:prstGeom prst="rect">
            <a:avLst/>
          </a:prstGeom>
        </p:spPr>
      </p:pic>
      <p:sp>
        <p:nvSpPr>
          <p:cNvPr id="13" name="TextBox 12"/>
          <p:cNvSpPr txBox="1"/>
          <p:nvPr/>
        </p:nvSpPr>
        <p:spPr>
          <a:xfrm>
            <a:off x="1410237" y="5736709"/>
            <a:ext cx="6701303" cy="369332"/>
          </a:xfrm>
          <a:prstGeom prst="rect">
            <a:avLst/>
          </a:prstGeom>
          <a:noFill/>
        </p:spPr>
        <p:txBody>
          <a:bodyPr wrap="square" rtlCol="0">
            <a:spAutoFit/>
          </a:bodyPr>
          <a:lstStyle/>
          <a:p>
            <a:pPr algn="ctr"/>
            <a:r>
              <a:rPr lang="en-US" dirty="0">
                <a:latin typeface="Times New Roman" panose="02020603050405020304" pitchFamily="18" charset="0"/>
              </a:rPr>
              <a:t>Fig.16 </a:t>
            </a:r>
            <a:r>
              <a:rPr lang="en-US" dirty="0">
                <a:solidFill>
                  <a:srgbClr val="000000"/>
                </a:solidFill>
                <a:latin typeface="Times New Roman" panose="02020603050405020304" pitchFamily="18" charset="0"/>
              </a:rPr>
              <a:t>Delta-delta bank serving an unbalanced delta connected load  </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2971800" y="1981820"/>
                <a:ext cx="3325782" cy="8542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12,470</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e>
                            <m:e>
                              <m:r>
                                <a:rPr lang="en-US" b="0" i="1" smtClean="0">
                                  <a:latin typeface="Cambria Math" panose="02040503050406030204" pitchFamily="18" charset="0"/>
                                </a:rPr>
                                <m:t>12,470</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−120</m:t>
                              </m:r>
                            </m:e>
                            <m:e>
                              <m:r>
                                <a:rPr lang="en-US" b="0" i="1" smtClean="0">
                                  <a:latin typeface="Cambria Math" panose="02040503050406030204" pitchFamily="18" charset="0"/>
                                  <a:ea typeface="Cambria Math" panose="02040503050406030204" pitchFamily="18" charset="0"/>
                                </a:rPr>
                                <m:t>12,470</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120</m:t>
                              </m:r>
                            </m:e>
                          </m:eqArr>
                        </m:e>
                      </m:d>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𝑉</m:t>
                      </m:r>
                    </m:oMath>
                  </m:oMathPara>
                </a14:m>
                <a:endParaRPr lang="en-US" dirty="0">
                  <a:latin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971800" y="1981820"/>
                <a:ext cx="3325782" cy="85420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8752833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8</a:t>
            </a:r>
          </a:p>
        </p:txBody>
      </p:sp>
      <p:sp>
        <p:nvSpPr>
          <p:cNvPr id="2" name="Rectangle 1"/>
          <p:cNvSpPr/>
          <p:nvPr/>
        </p:nvSpPr>
        <p:spPr>
          <a:xfrm>
            <a:off x="152400" y="621442"/>
            <a:ext cx="8991600" cy="4801314"/>
          </a:xfrm>
          <a:prstGeom prst="rect">
            <a:avLst/>
          </a:prstGeom>
        </p:spPr>
        <p:txBody>
          <a:bodyPr wrap="square">
            <a:spAutoFit/>
          </a:bodyPr>
          <a:lstStyle/>
          <a:p>
            <a:r>
              <a:rPr lang="en-US" dirty="0">
                <a:solidFill>
                  <a:srgbClr val="000000"/>
                </a:solidFill>
                <a:latin typeface="Times New Roman" panose="02020603050405020304" pitchFamily="18" charset="0"/>
              </a:rPr>
              <a:t>The loading by phase is</a:t>
            </a:r>
          </a:p>
          <a:p>
            <a:r>
              <a:rPr lang="en-US" i="1" dirty="0">
                <a:solidFill>
                  <a:srgbClr val="000000"/>
                </a:solidFill>
                <a:latin typeface="Times New Roman" panose="02020603050405020304" pitchFamily="18" charset="0"/>
              </a:rPr>
              <a:t>S</a:t>
            </a:r>
            <a:r>
              <a:rPr lang="en-US" i="1" baseline="-25000" dirty="0">
                <a:solidFill>
                  <a:srgbClr val="000000"/>
                </a:solidFill>
                <a:latin typeface="Times New Roman" panose="02020603050405020304" pitchFamily="18" charset="0"/>
              </a:rPr>
              <a:t>ab</a:t>
            </a:r>
            <a:r>
              <a:rPr lang="en-US" dirty="0">
                <a:solidFill>
                  <a:srgbClr val="000000"/>
                </a:solidFill>
                <a:latin typeface="Times New Roman" panose="02020603050405020304" pitchFamily="18" charset="0"/>
              </a:rPr>
              <a:t> = 100 kVA at 0.9 lagging power factor</a:t>
            </a:r>
          </a:p>
          <a:p>
            <a:r>
              <a:rPr lang="en-US" i="1" dirty="0" err="1">
                <a:solidFill>
                  <a:srgbClr val="000000"/>
                </a:solidFill>
                <a:latin typeface="Times New Roman" panose="02020603050405020304" pitchFamily="18" charset="0"/>
              </a:rPr>
              <a:t>S</a:t>
            </a:r>
            <a:r>
              <a:rPr lang="en-US" i="1" baseline="-25000" dirty="0" err="1">
                <a:solidFill>
                  <a:srgbClr val="000000"/>
                </a:solidFill>
                <a:latin typeface="Times New Roman" panose="02020603050405020304" pitchFamily="18" charset="0"/>
              </a:rPr>
              <a:t>bc</a:t>
            </a:r>
            <a:r>
              <a:rPr lang="en-US" dirty="0">
                <a:solidFill>
                  <a:srgbClr val="000000"/>
                </a:solidFill>
                <a:latin typeface="Times New Roman" panose="02020603050405020304" pitchFamily="18" charset="0"/>
              </a:rPr>
              <a:t> = </a:t>
            </a:r>
            <a:r>
              <a:rPr lang="en-US" i="1" dirty="0" err="1">
                <a:solidFill>
                  <a:srgbClr val="000000"/>
                </a:solidFill>
                <a:latin typeface="Times New Roman" panose="02020603050405020304" pitchFamily="18" charset="0"/>
              </a:rPr>
              <a:t>S</a:t>
            </a:r>
            <a:r>
              <a:rPr lang="en-US" i="1" baseline="-25000" dirty="0" err="1">
                <a:solidFill>
                  <a:srgbClr val="000000"/>
                </a:solidFill>
                <a:latin typeface="Times New Roman" panose="02020603050405020304" pitchFamily="18" charset="0"/>
              </a:rPr>
              <a:t>ca</a:t>
            </a:r>
            <a:r>
              <a:rPr lang="en-US" dirty="0">
                <a:solidFill>
                  <a:srgbClr val="000000"/>
                </a:solidFill>
                <a:latin typeface="Times New Roman" panose="02020603050405020304" pitchFamily="18" charset="0"/>
              </a:rPr>
              <a:t> = 50 kVA at 0.8 lagging power factor</a:t>
            </a:r>
          </a:p>
          <a:p>
            <a:r>
              <a:rPr lang="en-US" dirty="0">
                <a:solidFill>
                  <a:srgbClr val="000000"/>
                </a:solidFill>
                <a:latin typeface="Times New Roman" panose="02020603050405020304" pitchFamily="18" charset="0"/>
              </a:rPr>
              <a:t>The ratings of the transformers are</a:t>
            </a:r>
          </a:p>
          <a:p>
            <a:pPr marL="285750" indent="-285750">
              <a:buFont typeface="Arial" panose="020B0604020202020204" pitchFamily="34" charset="0"/>
              <a:buChar char="•"/>
            </a:pPr>
            <a:r>
              <a:rPr lang="en-US" dirty="0">
                <a:solidFill>
                  <a:srgbClr val="000000"/>
                </a:solidFill>
                <a:latin typeface="Times New Roman" panose="02020603050405020304" pitchFamily="18" charset="0"/>
              </a:rPr>
              <a:t>Phase </a:t>
            </a:r>
            <a:r>
              <a:rPr lang="en-US" i="1" dirty="0">
                <a:solidFill>
                  <a:srgbClr val="000000"/>
                </a:solidFill>
                <a:latin typeface="Times New Roman" panose="02020603050405020304" pitchFamily="18" charset="0"/>
              </a:rPr>
              <a:t>AB</a:t>
            </a:r>
            <a:r>
              <a:rPr lang="en-US" dirty="0">
                <a:solidFill>
                  <a:srgbClr val="000000"/>
                </a:solidFill>
                <a:latin typeface="Times New Roman" panose="02020603050405020304" pitchFamily="18" charset="0"/>
              </a:rPr>
              <a:t>: 100 kVA, 12,470–240 V, </a:t>
            </a:r>
            <a:r>
              <a:rPr lang="en-US" i="1" dirty="0">
                <a:solidFill>
                  <a:srgbClr val="000000"/>
                </a:solidFill>
                <a:latin typeface="Times New Roman" panose="02020603050405020304" pitchFamily="18" charset="0"/>
              </a:rPr>
              <a:t>Z</a:t>
            </a:r>
            <a:r>
              <a:rPr lang="en-US" dirty="0">
                <a:solidFill>
                  <a:srgbClr val="000000"/>
                </a:solidFill>
                <a:latin typeface="Times New Roman" panose="02020603050405020304" pitchFamily="18" charset="0"/>
              </a:rPr>
              <a:t> = 0.01 + </a:t>
            </a:r>
            <a:r>
              <a:rPr lang="en-US" i="1" dirty="0">
                <a:solidFill>
                  <a:srgbClr val="000000"/>
                </a:solidFill>
                <a:latin typeface="Times New Roman" panose="02020603050405020304" pitchFamily="18" charset="0"/>
              </a:rPr>
              <a:t>j</a:t>
            </a:r>
            <a:r>
              <a:rPr lang="en-US" dirty="0">
                <a:solidFill>
                  <a:srgbClr val="000000"/>
                </a:solidFill>
                <a:latin typeface="Times New Roman" panose="02020603050405020304" pitchFamily="18" charset="0"/>
              </a:rPr>
              <a:t>0.04 per unit</a:t>
            </a:r>
          </a:p>
          <a:p>
            <a:pPr marL="285750" indent="-285750">
              <a:buFont typeface="Arial" panose="020B0604020202020204" pitchFamily="34" charset="0"/>
              <a:buChar char="•"/>
            </a:pPr>
            <a:r>
              <a:rPr lang="en-US" dirty="0">
                <a:solidFill>
                  <a:srgbClr val="000000"/>
                </a:solidFill>
                <a:latin typeface="Times New Roman" panose="02020603050405020304" pitchFamily="18" charset="0"/>
              </a:rPr>
              <a:t>Phases </a:t>
            </a:r>
            <a:r>
              <a:rPr lang="en-US" i="1" dirty="0">
                <a:solidFill>
                  <a:srgbClr val="000000"/>
                </a:solidFill>
                <a:latin typeface="Times New Roman" panose="02020603050405020304" pitchFamily="18" charset="0"/>
              </a:rPr>
              <a:t>BC</a:t>
            </a:r>
            <a:r>
              <a:rPr lang="en-US" dirty="0">
                <a:solidFill>
                  <a:srgbClr val="000000"/>
                </a:solidFill>
                <a:latin typeface="Times New Roman" panose="02020603050405020304" pitchFamily="18" charset="0"/>
              </a:rPr>
              <a:t> and </a:t>
            </a:r>
            <a:r>
              <a:rPr lang="en-US" i="1" dirty="0">
                <a:solidFill>
                  <a:srgbClr val="000000"/>
                </a:solidFill>
                <a:latin typeface="Times New Roman" panose="02020603050405020304" pitchFamily="18" charset="0"/>
              </a:rPr>
              <a:t>CA</a:t>
            </a:r>
            <a:r>
              <a:rPr lang="en-US" dirty="0">
                <a:solidFill>
                  <a:srgbClr val="000000"/>
                </a:solidFill>
                <a:latin typeface="Times New Roman" panose="02020603050405020304" pitchFamily="18" charset="0"/>
              </a:rPr>
              <a:t> 50 kVA, 12,470–240 V, </a:t>
            </a:r>
            <a:r>
              <a:rPr lang="en-US" i="1" dirty="0">
                <a:solidFill>
                  <a:srgbClr val="000000"/>
                </a:solidFill>
                <a:latin typeface="Times New Roman" panose="02020603050405020304" pitchFamily="18" charset="0"/>
              </a:rPr>
              <a:t>Z</a:t>
            </a:r>
            <a:r>
              <a:rPr lang="en-US" dirty="0">
                <a:solidFill>
                  <a:srgbClr val="000000"/>
                </a:solidFill>
                <a:latin typeface="Times New Roman" panose="02020603050405020304" pitchFamily="18" charset="0"/>
              </a:rPr>
              <a:t> = 0.015 + </a:t>
            </a:r>
            <a:r>
              <a:rPr lang="en-US" i="1" dirty="0">
                <a:solidFill>
                  <a:srgbClr val="000000"/>
                </a:solidFill>
                <a:latin typeface="Times New Roman" panose="02020603050405020304" pitchFamily="18" charset="0"/>
              </a:rPr>
              <a:t>j</a:t>
            </a:r>
            <a:r>
              <a:rPr lang="en-US" dirty="0">
                <a:solidFill>
                  <a:srgbClr val="000000"/>
                </a:solidFill>
                <a:latin typeface="Times New Roman" panose="02020603050405020304" pitchFamily="18" charset="0"/>
              </a:rPr>
              <a:t>0.035 per unit</a:t>
            </a:r>
          </a:p>
          <a:p>
            <a:endParaRPr lang="en-US" dirty="0">
              <a:solidFill>
                <a:srgbClr val="000000"/>
              </a:solidFill>
              <a:latin typeface="Times New Roman" panose="02020603050405020304" pitchFamily="18" charset="0"/>
            </a:endParaRPr>
          </a:p>
          <a:p>
            <a:r>
              <a:rPr lang="en-US" dirty="0">
                <a:solidFill>
                  <a:srgbClr val="000000"/>
                </a:solidFill>
                <a:latin typeface="Times New Roman" panose="02020603050405020304" pitchFamily="18" charset="0"/>
              </a:rPr>
              <a:t>Determine the following:</a:t>
            </a:r>
          </a:p>
          <a:p>
            <a:pPr marL="342900" indent="-342900">
              <a:buFont typeface="+mj-lt"/>
              <a:buAutoNum type="arabicPeriod"/>
            </a:pPr>
            <a:r>
              <a:rPr lang="en-US" dirty="0">
                <a:solidFill>
                  <a:srgbClr val="000000"/>
                </a:solidFill>
                <a:latin typeface="Times New Roman" panose="02020603050405020304" pitchFamily="18" charset="0"/>
              </a:rPr>
              <a:t>The load line-to-line voltages</a:t>
            </a:r>
          </a:p>
          <a:p>
            <a:pPr marL="342900" indent="-342900">
              <a:buFont typeface="+mj-lt"/>
              <a:buAutoNum type="arabicPeriod"/>
            </a:pPr>
            <a:r>
              <a:rPr lang="en-US" dirty="0">
                <a:solidFill>
                  <a:srgbClr val="000000"/>
                </a:solidFill>
                <a:latin typeface="Times New Roman" panose="02020603050405020304" pitchFamily="18" charset="0"/>
              </a:rPr>
              <a:t>The secondary line currents</a:t>
            </a:r>
          </a:p>
          <a:p>
            <a:pPr marL="342900" indent="-342900">
              <a:buFont typeface="+mj-lt"/>
              <a:buAutoNum type="arabicPeriod"/>
            </a:pPr>
            <a:r>
              <a:rPr lang="en-US" dirty="0">
                <a:solidFill>
                  <a:srgbClr val="000000"/>
                </a:solidFill>
                <a:latin typeface="Times New Roman" panose="02020603050405020304" pitchFamily="18" charset="0"/>
              </a:rPr>
              <a:t>The primary line currents</a:t>
            </a:r>
          </a:p>
          <a:p>
            <a:pPr marL="342900" indent="-342900">
              <a:buFont typeface="+mj-lt"/>
              <a:buAutoNum type="arabicPeriod"/>
            </a:pPr>
            <a:r>
              <a:rPr lang="en-US" dirty="0">
                <a:solidFill>
                  <a:srgbClr val="000000"/>
                </a:solidFill>
                <a:latin typeface="Times New Roman" panose="02020603050405020304" pitchFamily="18" charset="0"/>
              </a:rPr>
              <a:t>The load currents</a:t>
            </a:r>
          </a:p>
          <a:p>
            <a:pPr marL="342900" indent="-342900">
              <a:buFont typeface="+mj-lt"/>
              <a:buAutoNum type="arabicPeriod"/>
            </a:pPr>
            <a:r>
              <a:rPr lang="en-US" dirty="0">
                <a:solidFill>
                  <a:srgbClr val="000000"/>
                </a:solidFill>
                <a:latin typeface="Times New Roman" panose="02020603050405020304" pitchFamily="18" charset="0"/>
              </a:rPr>
              <a:t>Load voltage unbalance</a:t>
            </a:r>
          </a:p>
          <a:p>
            <a:endParaRPr lang="en-US" dirty="0">
              <a:solidFill>
                <a:srgbClr val="000000"/>
              </a:solidFill>
              <a:latin typeface="Times New Roman" panose="02020603050405020304" pitchFamily="18" charset="0"/>
            </a:endParaRPr>
          </a:p>
          <a:p>
            <a:r>
              <a:rPr lang="en-US" dirty="0">
                <a:solidFill>
                  <a:srgbClr val="000000"/>
                </a:solidFill>
                <a:latin typeface="Times New Roman" panose="02020603050405020304" pitchFamily="18" charset="0"/>
              </a:rPr>
              <a:t>Before the analysis can start, the transformer impedances must be converted to actual values in Ohms and located inside the delta connected secondary windings.</a:t>
            </a:r>
          </a:p>
          <a:p>
            <a:r>
              <a:rPr lang="en-US" i="1" dirty="0">
                <a:solidFill>
                  <a:srgbClr val="000000"/>
                </a:solidFill>
                <a:latin typeface="Times New Roman" panose="02020603050405020304" pitchFamily="18" charset="0"/>
              </a:rPr>
              <a:t>Phase ab transformer</a:t>
            </a:r>
            <a:r>
              <a:rPr lang="en-US" dirty="0">
                <a:solidFill>
                  <a:srgbClr val="000000"/>
                </a:solidFill>
                <a:latin typeface="Times New Roman" panose="02020603050405020304" pitchFamily="18" charset="0"/>
              </a:rPr>
              <a:t>:</a:t>
            </a:r>
          </a:p>
        </p:txBody>
      </p:sp>
      <mc:AlternateContent xmlns:mc="http://schemas.openxmlformats.org/markup-compatibility/2006" xmlns:a14="http://schemas.microsoft.com/office/drawing/2010/main">
        <mc:Choice Requires="a14">
          <p:sp>
            <p:nvSpPr>
              <p:cNvPr id="7" name="TextBox 6"/>
              <p:cNvSpPr txBox="1"/>
              <p:nvPr/>
            </p:nvSpPr>
            <p:spPr>
              <a:xfrm>
                <a:off x="3200400" y="5201693"/>
                <a:ext cx="3170548" cy="5557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𝑏𝑎𝑠𝑒</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0.24</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∙1000</m:t>
                          </m:r>
                        </m:num>
                        <m:den>
                          <m:r>
                            <a:rPr lang="en-US" b="0" i="1" smtClean="0">
                              <a:latin typeface="Cambria Math" panose="02040503050406030204" pitchFamily="18" charset="0"/>
                            </a:rPr>
                            <m:t>100</m:t>
                          </m:r>
                        </m:den>
                      </m:f>
                      <m:r>
                        <a:rPr lang="en-US" b="0" i="1" smtClean="0">
                          <a:latin typeface="Cambria Math" panose="02040503050406030204" pitchFamily="18" charset="0"/>
                        </a:rPr>
                        <m:t>=0.576 </m:t>
                      </m:r>
                      <m:r>
                        <m:rPr>
                          <m:sty m:val="p"/>
                        </m:rPr>
                        <a:rPr lang="el-GR" b="0" i="1" smtClean="0">
                          <a:latin typeface="Cambria Math" panose="02040503050406030204" pitchFamily="18" charset="0"/>
                          <a:ea typeface="Cambria Math" panose="02040503050406030204" pitchFamily="18" charset="0"/>
                        </a:rPr>
                        <m:t>Ω</m:t>
                      </m:r>
                    </m:oMath>
                  </m:oMathPara>
                </a14:m>
                <a:endParaRPr lang="en-US" dirty="0">
                  <a:latin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200400" y="5201693"/>
                <a:ext cx="3170548" cy="55579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271081" y="5757486"/>
                <a:ext cx="506414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𝑍𝑡</m:t>
                          </m:r>
                        </m:e>
                        <m:sub>
                          <m:r>
                            <a:rPr lang="en-US" b="0" i="1" smtClean="0">
                              <a:latin typeface="Cambria Math" panose="02040503050406030204" pitchFamily="18" charset="0"/>
                            </a:rPr>
                            <m:t>𝑎𝑏</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0.01+</m:t>
                          </m:r>
                          <m:r>
                            <a:rPr lang="en-US" b="0" i="1" smtClean="0">
                              <a:latin typeface="Cambria Math" panose="02040503050406030204" pitchFamily="18" charset="0"/>
                            </a:rPr>
                            <m:t>𝑗</m:t>
                          </m:r>
                          <m:r>
                            <a:rPr lang="en-US" b="0" i="1" smtClean="0">
                              <a:latin typeface="Cambria Math" panose="02040503050406030204" pitchFamily="18" charset="0"/>
                            </a:rPr>
                            <m:t>0.04</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0.576=0.0058+</m:t>
                      </m:r>
                      <m:r>
                        <a:rPr lang="en-US" b="0" i="1" smtClean="0">
                          <a:latin typeface="Cambria Math" panose="02040503050406030204" pitchFamily="18" charset="0"/>
                        </a:rPr>
                        <m:t>𝑗</m:t>
                      </m:r>
                      <m:r>
                        <a:rPr lang="en-US" b="0" i="1" smtClean="0">
                          <a:latin typeface="Cambria Math" panose="02040503050406030204" pitchFamily="18" charset="0"/>
                        </a:rPr>
                        <m:t>0.023 </m:t>
                      </m:r>
                      <m:r>
                        <m:rPr>
                          <m:sty m:val="p"/>
                        </m:rPr>
                        <a:rPr lang="el-GR" b="0" i="1" smtClean="0">
                          <a:latin typeface="Cambria Math" panose="02040503050406030204" pitchFamily="18" charset="0"/>
                          <a:ea typeface="Cambria Math" panose="02040503050406030204" pitchFamily="18" charset="0"/>
                        </a:rPr>
                        <m:t>Ω</m:t>
                      </m:r>
                    </m:oMath>
                  </m:oMathPara>
                </a14:m>
                <a:endParaRPr lang="en-US" dirty="0">
                  <a:latin typeface="Times New Roman" panose="020206030504050203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271081" y="5757486"/>
                <a:ext cx="5064143" cy="276999"/>
              </a:xfrm>
              <a:prstGeom prst="rect">
                <a:avLst/>
              </a:prstGeom>
              <a:blipFill>
                <a:blip r:embed="rId4"/>
                <a:stretch>
                  <a:fillRect l="-723" r="-723" b="-34783"/>
                </a:stretch>
              </a:blipFill>
            </p:spPr>
            <p:txBody>
              <a:bodyPr/>
              <a:lstStyle/>
              <a:p>
                <a:r>
                  <a:rPr lang="en-US">
                    <a:noFill/>
                  </a:rPr>
                  <a:t> </a:t>
                </a:r>
              </a:p>
            </p:txBody>
          </p:sp>
        </mc:Fallback>
      </mc:AlternateContent>
    </p:spTree>
    <p:extLst>
      <p:ext uri="{BB962C8B-B14F-4D97-AF65-F5344CB8AC3E}">
        <p14:creationId xmlns:p14="http://schemas.microsoft.com/office/powerpoint/2010/main" val="2624611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8</a:t>
            </a:r>
          </a:p>
        </p:txBody>
      </p:sp>
      <mc:AlternateContent xmlns:mc="http://schemas.openxmlformats.org/markup-compatibility/2006" xmlns:a14="http://schemas.microsoft.com/office/drawing/2010/main">
        <mc:Choice Requires="a14">
          <p:sp>
            <p:nvSpPr>
              <p:cNvPr id="7" name="TextBox 6"/>
              <p:cNvSpPr txBox="1"/>
              <p:nvPr/>
            </p:nvSpPr>
            <p:spPr>
              <a:xfrm>
                <a:off x="3382652" y="914400"/>
                <a:ext cx="3170548" cy="5558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𝑏𝑎𝑠𝑒</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0.24</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∙1000</m:t>
                          </m:r>
                        </m:num>
                        <m:den>
                          <m:r>
                            <a:rPr lang="en-US" b="0" i="1" smtClean="0">
                              <a:latin typeface="Cambria Math" panose="02040503050406030204" pitchFamily="18" charset="0"/>
                            </a:rPr>
                            <m:t>50</m:t>
                          </m:r>
                        </m:den>
                      </m:f>
                      <m:r>
                        <a:rPr lang="en-US" b="0" i="1" smtClean="0">
                          <a:latin typeface="Cambria Math" panose="02040503050406030204" pitchFamily="18" charset="0"/>
                        </a:rPr>
                        <m:t>=1.152 </m:t>
                      </m:r>
                      <m:r>
                        <m:rPr>
                          <m:sty m:val="p"/>
                        </m:rPr>
                        <a:rPr lang="el-GR" b="0" i="1" smtClean="0">
                          <a:latin typeface="Cambria Math" panose="02040503050406030204" pitchFamily="18" charset="0"/>
                          <a:ea typeface="Cambria Math" panose="02040503050406030204" pitchFamily="18" charset="0"/>
                        </a:rPr>
                        <m:t>Ω</m:t>
                      </m:r>
                    </m:oMath>
                  </m:oMathPara>
                </a14:m>
                <a:endParaRPr lang="en-US" dirty="0">
                  <a:latin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382652" y="914400"/>
                <a:ext cx="3170548" cy="55585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905000" y="1763357"/>
                <a:ext cx="615886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𝑍𝑡</m:t>
                          </m:r>
                        </m:e>
                        <m:sub>
                          <m:r>
                            <a:rPr lang="en-US" b="0" i="1" smtClean="0">
                              <a:latin typeface="Cambria Math" panose="02040503050406030204" pitchFamily="18" charset="0"/>
                            </a:rPr>
                            <m:t>𝑏𝑐</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𝑐𝑎</m:t>
                          </m:r>
                        </m:sub>
                      </m:sSub>
                      <m:r>
                        <a:rPr lang="en-US" i="1">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0.015+</m:t>
                          </m:r>
                          <m:r>
                            <a:rPr lang="en-US" b="0" i="1" smtClean="0">
                              <a:latin typeface="Cambria Math" panose="02040503050406030204" pitchFamily="18" charset="0"/>
                            </a:rPr>
                            <m:t>𝑗</m:t>
                          </m:r>
                          <m:r>
                            <a:rPr lang="en-US" b="0" i="1" smtClean="0">
                              <a:latin typeface="Cambria Math" panose="02040503050406030204" pitchFamily="18" charset="0"/>
                            </a:rPr>
                            <m:t>0.035</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1.152=0.0173+</m:t>
                      </m:r>
                      <m:r>
                        <a:rPr lang="en-US" b="0" i="1" smtClean="0">
                          <a:latin typeface="Cambria Math" panose="02040503050406030204" pitchFamily="18" charset="0"/>
                        </a:rPr>
                        <m:t>𝑗</m:t>
                      </m:r>
                      <m:r>
                        <a:rPr lang="en-US" b="0" i="1" smtClean="0">
                          <a:latin typeface="Cambria Math" panose="02040503050406030204" pitchFamily="18" charset="0"/>
                        </a:rPr>
                        <m:t>0.0403 </m:t>
                      </m:r>
                      <m:r>
                        <m:rPr>
                          <m:sty m:val="p"/>
                        </m:rPr>
                        <a:rPr lang="el-GR" b="0" i="1" smtClean="0">
                          <a:latin typeface="Cambria Math" panose="02040503050406030204" pitchFamily="18" charset="0"/>
                          <a:ea typeface="Cambria Math" panose="02040503050406030204" pitchFamily="18" charset="0"/>
                        </a:rPr>
                        <m:t>Ω</m:t>
                      </m:r>
                    </m:oMath>
                  </m:oMathPara>
                </a14:m>
                <a:endParaRPr lang="en-US" dirty="0">
                  <a:latin typeface="Times New Roman" panose="020206030504050203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905000" y="1763357"/>
                <a:ext cx="6158865" cy="276999"/>
              </a:xfrm>
              <a:prstGeom prst="rect">
                <a:avLst/>
              </a:prstGeom>
              <a:blipFill>
                <a:blip r:embed="rId4"/>
                <a:stretch>
                  <a:fillRect l="-495" r="-495" b="-34783"/>
                </a:stretch>
              </a:blipFill>
            </p:spPr>
            <p:txBody>
              <a:bodyPr/>
              <a:lstStyle/>
              <a:p>
                <a:r>
                  <a:rPr lang="en-US">
                    <a:noFill/>
                  </a:rPr>
                  <a:t> </a:t>
                </a:r>
              </a:p>
            </p:txBody>
          </p:sp>
        </mc:Fallback>
      </mc:AlternateContent>
      <p:sp>
        <p:nvSpPr>
          <p:cNvPr id="5" name="Rectangle 4"/>
          <p:cNvSpPr/>
          <p:nvPr/>
        </p:nvSpPr>
        <p:spPr>
          <a:xfrm>
            <a:off x="152400" y="647700"/>
            <a:ext cx="8991600" cy="400110"/>
          </a:xfrm>
          <a:prstGeom prst="rect">
            <a:avLst/>
          </a:prstGeom>
        </p:spPr>
        <p:txBody>
          <a:bodyPr wrap="square">
            <a:spAutoFit/>
          </a:bodyPr>
          <a:lstStyle/>
          <a:p>
            <a:r>
              <a:rPr lang="en-US" sz="2000" i="1" dirty="0">
                <a:solidFill>
                  <a:srgbClr val="000000"/>
                </a:solidFill>
                <a:latin typeface="Times New Roman" panose="02020603050405020304" pitchFamily="18" charset="0"/>
              </a:rPr>
              <a:t>Phase </a:t>
            </a:r>
            <a:r>
              <a:rPr lang="en-US" sz="2000" i="1" dirty="0" err="1">
                <a:solidFill>
                  <a:srgbClr val="000000"/>
                </a:solidFill>
                <a:latin typeface="Times New Roman" panose="02020603050405020304" pitchFamily="18" charset="0"/>
              </a:rPr>
              <a:t>bc</a:t>
            </a:r>
            <a:r>
              <a:rPr lang="en-US" sz="2000" i="1" dirty="0">
                <a:solidFill>
                  <a:srgbClr val="000000"/>
                </a:solidFill>
                <a:latin typeface="Times New Roman" panose="02020603050405020304" pitchFamily="18" charset="0"/>
              </a:rPr>
              <a:t> and ca transformers</a:t>
            </a:r>
            <a:r>
              <a:rPr lang="en-US" sz="2000" dirty="0">
                <a:solidFill>
                  <a:srgbClr val="000000"/>
                </a:solidFill>
                <a:latin typeface="Times New Roman" panose="02020603050405020304" pitchFamily="18" charset="0"/>
              </a:rPr>
              <a:t>:</a:t>
            </a:r>
            <a:endParaRPr lang="en-US" sz="2000" dirty="0">
              <a:solidFill>
                <a:srgbClr val="000000"/>
              </a:solidFill>
              <a:effectLst/>
              <a:latin typeface="Times New Roman" panose="02020603050405020304" pitchFamily="18" charset="0"/>
            </a:endParaRPr>
          </a:p>
        </p:txBody>
      </p:sp>
      <p:sp>
        <p:nvSpPr>
          <p:cNvPr id="6" name="Rectangle 5"/>
          <p:cNvSpPr/>
          <p:nvPr/>
        </p:nvSpPr>
        <p:spPr>
          <a:xfrm>
            <a:off x="152400" y="2111022"/>
            <a:ext cx="8991600" cy="400110"/>
          </a:xfrm>
          <a:prstGeom prst="rect">
            <a:avLst/>
          </a:prstGeom>
        </p:spPr>
        <p:txBody>
          <a:bodyPr wrap="square">
            <a:spAutoFit/>
          </a:bodyPr>
          <a:lstStyle/>
          <a:p>
            <a:r>
              <a:rPr lang="en-US" sz="2000" dirty="0">
                <a:solidFill>
                  <a:srgbClr val="000000"/>
                </a:solidFill>
                <a:latin typeface="Times New Roman" panose="02020603050405020304" pitchFamily="18" charset="0"/>
              </a:rPr>
              <a:t>The transformer impedance matrix can now be defined</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1371600" y="2523813"/>
                <a:ext cx="7084888"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0.0058+</m:t>
                                </m:r>
                                <m:r>
                                  <a:rPr lang="en-US" b="0" i="1" smtClean="0">
                                    <a:latin typeface="Cambria Math" panose="02040503050406030204" pitchFamily="18" charset="0"/>
                                  </a:rPr>
                                  <m:t>𝑗</m:t>
                                </m:r>
                                <m:r>
                                  <a:rPr lang="en-US" b="0" i="1" smtClean="0">
                                    <a:latin typeface="Cambria Math" panose="02040503050406030204" pitchFamily="18" charset="0"/>
                                  </a:rPr>
                                  <m:t>0.23</m:t>
                                </m:r>
                              </m:e>
                              <m:e>
                                <m:r>
                                  <a:rPr lang="en-US" i="1">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i="1">
                                    <a:latin typeface="Cambria Math" panose="02040503050406030204" pitchFamily="18" charset="0"/>
                                  </a:rPr>
                                  <m:t>0.0</m:t>
                                </m:r>
                                <m:r>
                                  <a:rPr lang="en-US" b="0" i="1" smtClean="0">
                                    <a:latin typeface="Cambria Math" panose="02040503050406030204" pitchFamily="18" charset="0"/>
                                  </a:rPr>
                                  <m:t>173</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0.0403</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0</m:t>
                                </m:r>
                              </m:e>
                              <m:e>
                                <m:r>
                                  <a:rPr lang="en-US" i="1">
                                    <a:latin typeface="Cambria Math" panose="02040503050406030204" pitchFamily="18" charset="0"/>
                                  </a:rPr>
                                  <m:t>0.0</m:t>
                                </m:r>
                                <m:r>
                                  <a:rPr lang="en-US" b="0" i="1" smtClean="0">
                                    <a:latin typeface="Cambria Math" panose="02040503050406030204" pitchFamily="18" charset="0"/>
                                  </a:rPr>
                                  <m:t>173</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0.0403</m:t>
                                </m:r>
                              </m:e>
                            </m:mr>
                          </m:m>
                        </m:e>
                      </m:d>
                      <m:r>
                        <a:rPr lang="en-US" i="1" smtClean="0">
                          <a:latin typeface="Cambria Math" panose="02040503050406030204" pitchFamily="18" charset="0"/>
                        </a:rPr>
                        <m:t> </m:t>
                      </m:r>
                      <m:r>
                        <m:rPr>
                          <m:sty m:val="p"/>
                        </m:rPr>
                        <a:rPr lang="el-GR" i="1">
                          <a:latin typeface="Cambria Math" panose="02040503050406030204" pitchFamily="18" charset="0"/>
                          <a:ea typeface="Cambria Math" panose="02040503050406030204" pitchFamily="18" charset="0"/>
                        </a:rPr>
                        <m:t>Ω</m:t>
                      </m:r>
                    </m:oMath>
                  </m:oMathPara>
                </a14:m>
                <a:endParaRPr lang="en-US" dirty="0">
                  <a:latin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371600" y="2523813"/>
                <a:ext cx="7084888" cy="972702"/>
              </a:xfrm>
              <a:prstGeom prst="rect">
                <a:avLst/>
              </a:prstGeom>
              <a:blipFill>
                <a:blip r:embed="rId5"/>
                <a:stretch>
                  <a:fillRect/>
                </a:stretch>
              </a:blipFill>
            </p:spPr>
            <p:txBody>
              <a:bodyPr/>
              <a:lstStyle/>
              <a:p>
                <a:r>
                  <a:rPr lang="en-US">
                    <a:noFill/>
                  </a:rPr>
                  <a:t> </a:t>
                </a:r>
              </a:p>
            </p:txBody>
          </p:sp>
        </mc:Fallback>
      </mc:AlternateContent>
      <p:sp>
        <p:nvSpPr>
          <p:cNvPr id="8" name="Rectangle 7"/>
          <p:cNvSpPr/>
          <p:nvPr/>
        </p:nvSpPr>
        <p:spPr>
          <a:xfrm>
            <a:off x="228600" y="3574344"/>
            <a:ext cx="8763000" cy="707886"/>
          </a:xfrm>
          <a:prstGeom prst="rect">
            <a:avLst/>
          </a:prstGeom>
        </p:spPr>
        <p:txBody>
          <a:bodyPr wrap="square">
            <a:spAutoFit/>
          </a:bodyPr>
          <a:lstStyle/>
          <a:p>
            <a:r>
              <a:rPr lang="en-US" sz="2000" dirty="0">
                <a:solidFill>
                  <a:srgbClr val="000000"/>
                </a:solidFill>
                <a:latin typeface="Times New Roman" panose="02020603050405020304" pitchFamily="18" charset="0"/>
              </a:rPr>
              <a:t>The turn's ratio of the transformers is </a:t>
            </a:r>
            <a:r>
              <a:rPr lang="en-US" sz="2000" i="1" dirty="0" err="1">
                <a:solidFill>
                  <a:srgbClr val="000000"/>
                </a:solidFill>
                <a:latin typeface="Times New Roman" panose="02020603050405020304" pitchFamily="18" charset="0"/>
              </a:rPr>
              <a:t>n</a:t>
            </a:r>
            <a:r>
              <a:rPr lang="en-US" sz="2000" i="1" baseline="-25000" dirty="0" err="1">
                <a:solidFill>
                  <a:srgbClr val="000000"/>
                </a:solidFill>
                <a:latin typeface="Times New Roman" panose="02020603050405020304" pitchFamily="18" charset="0"/>
              </a:rPr>
              <a:t>t</a:t>
            </a:r>
            <a:r>
              <a:rPr lang="en-US" sz="2000" dirty="0">
                <a:solidFill>
                  <a:srgbClr val="000000"/>
                </a:solidFill>
                <a:latin typeface="Times New Roman" panose="02020603050405020304" pitchFamily="18" charset="0"/>
              </a:rPr>
              <a:t> = 12,470/240 = 51.9583.</a:t>
            </a:r>
          </a:p>
          <a:p>
            <a:r>
              <a:rPr lang="en-US" sz="2000" dirty="0">
                <a:solidFill>
                  <a:srgbClr val="000000"/>
                </a:solidFill>
                <a:latin typeface="Times New Roman" panose="02020603050405020304" pitchFamily="18" charset="0"/>
              </a:rPr>
              <a:t>Define all of the matrices:</a:t>
            </a:r>
          </a:p>
        </p:txBody>
      </p:sp>
      <mc:AlternateContent xmlns:mc="http://schemas.openxmlformats.org/markup-compatibility/2006" xmlns:a14="http://schemas.microsoft.com/office/drawing/2010/main">
        <mc:Choice Requires="a14">
          <p:sp>
            <p:nvSpPr>
              <p:cNvPr id="11" name="TextBox 10"/>
              <p:cNvSpPr txBox="1"/>
              <p:nvPr/>
            </p:nvSpPr>
            <p:spPr>
              <a:xfrm>
                <a:off x="869203" y="4360059"/>
                <a:ext cx="2071593" cy="7325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𝑊</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den>
                      </m:f>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2</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2</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2</m:t>
                                </m:r>
                              </m:e>
                            </m:mr>
                          </m:m>
                        </m:e>
                      </m:d>
                    </m:oMath>
                  </m:oMathPara>
                </a14:m>
                <a:endParaRPr lang="en-US" dirty="0">
                  <a:latin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869203" y="4360059"/>
                <a:ext cx="2071593" cy="73257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612403" y="4360059"/>
                <a:ext cx="2232791" cy="7325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𝐷</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612403" y="4360059"/>
                <a:ext cx="2232791" cy="73257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459233" y="4360058"/>
                <a:ext cx="2321533" cy="7325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𝐷𝐼</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6459233" y="4360058"/>
                <a:ext cx="2321533" cy="73257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206374" y="5257800"/>
                <a:ext cx="6521722" cy="8305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𝐴𝑉</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b="0" i="1" smtClean="0">
                              <a:latin typeface="Cambria Math" panose="02040503050406030204" pitchFamily="18" charset="0"/>
                            </a:rPr>
                            <m:t>𝐼</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i="1">
                                    <a:latin typeface="Cambria Math" panose="02040503050406030204" pitchFamily="18" charset="0"/>
                                  </a:rPr>
                                  <m:t>0</m:t>
                                </m:r>
                              </m:e>
                              <m:e>
                                <m:r>
                                  <a:rPr lang="en-US" b="0" i="1" smtClean="0">
                                    <a:latin typeface="Cambria Math" panose="02040503050406030204" pitchFamily="18" charset="0"/>
                                  </a:rPr>
                                  <m:t>1</m:t>
                                </m:r>
                              </m:e>
                            </m:mr>
                          </m:m>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51.9583</m:t>
                                </m:r>
                              </m:e>
                              <m:e>
                                <m:r>
                                  <a:rPr lang="en-US" b="0" i="1" smtClean="0">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51.9583</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51.9583</m:t>
                                </m:r>
                              </m:e>
                            </m:mr>
                          </m:m>
                        </m:e>
                      </m:d>
                    </m:oMath>
                  </m:oMathPara>
                </a14:m>
                <a:endParaRPr lang="en-US" dirty="0">
                  <a:latin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206374" y="5257800"/>
                <a:ext cx="6521722" cy="830548"/>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2440858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8</a:t>
            </a:r>
          </a:p>
        </p:txBody>
      </p:sp>
      <mc:AlternateContent xmlns:mc="http://schemas.openxmlformats.org/markup-compatibility/2006" xmlns:a14="http://schemas.microsoft.com/office/drawing/2010/main">
        <mc:Choice Requires="a14">
          <p:sp>
            <p:nvSpPr>
              <p:cNvPr id="12" name="TextBox 11"/>
              <p:cNvSpPr txBox="1"/>
              <p:nvPr/>
            </p:nvSpPr>
            <p:spPr>
              <a:xfrm>
                <a:off x="1524000" y="762000"/>
                <a:ext cx="6396495" cy="7811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𝐹</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0.0058+</m:t>
                                </m:r>
                                <m:r>
                                  <a:rPr lang="en-US" b="0" i="1" smtClean="0">
                                    <a:latin typeface="Cambria Math" panose="02040503050406030204" pitchFamily="18" charset="0"/>
                                  </a:rPr>
                                  <m:t>𝑗</m:t>
                                </m:r>
                                <m:r>
                                  <a:rPr lang="en-US" b="0" i="1" smtClean="0">
                                    <a:latin typeface="Cambria Math" panose="02040503050406030204" pitchFamily="18" charset="0"/>
                                  </a:rPr>
                                  <m:t>0.023</m:t>
                                </m:r>
                              </m:e>
                              <m:e>
                                <m:r>
                                  <a:rPr lang="en-US" i="1">
                                    <a:latin typeface="Cambria Math" panose="02040503050406030204" pitchFamily="18" charset="0"/>
                                  </a:rPr>
                                  <m:t>0.0</m:t>
                                </m:r>
                                <m:r>
                                  <a:rPr lang="en-US" b="0" i="1" smtClean="0">
                                    <a:latin typeface="Cambria Math" panose="02040503050406030204" pitchFamily="18" charset="0"/>
                                  </a:rPr>
                                  <m:t>173</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0.0403</m:t>
                                </m:r>
                              </m:e>
                              <m:e>
                                <m:r>
                                  <a:rPr lang="en-US" i="1">
                                    <a:latin typeface="Cambria Math" panose="02040503050406030204" pitchFamily="18" charset="0"/>
                                  </a:rPr>
                                  <m:t>0.0</m:t>
                                </m:r>
                                <m:r>
                                  <a:rPr lang="en-US" b="0" i="1" smtClean="0">
                                    <a:latin typeface="Cambria Math" panose="02040503050406030204" pitchFamily="18" charset="0"/>
                                  </a:rPr>
                                  <m:t>173</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0.0404</m:t>
                                </m:r>
                              </m:e>
                            </m:mr>
                          </m:m>
                        </m:e>
                      </m:d>
                    </m:oMath>
                  </m:oMathPara>
                </a14:m>
                <a:endParaRPr lang="en-US" dirty="0">
                  <a:latin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524000" y="762000"/>
                <a:ext cx="6396495" cy="78111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990600" y="1733766"/>
                <a:ext cx="7550337" cy="8803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𝐺</m:t>
                          </m:r>
                        </m:e>
                      </m:d>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𝐹</m:t>
                              </m:r>
                            </m:e>
                          </m:d>
                        </m:e>
                        <m:sup>
                          <m:r>
                            <a:rPr lang="en-US" i="1">
                              <a:latin typeface="Cambria Math" panose="02040503050406030204" pitchFamily="18" charset="0"/>
                            </a:rPr>
                            <m:t>−1</m:t>
                          </m:r>
                        </m:sup>
                      </m:sSup>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r>
                                  <a:rPr lang="en-US" i="1">
                                    <a:latin typeface="Cambria Math" panose="02040503050406030204" pitchFamily="18" charset="0"/>
                                  </a:rPr>
                                  <m:t>0.</m:t>
                                </m:r>
                                <m:r>
                                  <a:rPr lang="en-US" b="0" i="1" smtClean="0">
                                    <a:latin typeface="Cambria Math" panose="02040503050406030204" pitchFamily="18" charset="0"/>
                                  </a:rPr>
                                  <m:t>3941−</m:t>
                                </m:r>
                                <m:r>
                                  <a:rPr lang="en-US" i="1">
                                    <a:latin typeface="Cambria Math" panose="02040503050406030204" pitchFamily="18" charset="0"/>
                                  </a:rPr>
                                  <m:t>𝑗</m:t>
                                </m:r>
                                <m:r>
                                  <a:rPr lang="en-US" i="1">
                                    <a:latin typeface="Cambria Math" panose="02040503050406030204" pitchFamily="18" charset="0"/>
                                  </a:rPr>
                                  <m:t>0.0134</m:t>
                                </m:r>
                              </m:e>
                              <m:e>
                                <m:r>
                                  <a:rPr lang="en-US" b="0" i="1" smtClean="0">
                                    <a:latin typeface="Cambria Math" panose="02040503050406030204" pitchFamily="18" charset="0"/>
                                  </a:rPr>
                                  <m:t>−</m:t>
                                </m:r>
                                <m:r>
                                  <a:rPr lang="en-US" i="1">
                                    <a:latin typeface="Cambria Math" panose="02040503050406030204" pitchFamily="18" charset="0"/>
                                  </a:rPr>
                                  <m:t>0.3941</m:t>
                                </m:r>
                                <m:r>
                                  <a:rPr lang="en-US" b="0" i="1" smtClean="0">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0.0134</m:t>
                                </m:r>
                              </m:e>
                              <m:e>
                                <m:r>
                                  <a:rPr lang="en-US" b="0" i="1" smtClean="0">
                                    <a:latin typeface="Cambria Math" panose="02040503050406030204" pitchFamily="18" charset="0"/>
                                  </a:rPr>
                                  <m:t>3.2581−</m:t>
                                </m:r>
                                <m:r>
                                  <a:rPr lang="en-US" i="1">
                                    <a:latin typeface="Cambria Math" panose="02040503050406030204" pitchFamily="18" charset="0"/>
                                  </a:rPr>
                                  <m:t>𝑗</m:t>
                                </m:r>
                                <m:r>
                                  <a:rPr lang="en-US" b="0" i="1" smtClean="0">
                                    <a:latin typeface="Cambria Math" panose="02040503050406030204" pitchFamily="18" charset="0"/>
                                  </a:rPr>
                                  <m:t>8.378</m:t>
                                </m:r>
                              </m:e>
                            </m:mr>
                            <m:mr>
                              <m:e>
                                <m:r>
                                  <a:rPr lang="en-US" i="1">
                                    <a:latin typeface="Cambria Math" panose="02040503050406030204" pitchFamily="18" charset="0"/>
                                  </a:rPr>
                                  <m:t>0.3941−</m:t>
                                </m:r>
                                <m:r>
                                  <a:rPr lang="en-US" i="1">
                                    <a:latin typeface="Cambria Math" panose="02040503050406030204" pitchFamily="18" charset="0"/>
                                  </a:rPr>
                                  <m:t>𝑗</m:t>
                                </m:r>
                                <m:r>
                                  <a:rPr lang="en-US" i="1">
                                    <a:latin typeface="Cambria Math" panose="02040503050406030204" pitchFamily="18" charset="0"/>
                                  </a:rPr>
                                  <m:t>0.0134</m:t>
                                </m:r>
                              </m:e>
                              <m:e>
                                <m:r>
                                  <a:rPr lang="en-US" i="1">
                                    <a:latin typeface="Cambria Math" panose="02040503050406030204" pitchFamily="18" charset="0"/>
                                  </a:rPr>
                                  <m:t>0.6059</m:t>
                                </m:r>
                                <m:r>
                                  <a:rPr lang="en-US" b="0" i="1" smtClean="0">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0.0134</m:t>
                                </m:r>
                              </m:e>
                              <m:e>
                                <m:r>
                                  <a:rPr lang="en-US" i="1">
                                    <a:latin typeface="Cambria Math" panose="02040503050406030204" pitchFamily="18" charset="0"/>
                                  </a:rPr>
                                  <m:t>3.2581−</m:t>
                                </m:r>
                                <m:r>
                                  <a:rPr lang="en-US" i="1">
                                    <a:latin typeface="Cambria Math" panose="02040503050406030204" pitchFamily="18" charset="0"/>
                                  </a:rPr>
                                  <m:t>𝑗</m:t>
                                </m:r>
                                <m:r>
                                  <a:rPr lang="en-US" i="1">
                                    <a:latin typeface="Cambria Math" panose="02040503050406030204" pitchFamily="18" charset="0"/>
                                  </a:rPr>
                                  <m:t>8.378</m:t>
                                </m:r>
                              </m:e>
                            </m:mr>
                            <m:mr>
                              <m:e>
                                <m:r>
                                  <a:rPr lang="en-US" b="0" i="1" smtClean="0">
                                    <a:latin typeface="Cambria Math" panose="02040503050406030204" pitchFamily="18" charset="0"/>
                                  </a:rPr>
                                  <m:t>−0.6059−</m:t>
                                </m:r>
                                <m:r>
                                  <a:rPr lang="en-US" b="0" i="1" smtClean="0">
                                    <a:latin typeface="Cambria Math" panose="02040503050406030204" pitchFamily="18" charset="0"/>
                                  </a:rPr>
                                  <m:t>𝑗</m:t>
                                </m:r>
                                <m:r>
                                  <a:rPr lang="en-US" b="0" i="1" smtClean="0">
                                    <a:latin typeface="Cambria Math" panose="02040503050406030204" pitchFamily="18" charset="0"/>
                                  </a:rPr>
                                  <m:t>0.0134</m:t>
                                </m:r>
                              </m:e>
                              <m:e>
                                <m:r>
                                  <a:rPr lang="en-US" b="0" i="1" smtClean="0">
                                    <a:latin typeface="Cambria Math" panose="02040503050406030204" pitchFamily="18" charset="0"/>
                                  </a:rPr>
                                  <m:t>−</m:t>
                                </m:r>
                                <m:r>
                                  <a:rPr lang="en-US" i="1">
                                    <a:latin typeface="Cambria Math" panose="02040503050406030204" pitchFamily="18" charset="0"/>
                                  </a:rPr>
                                  <m:t>0.3941</m:t>
                                </m:r>
                                <m:r>
                                  <a:rPr lang="en-US" b="0" i="1" smtClean="0">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0.0134</m:t>
                                </m:r>
                              </m:e>
                              <m:e>
                                <m:r>
                                  <a:rPr lang="en-US" i="1">
                                    <a:latin typeface="Cambria Math" panose="02040503050406030204" pitchFamily="18" charset="0"/>
                                  </a:rPr>
                                  <m:t>3.2581−</m:t>
                                </m:r>
                                <m:r>
                                  <a:rPr lang="en-US" i="1">
                                    <a:latin typeface="Cambria Math" panose="02040503050406030204" pitchFamily="18" charset="0"/>
                                  </a:rPr>
                                  <m:t>𝑗</m:t>
                                </m:r>
                                <m:r>
                                  <a:rPr lang="en-US" i="1">
                                    <a:latin typeface="Cambria Math" panose="02040503050406030204" pitchFamily="18" charset="0"/>
                                  </a:rPr>
                                  <m:t>8.378</m:t>
                                </m:r>
                              </m:e>
                            </m:mr>
                          </m:m>
                        </m:e>
                      </m:d>
                    </m:oMath>
                  </m:oMathPara>
                </a14:m>
                <a:endParaRPr lang="en-US" dirty="0">
                  <a:latin typeface="Times New Roman" panose="020206030504050203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990600" y="1733766"/>
                <a:ext cx="7550337" cy="88036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905000" y="2822460"/>
                <a:ext cx="5389937" cy="8803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𝐺</m:t>
                          </m:r>
                          <m:r>
                            <a:rPr lang="en-US" b="0" i="1" smtClean="0">
                              <a:latin typeface="Cambria Math" panose="02040503050406030204" pitchFamily="18" charset="0"/>
                            </a:rPr>
                            <m:t>1</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r>
                                  <a:rPr lang="en-US" i="1">
                                    <a:latin typeface="Cambria Math" panose="02040503050406030204" pitchFamily="18" charset="0"/>
                                  </a:rPr>
                                  <m:t>0.</m:t>
                                </m:r>
                                <m:r>
                                  <a:rPr lang="en-US" b="0" i="1" smtClean="0">
                                    <a:latin typeface="Cambria Math" panose="02040503050406030204" pitchFamily="18" charset="0"/>
                                  </a:rPr>
                                  <m:t>3941−</m:t>
                                </m:r>
                                <m:r>
                                  <a:rPr lang="en-US" i="1">
                                    <a:latin typeface="Cambria Math" panose="02040503050406030204" pitchFamily="18" charset="0"/>
                                  </a:rPr>
                                  <m:t>𝑗</m:t>
                                </m:r>
                                <m:r>
                                  <a:rPr lang="en-US" i="1">
                                    <a:latin typeface="Cambria Math" panose="02040503050406030204" pitchFamily="18" charset="0"/>
                                  </a:rPr>
                                  <m:t>0.0134</m:t>
                                </m:r>
                              </m:e>
                              <m:e>
                                <m:r>
                                  <a:rPr lang="en-US" b="0" i="1" smtClean="0">
                                    <a:latin typeface="Cambria Math" panose="02040503050406030204" pitchFamily="18" charset="0"/>
                                  </a:rPr>
                                  <m:t>−</m:t>
                                </m:r>
                                <m:r>
                                  <a:rPr lang="en-US" i="1">
                                    <a:latin typeface="Cambria Math" panose="02040503050406030204" pitchFamily="18" charset="0"/>
                                  </a:rPr>
                                  <m:t>0.3941</m:t>
                                </m:r>
                                <m:r>
                                  <a:rPr lang="en-US" b="0" i="1" smtClean="0">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0.0134</m:t>
                                </m:r>
                              </m:e>
                              <m:e>
                                <m:r>
                                  <a:rPr lang="en-US" b="0" i="1" smtClean="0">
                                    <a:latin typeface="Cambria Math" panose="02040503050406030204" pitchFamily="18" charset="0"/>
                                  </a:rPr>
                                  <m:t>0</m:t>
                                </m:r>
                              </m:e>
                            </m:mr>
                            <m:mr>
                              <m:e>
                                <m:r>
                                  <a:rPr lang="en-US" i="1">
                                    <a:latin typeface="Cambria Math" panose="02040503050406030204" pitchFamily="18" charset="0"/>
                                  </a:rPr>
                                  <m:t>0.3941−</m:t>
                                </m:r>
                                <m:r>
                                  <a:rPr lang="en-US" i="1">
                                    <a:latin typeface="Cambria Math" panose="02040503050406030204" pitchFamily="18" charset="0"/>
                                  </a:rPr>
                                  <m:t>𝑗</m:t>
                                </m:r>
                                <m:r>
                                  <a:rPr lang="en-US" i="1">
                                    <a:latin typeface="Cambria Math" panose="02040503050406030204" pitchFamily="18" charset="0"/>
                                  </a:rPr>
                                  <m:t>0.0134</m:t>
                                </m:r>
                              </m:e>
                              <m:e>
                                <m:r>
                                  <a:rPr lang="en-US" i="1">
                                    <a:latin typeface="Cambria Math" panose="02040503050406030204" pitchFamily="18" charset="0"/>
                                  </a:rPr>
                                  <m:t>0.6059</m:t>
                                </m:r>
                                <m:r>
                                  <a:rPr lang="en-US" b="0" i="1" smtClean="0">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0.0134</m:t>
                                </m:r>
                              </m:e>
                              <m:e>
                                <m:r>
                                  <a:rPr lang="en-US" b="0" i="1" smtClean="0">
                                    <a:latin typeface="Cambria Math" panose="02040503050406030204" pitchFamily="18" charset="0"/>
                                  </a:rPr>
                                  <m:t>0</m:t>
                                </m:r>
                              </m:e>
                            </m:mr>
                            <m:mr>
                              <m:e>
                                <m:r>
                                  <a:rPr lang="en-US" b="0" i="1" smtClean="0">
                                    <a:latin typeface="Cambria Math" panose="02040503050406030204" pitchFamily="18" charset="0"/>
                                  </a:rPr>
                                  <m:t>−0.6059−</m:t>
                                </m:r>
                                <m:r>
                                  <a:rPr lang="en-US" b="0" i="1" smtClean="0">
                                    <a:latin typeface="Cambria Math" panose="02040503050406030204" pitchFamily="18" charset="0"/>
                                  </a:rPr>
                                  <m:t>𝑗</m:t>
                                </m:r>
                                <m:r>
                                  <a:rPr lang="en-US" b="0" i="1" smtClean="0">
                                    <a:latin typeface="Cambria Math" panose="02040503050406030204" pitchFamily="18" charset="0"/>
                                  </a:rPr>
                                  <m:t>0.0134</m:t>
                                </m:r>
                              </m:e>
                              <m:e>
                                <m:r>
                                  <a:rPr lang="en-US" b="0" i="1" smtClean="0">
                                    <a:latin typeface="Cambria Math" panose="02040503050406030204" pitchFamily="18" charset="0"/>
                                  </a:rPr>
                                  <m:t>−</m:t>
                                </m:r>
                                <m:r>
                                  <a:rPr lang="en-US" i="1">
                                    <a:latin typeface="Cambria Math" panose="02040503050406030204" pitchFamily="18" charset="0"/>
                                  </a:rPr>
                                  <m:t>0.3941</m:t>
                                </m:r>
                                <m:r>
                                  <a:rPr lang="en-US" b="0" i="1" smtClean="0">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0.0134</m:t>
                                </m:r>
                              </m:e>
                              <m:e>
                                <m:r>
                                  <a:rPr lang="en-US" b="0" i="1" smtClean="0">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905000" y="2822460"/>
                <a:ext cx="5389937" cy="88036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640121" y="3977462"/>
                <a:ext cx="6164252" cy="82490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𝑡</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𝑊</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𝐷</m:t>
                        </m:r>
                      </m:e>
                    </m:d>
                  </m:oMath>
                </a14:m>
                <a:r>
                  <a:rPr lang="en-US" dirty="0">
                    <a:latin typeface="Times New Roman" panose="02020603050405020304" pitchFamily="18" charset="0"/>
                  </a:rPr>
                  <a:t>=</a:t>
                </a:r>
                <a14:m>
                  <m:oMath xmlns:m="http://schemas.openxmlformats.org/officeDocument/2006/math">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34.6489</m:t>
                              </m:r>
                            </m:e>
                            <m:e>
                              <m:r>
                                <a:rPr lang="en-US" i="1">
                                  <a:latin typeface="Cambria Math" panose="02040503050406030204" pitchFamily="18" charset="0"/>
                                </a:rPr>
                                <m:t>−17.3194</m:t>
                              </m:r>
                            </m:e>
                            <m:e>
                              <m:r>
                                <a:rPr lang="en-US" i="1">
                                  <a:latin typeface="Cambria Math" panose="02040503050406030204" pitchFamily="18" charset="0"/>
                                </a:rPr>
                                <m:t>−17.3194</m:t>
                              </m:r>
                            </m:e>
                          </m:mr>
                          <m:mr>
                            <m:e>
                              <m:r>
                                <a:rPr lang="en-US" i="1">
                                  <a:latin typeface="Cambria Math" panose="02040503050406030204" pitchFamily="18" charset="0"/>
                                </a:rPr>
                                <m:t>−1</m:t>
                              </m:r>
                              <m:r>
                                <a:rPr lang="en-US" b="0" i="1" smtClean="0">
                                  <a:latin typeface="Cambria Math" panose="02040503050406030204" pitchFamily="18" charset="0"/>
                                </a:rPr>
                                <m:t>7.3194</m:t>
                              </m:r>
                            </m:e>
                            <m:e>
                              <m:r>
                                <a:rPr lang="en-US" i="1">
                                  <a:latin typeface="Cambria Math" panose="02040503050406030204" pitchFamily="18" charset="0"/>
                                </a:rPr>
                                <m:t>34.6489</m:t>
                              </m:r>
                            </m:e>
                            <m:e>
                              <m:r>
                                <a:rPr lang="en-US" i="1">
                                  <a:latin typeface="Cambria Math" panose="02040503050406030204" pitchFamily="18" charset="0"/>
                                </a:rPr>
                                <m:t>−17.3194</m:t>
                              </m:r>
                            </m:e>
                          </m:mr>
                          <m:mr>
                            <m:e>
                              <m:r>
                                <a:rPr lang="en-US" i="1">
                                  <a:latin typeface="Cambria Math" panose="02040503050406030204" pitchFamily="18" charset="0"/>
                                </a:rPr>
                                <m:t>−17.3194</m:t>
                              </m:r>
                            </m:e>
                            <m:e>
                              <m:r>
                                <a:rPr lang="en-US" i="1">
                                  <a:latin typeface="Cambria Math" panose="02040503050406030204" pitchFamily="18" charset="0"/>
                                </a:rPr>
                                <m:t>−17.3194</m:t>
                              </m:r>
                            </m:e>
                            <m:e>
                              <m:r>
                                <a:rPr lang="en-US" i="1">
                                  <a:latin typeface="Cambria Math" panose="02040503050406030204" pitchFamily="18" charset="0"/>
                                </a:rPr>
                                <m:t>34.6489</m:t>
                              </m:r>
                            </m:e>
                          </m:mr>
                        </m:m>
                      </m:e>
                    </m:d>
                  </m:oMath>
                </a14:m>
                <a:endParaRPr lang="en-US" dirty="0">
                  <a:latin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1640121" y="3977462"/>
                <a:ext cx="6164252" cy="82490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373810" y="5077747"/>
                <a:ext cx="8331383" cy="97270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𝑡</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𝑊</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𝑎𝑏𝑐</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𝐺</m:t>
                        </m:r>
                        <m:r>
                          <a:rPr lang="en-US" i="1">
                            <a:latin typeface="Cambria Math" panose="02040503050406030204" pitchFamily="18" charset="0"/>
                          </a:rPr>
                          <m:t>1</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0.</m:t>
                              </m:r>
                              <m:r>
                                <a:rPr lang="en-US" b="0" i="1" smtClean="0">
                                  <a:latin typeface="Cambria Math" panose="02040503050406030204" pitchFamily="18" charset="0"/>
                                </a:rPr>
                                <m:t>2166+</m:t>
                              </m:r>
                              <m:r>
                                <a:rPr lang="en-US" i="1">
                                  <a:latin typeface="Cambria Math" panose="02040503050406030204" pitchFamily="18" charset="0"/>
                                </a:rPr>
                                <m:t>𝑗</m:t>
                              </m:r>
                              <m:r>
                                <a:rPr lang="en-US" i="1">
                                  <a:latin typeface="Cambria Math" panose="02040503050406030204" pitchFamily="18" charset="0"/>
                                </a:rPr>
                                <m:t>0.583</m:t>
                              </m:r>
                            </m:e>
                            <m:e>
                              <m:r>
                                <a:rPr lang="en-US" b="0" i="1" smtClean="0">
                                  <a:latin typeface="Cambria Math" panose="02040503050406030204" pitchFamily="18" charset="0"/>
                                </a:rPr>
                                <m:t>0.0826</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0.1153</m:t>
                              </m:r>
                            </m:e>
                            <m:e>
                              <m:r>
                                <a:rPr lang="en-US" i="1">
                                  <a:latin typeface="Cambria Math" panose="02040503050406030204" pitchFamily="18" charset="0"/>
                                </a:rPr>
                                <m:t>0</m:t>
                              </m:r>
                            </m:e>
                          </m:mr>
                          <m:mr>
                            <m:e>
                              <m:r>
                                <a:rPr lang="en-US" i="1">
                                  <a:latin typeface="Cambria Math" panose="02040503050406030204" pitchFamily="18" charset="0"/>
                                </a:rPr>
                                <m:t>0.</m:t>
                              </m:r>
                              <m:r>
                                <a:rPr lang="en-US" b="0" i="1" smtClean="0">
                                  <a:latin typeface="Cambria Math" panose="02040503050406030204" pitchFamily="18" charset="0"/>
                                </a:rPr>
                                <m:t>0826+</m:t>
                              </m:r>
                              <m:r>
                                <a:rPr lang="en-US" i="1">
                                  <a:latin typeface="Cambria Math" panose="02040503050406030204" pitchFamily="18" charset="0"/>
                                </a:rPr>
                                <m:t>𝑗</m:t>
                              </m:r>
                              <m:r>
                                <a:rPr lang="en-US" i="1">
                                  <a:latin typeface="Cambria Math" panose="02040503050406030204" pitchFamily="18" charset="0"/>
                                </a:rPr>
                                <m:t>0.1153</m:t>
                              </m:r>
                            </m:e>
                            <m:e>
                              <m:r>
                                <a:rPr lang="en-US" i="1">
                                  <a:latin typeface="Cambria Math" panose="02040503050406030204" pitchFamily="18" charset="0"/>
                                </a:rPr>
                                <m:t>0.2166+</m:t>
                              </m:r>
                              <m:r>
                                <a:rPr lang="en-US" i="1">
                                  <a:latin typeface="Cambria Math" panose="02040503050406030204" pitchFamily="18" charset="0"/>
                                </a:rPr>
                                <m:t>𝑗</m:t>
                              </m:r>
                              <m:r>
                                <a:rPr lang="en-US" i="1">
                                  <a:latin typeface="Cambria Math" panose="02040503050406030204" pitchFamily="18" charset="0"/>
                                </a:rPr>
                                <m:t>0.583</m:t>
                              </m:r>
                            </m:e>
                            <m:e>
                              <m:r>
                                <a:rPr lang="en-US" i="1">
                                  <a:latin typeface="Cambria Math" panose="02040503050406030204" pitchFamily="18" charset="0"/>
                                </a:rPr>
                                <m:t>0</m:t>
                              </m:r>
                            </m:e>
                          </m:mr>
                          <m:mr>
                            <m:e>
                              <m:r>
                                <a:rPr lang="en-US" i="1">
                                  <a:latin typeface="Cambria Math" panose="02040503050406030204" pitchFamily="18" charset="0"/>
                                </a:rPr>
                                <m:t>−0.</m:t>
                              </m:r>
                              <m:r>
                                <a:rPr lang="en-US" b="0" i="1" smtClean="0">
                                  <a:latin typeface="Cambria Math" panose="02040503050406030204" pitchFamily="18" charset="0"/>
                                </a:rPr>
                                <m:t>2993</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0.6983</m:t>
                              </m:r>
                            </m:e>
                            <m:e>
                              <m:r>
                                <a:rPr lang="en-US" i="1">
                                  <a:latin typeface="Cambria Math" panose="02040503050406030204" pitchFamily="18" charset="0"/>
                                </a:rPr>
                                <m:t>−0.2993−</m:t>
                              </m:r>
                              <m:r>
                                <a:rPr lang="en-US" i="1">
                                  <a:latin typeface="Cambria Math" panose="02040503050406030204" pitchFamily="18" charset="0"/>
                                </a:rPr>
                                <m:t>𝑗</m:t>
                              </m:r>
                              <m:r>
                                <a:rPr lang="en-US" i="1">
                                  <a:latin typeface="Cambria Math" panose="02040503050406030204" pitchFamily="18" charset="0"/>
                                </a:rPr>
                                <m:t>0.6983</m:t>
                              </m:r>
                            </m:e>
                            <m:e>
                              <m:r>
                                <a:rPr lang="en-US" i="1">
                                  <a:latin typeface="Cambria Math" panose="02040503050406030204" pitchFamily="18" charset="0"/>
                                </a:rPr>
                                <m:t>0</m:t>
                              </m:r>
                            </m:e>
                          </m:mr>
                        </m:m>
                      </m:e>
                    </m:d>
                  </m:oMath>
                </a14:m>
                <a:endParaRPr lang="en-US" dirty="0">
                  <a:latin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73810" y="5077747"/>
                <a:ext cx="8331383" cy="972702"/>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2456381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8</a:t>
            </a:r>
          </a:p>
        </p:txBody>
      </p:sp>
      <mc:AlternateContent xmlns:mc="http://schemas.openxmlformats.org/markup-compatibility/2006" xmlns:a14="http://schemas.microsoft.com/office/drawing/2010/main">
        <mc:Choice Requires="a14">
          <p:sp>
            <p:nvSpPr>
              <p:cNvPr id="15" name="TextBox 14"/>
              <p:cNvSpPr txBox="1"/>
              <p:nvPr/>
            </p:nvSpPr>
            <p:spPr>
              <a:xfrm>
                <a:off x="2286000" y="838200"/>
                <a:ext cx="4383829" cy="7325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i="1">
                                  <a:latin typeface="Cambria Math" panose="02040503050406030204" pitchFamily="18" charset="0"/>
                                </a:rPr>
                                <m:t>𝑡</m:t>
                              </m:r>
                            </m:sub>
                          </m:sSub>
                        </m:e>
                      </m:d>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e>
                        <m:sup>
                          <m:r>
                            <a:rPr lang="en-US" i="1">
                              <a:latin typeface="Cambria Math" panose="02040503050406030204" pitchFamily="18" charset="0"/>
                            </a:rPr>
                            <m:t>−1</m:t>
                          </m:r>
                        </m:sup>
                      </m:sSup>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r>
                                  <a:rPr lang="en-US" i="1" smtClean="0">
                                    <a:latin typeface="Cambria Math" panose="02040503050406030204" pitchFamily="18" charset="0"/>
                                  </a:rPr>
                                  <m:t>0</m:t>
                                </m:r>
                                <m:r>
                                  <a:rPr lang="en-US" b="0" i="1" smtClean="0">
                                    <a:latin typeface="Cambria Math" panose="02040503050406030204" pitchFamily="18" charset="0"/>
                                  </a:rPr>
                                  <m:t>.0192</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i="1">
                                    <a:latin typeface="Cambria Math" panose="02040503050406030204" pitchFamily="18" charset="0"/>
                                  </a:rPr>
                                  <m:t>0.0192</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i="1">
                                    <a:latin typeface="Cambria Math" panose="02040503050406030204" pitchFamily="18" charset="0"/>
                                  </a:rPr>
                                  <m:t>0.0192</m:t>
                                </m:r>
                              </m:e>
                            </m:mr>
                          </m:m>
                        </m:e>
                      </m:d>
                    </m:oMath>
                  </m:oMathPara>
                </a14:m>
                <a:endParaRPr lang="en-US" dirty="0">
                  <a:latin typeface="Times New Roman" panose="020206030504050203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286000" y="838200"/>
                <a:ext cx="4383829" cy="73257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286000" y="1981200"/>
                <a:ext cx="6265177"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𝑊</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i="1">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𝐷</m:t>
                          </m: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r>
                                  <a:rPr lang="en-US" b="0" i="1" smtClean="0">
                                    <a:latin typeface="Cambria Math" panose="02040503050406030204" pitchFamily="18" charset="0"/>
                                  </a:rPr>
                                  <m:t>0.0128</m:t>
                                </m:r>
                              </m:e>
                              <m:e>
                                <m:r>
                                  <a:rPr lang="en-US" b="0" i="1" smtClean="0">
                                    <a:latin typeface="Cambria Math" panose="02040503050406030204" pitchFamily="18" charset="0"/>
                                  </a:rPr>
                                  <m:t>−0.0064</m:t>
                                </m:r>
                              </m:e>
                              <m:e>
                                <m:r>
                                  <a:rPr lang="en-US" i="1">
                                    <a:latin typeface="Cambria Math" panose="02040503050406030204" pitchFamily="18" charset="0"/>
                                  </a:rPr>
                                  <m:t>−0.0064</m:t>
                                </m:r>
                              </m:e>
                            </m:mr>
                            <m:mr>
                              <m:e>
                                <m:r>
                                  <a:rPr lang="en-US" i="1">
                                    <a:latin typeface="Cambria Math" panose="02040503050406030204" pitchFamily="18" charset="0"/>
                                  </a:rPr>
                                  <m:t>−0.0064</m:t>
                                </m:r>
                              </m:e>
                              <m:e>
                                <m:r>
                                  <a:rPr lang="en-US" i="1">
                                    <a:latin typeface="Cambria Math" panose="02040503050406030204" pitchFamily="18" charset="0"/>
                                  </a:rPr>
                                  <m:t>0.0128</m:t>
                                </m:r>
                              </m:e>
                              <m:e>
                                <m:r>
                                  <a:rPr lang="en-US" i="1">
                                    <a:latin typeface="Cambria Math" panose="02040503050406030204" pitchFamily="18" charset="0"/>
                                  </a:rPr>
                                  <m:t>−0.0064</m:t>
                                </m:r>
                              </m:e>
                            </m:mr>
                            <m:mr>
                              <m:e>
                                <m:r>
                                  <a:rPr lang="en-US" i="1">
                                    <a:latin typeface="Cambria Math" panose="02040503050406030204" pitchFamily="18" charset="0"/>
                                  </a:rPr>
                                  <m:t>−0.0064</m:t>
                                </m:r>
                              </m:e>
                              <m:e>
                                <m:r>
                                  <a:rPr lang="en-US" i="1">
                                    <a:latin typeface="Cambria Math" panose="02040503050406030204" pitchFamily="18" charset="0"/>
                                  </a:rPr>
                                  <m:t>−0.0064</m:t>
                                </m:r>
                              </m:e>
                              <m:e>
                                <m:r>
                                  <a:rPr lang="en-US" i="1">
                                    <a:latin typeface="Cambria Math" panose="02040503050406030204" pitchFamily="18" charset="0"/>
                                  </a:rPr>
                                  <m:t>0.0128</m:t>
                                </m:r>
                              </m:e>
                            </m:mr>
                          </m:m>
                        </m:e>
                      </m:d>
                    </m:oMath>
                  </m:oMathPara>
                </a14:m>
                <a:endParaRPr lang="en-US" dirty="0">
                  <a:latin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286000" y="1981200"/>
                <a:ext cx="6265177" cy="82490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745457" y="3216533"/>
                <a:ext cx="7792582"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e>
                      </m:d>
                      <m:r>
                        <a:rPr lang="en-US" b="0" i="0"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𝑊</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𝑎𝑏𝑐</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𝐺</m:t>
                          </m:r>
                          <m:r>
                            <a:rPr lang="en-US" i="1">
                              <a:latin typeface="Cambria Math" panose="02040503050406030204" pitchFamily="18" charset="0"/>
                            </a:rPr>
                            <m:t>1</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0.0042+</m:t>
                                </m:r>
                                <m:r>
                                  <a:rPr lang="en-US" i="1">
                                    <a:latin typeface="Cambria Math" panose="02040503050406030204" pitchFamily="18" charset="0"/>
                                  </a:rPr>
                                  <m:t>𝑗</m:t>
                                </m:r>
                                <m:r>
                                  <a:rPr lang="en-US" i="1">
                                    <a:latin typeface="Cambria Math" panose="02040503050406030204" pitchFamily="18" charset="0"/>
                                  </a:rPr>
                                  <m:t>0.0112</m:t>
                                </m:r>
                              </m:e>
                              <m:e>
                                <m:r>
                                  <a:rPr lang="en-US" i="1">
                                    <a:latin typeface="Cambria Math" panose="02040503050406030204" pitchFamily="18" charset="0"/>
                                  </a:rPr>
                                  <m:t>0.0016+</m:t>
                                </m:r>
                                <m:r>
                                  <a:rPr lang="en-US" i="1">
                                    <a:latin typeface="Cambria Math" panose="02040503050406030204" pitchFamily="18" charset="0"/>
                                  </a:rPr>
                                  <m:t>𝑗</m:t>
                                </m:r>
                                <m:r>
                                  <a:rPr lang="en-US" i="1">
                                    <a:latin typeface="Cambria Math" panose="02040503050406030204" pitchFamily="18" charset="0"/>
                                  </a:rPr>
                                  <m:t>0.0022</m:t>
                                </m:r>
                              </m:e>
                              <m:e>
                                <m:r>
                                  <a:rPr lang="en-US" i="1">
                                    <a:latin typeface="Cambria Math" panose="02040503050406030204" pitchFamily="18" charset="0"/>
                                  </a:rPr>
                                  <m:t>0</m:t>
                                </m:r>
                              </m:e>
                            </m:mr>
                            <m:mr>
                              <m:e>
                                <m:r>
                                  <a:rPr lang="en-US" i="1">
                                    <a:latin typeface="Cambria Math" panose="02040503050406030204" pitchFamily="18" charset="0"/>
                                  </a:rPr>
                                  <m:t>0.</m:t>
                                </m:r>
                                <m:r>
                                  <a:rPr lang="en-US" b="0" i="1" smtClean="0">
                                    <a:latin typeface="Cambria Math" panose="02040503050406030204" pitchFamily="18" charset="0"/>
                                  </a:rPr>
                                  <m:t>0016+</m:t>
                                </m:r>
                                <m:r>
                                  <a:rPr lang="en-US" i="1">
                                    <a:latin typeface="Cambria Math" panose="02040503050406030204" pitchFamily="18" charset="0"/>
                                  </a:rPr>
                                  <m:t>𝑗</m:t>
                                </m:r>
                                <m:r>
                                  <a:rPr lang="en-US" i="1">
                                    <a:latin typeface="Cambria Math" panose="02040503050406030204" pitchFamily="18" charset="0"/>
                                  </a:rPr>
                                  <m:t>0.0022</m:t>
                                </m:r>
                              </m:e>
                              <m:e>
                                <m:r>
                                  <a:rPr lang="en-US" i="1">
                                    <a:latin typeface="Cambria Math" panose="02040503050406030204" pitchFamily="18" charset="0"/>
                                  </a:rPr>
                                  <m:t>0.0042+</m:t>
                                </m:r>
                                <m:r>
                                  <a:rPr lang="en-US" i="1">
                                    <a:latin typeface="Cambria Math" panose="02040503050406030204" pitchFamily="18" charset="0"/>
                                  </a:rPr>
                                  <m:t>𝑗</m:t>
                                </m:r>
                                <m:r>
                                  <a:rPr lang="en-US" i="1">
                                    <a:latin typeface="Cambria Math" panose="02040503050406030204" pitchFamily="18" charset="0"/>
                                  </a:rPr>
                                  <m:t>0.0112</m:t>
                                </m:r>
                              </m:e>
                              <m:e>
                                <m:r>
                                  <a:rPr lang="en-US" i="1">
                                    <a:latin typeface="Cambria Math" panose="02040503050406030204" pitchFamily="18" charset="0"/>
                                  </a:rPr>
                                  <m:t>0</m:t>
                                </m:r>
                              </m:e>
                            </m:mr>
                            <m:mr>
                              <m:e>
                                <m:r>
                                  <a:rPr lang="en-US" i="1">
                                    <a:latin typeface="Cambria Math" panose="02040503050406030204" pitchFamily="18" charset="0"/>
                                  </a:rPr>
                                  <m:t>−0.</m:t>
                                </m:r>
                                <m:r>
                                  <a:rPr lang="en-US" b="0" i="1" smtClean="0">
                                    <a:latin typeface="Cambria Math" panose="02040503050406030204" pitchFamily="18" charset="0"/>
                                  </a:rPr>
                                  <m:t>0058</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0.0134</m:t>
                                </m:r>
                              </m:e>
                              <m:e>
                                <m:r>
                                  <a:rPr lang="en-US" i="1">
                                    <a:latin typeface="Cambria Math" panose="02040503050406030204" pitchFamily="18" charset="0"/>
                                  </a:rPr>
                                  <m:t>−0.0058−</m:t>
                                </m:r>
                                <m:r>
                                  <a:rPr lang="en-US" i="1">
                                    <a:latin typeface="Cambria Math" panose="02040503050406030204" pitchFamily="18" charset="0"/>
                                  </a:rPr>
                                  <m:t>𝑗</m:t>
                                </m:r>
                                <m:r>
                                  <a:rPr lang="en-US" i="1">
                                    <a:latin typeface="Cambria Math" panose="02040503050406030204" pitchFamily="18" charset="0"/>
                                  </a:rPr>
                                  <m:t>0.0134</m:t>
                                </m:r>
                              </m:e>
                              <m:e>
                                <m:r>
                                  <a:rPr lang="en-US" i="1">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745457" y="3216533"/>
                <a:ext cx="7792582" cy="97270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4628576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8</a:t>
            </a:r>
          </a:p>
        </p:txBody>
      </p:sp>
      <p:sp>
        <p:nvSpPr>
          <p:cNvPr id="2" name="Rectangle 1"/>
          <p:cNvSpPr/>
          <p:nvPr/>
        </p:nvSpPr>
        <p:spPr>
          <a:xfrm>
            <a:off x="152400" y="647700"/>
            <a:ext cx="8991600" cy="646331"/>
          </a:xfrm>
          <a:prstGeom prst="rect">
            <a:avLst/>
          </a:prstGeom>
        </p:spPr>
        <p:txBody>
          <a:bodyPr wrap="square">
            <a:spAutoFit/>
          </a:bodyPr>
          <a:lstStyle/>
          <a:p>
            <a:pPr algn="just"/>
            <a:r>
              <a:rPr lang="en-US" dirty="0">
                <a:solidFill>
                  <a:srgbClr val="000000"/>
                </a:solidFill>
                <a:latin typeface="Times New Roman" panose="02020603050405020304" pitchFamily="18" charset="0"/>
              </a:rPr>
              <a:t>The Mathcad program is modified slightly to account for the delta connections. The modified program is shown in Fig.17.</a:t>
            </a:r>
            <a:endParaRPr lang="en-US" dirty="0">
              <a:solidFill>
                <a:srgbClr val="000000"/>
              </a:solidFill>
              <a:effectLst/>
              <a:latin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609600" y="2362200"/>
            <a:ext cx="4276517" cy="1600200"/>
          </a:xfrm>
          <a:prstGeom prst="rect">
            <a:avLst/>
          </a:prstGeom>
        </p:spPr>
      </p:pic>
      <p:pic>
        <p:nvPicPr>
          <p:cNvPr id="6" name="Picture 5"/>
          <p:cNvPicPr>
            <a:picLocks noChangeAspect="1"/>
          </p:cNvPicPr>
          <p:nvPr/>
        </p:nvPicPr>
        <p:blipFill>
          <a:blip r:embed="rId4"/>
          <a:stretch>
            <a:fillRect/>
          </a:stretch>
        </p:blipFill>
        <p:spPr>
          <a:xfrm>
            <a:off x="6119611" y="970865"/>
            <a:ext cx="2209800" cy="5116285"/>
          </a:xfrm>
          <a:prstGeom prst="rect">
            <a:avLst/>
          </a:prstGeom>
        </p:spPr>
      </p:pic>
      <p:sp>
        <p:nvSpPr>
          <p:cNvPr id="11" name="TextBox 10"/>
          <p:cNvSpPr txBox="1"/>
          <p:nvPr/>
        </p:nvSpPr>
        <p:spPr>
          <a:xfrm>
            <a:off x="-533400" y="4845903"/>
            <a:ext cx="6701303" cy="369332"/>
          </a:xfrm>
          <a:prstGeom prst="rect">
            <a:avLst/>
          </a:prstGeom>
          <a:noFill/>
        </p:spPr>
        <p:txBody>
          <a:bodyPr wrap="square" rtlCol="0">
            <a:spAutoFit/>
          </a:bodyPr>
          <a:lstStyle/>
          <a:p>
            <a:pPr algn="ctr"/>
            <a:r>
              <a:rPr lang="en-US" dirty="0">
                <a:latin typeface="Times New Roman" panose="02020603050405020304" pitchFamily="18" charset="0"/>
              </a:rPr>
              <a:t>Fig.17 </a:t>
            </a:r>
            <a:r>
              <a:rPr lang="en-US" dirty="0">
                <a:solidFill>
                  <a:srgbClr val="000000"/>
                </a:solidFill>
                <a:latin typeface="Times New Roman" panose="02020603050405020304" pitchFamily="18" charset="0"/>
              </a:rPr>
              <a:t>Mathcad program </a:t>
            </a:r>
            <a:endParaRPr lang="en-US" dirty="0">
              <a:latin typeface="Times New Roman" panose="02020603050405020304" pitchFamily="18" charset="0"/>
            </a:endParaRPr>
          </a:p>
        </p:txBody>
      </p:sp>
    </p:spTree>
    <p:extLst>
      <p:ext uri="{BB962C8B-B14F-4D97-AF65-F5344CB8AC3E}">
        <p14:creationId xmlns:p14="http://schemas.microsoft.com/office/powerpoint/2010/main" val="103445370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8</a:t>
            </a:r>
          </a:p>
        </p:txBody>
      </p:sp>
      <p:sp>
        <p:nvSpPr>
          <p:cNvPr id="2" name="Rectangle 1"/>
          <p:cNvSpPr/>
          <p:nvPr/>
        </p:nvSpPr>
        <p:spPr>
          <a:xfrm>
            <a:off x="152400" y="647700"/>
            <a:ext cx="8839200" cy="400110"/>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After six iterations, the results are</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3048000" y="1047810"/>
                <a:ext cx="3004284" cy="8542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232.9</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28.3</m:t>
                              </m:r>
                            </m:e>
                            <m:e>
                              <m:r>
                                <a:rPr lang="en-US" b="0" i="1" smtClean="0">
                                  <a:latin typeface="Cambria Math" panose="02040503050406030204" pitchFamily="18" charset="0"/>
                                </a:rPr>
                                <m:t>231.0</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−91.4</m:t>
                              </m:r>
                            </m:e>
                            <m:e>
                              <m:r>
                                <a:rPr lang="en-US" b="0" i="1" smtClean="0">
                                  <a:latin typeface="Cambria Math" panose="02040503050406030204" pitchFamily="18" charset="0"/>
                                  <a:ea typeface="Cambria Math" panose="02040503050406030204" pitchFamily="18" charset="0"/>
                                </a:rPr>
                                <m:t>233.1</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148.9</m:t>
                              </m:r>
                            </m:e>
                          </m:eqArr>
                        </m:e>
                      </m:d>
                    </m:oMath>
                  </m:oMathPara>
                </a14:m>
                <a:endParaRPr lang="en-US" dirty="0">
                  <a:latin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048000" y="1047810"/>
                <a:ext cx="3004284" cy="85420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120256" y="1951758"/>
                <a:ext cx="2816027" cy="8304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540.3</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−19.5</m:t>
                              </m:r>
                            </m:e>
                            <m:e>
                              <m:r>
                                <a:rPr lang="en-US" b="0" i="1" smtClean="0">
                                  <a:latin typeface="Cambria Math" panose="02040503050406030204" pitchFamily="18" charset="0"/>
                                </a:rPr>
                                <m:t>593.6</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−161.5</m:t>
                              </m:r>
                            </m:e>
                            <m:e>
                              <m:r>
                                <a:rPr lang="en-US" b="0" i="1" smtClean="0">
                                  <a:latin typeface="Cambria Math" panose="02040503050406030204" pitchFamily="18" charset="0"/>
                                  <a:ea typeface="Cambria Math" panose="02040503050406030204" pitchFamily="18" charset="0"/>
                                </a:rPr>
                                <m:t>372.8</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81.7</m:t>
                              </m:r>
                            </m:e>
                          </m:eqArr>
                        </m:e>
                      </m:d>
                    </m:oMath>
                  </m:oMathPara>
                </a14:m>
                <a:endParaRPr lang="en-US" dirty="0">
                  <a:latin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3120256" y="1951758"/>
                <a:ext cx="2816027" cy="83048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192527" y="2859733"/>
                <a:ext cx="2715230" cy="8304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10.4</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−19.5</m:t>
                              </m:r>
                            </m:e>
                            <m:e>
                              <m:r>
                                <a:rPr lang="en-US" b="0" i="1" smtClean="0">
                                  <a:latin typeface="Cambria Math" panose="02040503050406030204" pitchFamily="18" charset="0"/>
                                </a:rPr>
                                <m:t>11.4</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−161.5</m:t>
                              </m:r>
                            </m:e>
                            <m:e>
                              <m:r>
                                <a:rPr lang="en-US" b="0" i="1" smtClean="0">
                                  <a:latin typeface="Cambria Math" panose="02040503050406030204" pitchFamily="18" charset="0"/>
                                  <a:ea typeface="Cambria Math" panose="02040503050406030204" pitchFamily="18" charset="0"/>
                                </a:rPr>
                                <m:t>7.2</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81.7</m:t>
                              </m:r>
                            </m:e>
                          </m:eqArr>
                        </m:e>
                      </m:d>
                    </m:oMath>
                  </m:oMathPara>
                </a14:m>
                <a:endParaRPr lang="en-US" dirty="0">
                  <a:latin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192527" y="2859733"/>
                <a:ext cx="2715230" cy="83048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3120256" y="3886200"/>
                <a:ext cx="2976328"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r>
                                <a:rPr lang="en-US" b="0" i="1" smtClean="0">
                                  <a:latin typeface="Cambria Math" panose="02040503050406030204" pitchFamily="18" charset="0"/>
                                </a:rPr>
                                <m:t>𝐷</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429.3</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2.4</m:t>
                              </m:r>
                            </m:e>
                            <m:e>
                              <m:r>
                                <a:rPr lang="en-US" b="0" i="1" smtClean="0">
                                  <a:latin typeface="Cambria Math" panose="02040503050406030204" pitchFamily="18" charset="0"/>
                                </a:rPr>
                                <m:t>216.5</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−128.3</m:t>
                              </m:r>
                            </m:e>
                            <m:e>
                              <m:r>
                                <a:rPr lang="en-US" b="0" i="1" smtClean="0">
                                  <a:latin typeface="Cambria Math" panose="02040503050406030204" pitchFamily="18" charset="0"/>
                                  <a:ea typeface="Cambria Math" panose="02040503050406030204" pitchFamily="18" charset="0"/>
                                </a:rPr>
                                <m:t>214.5</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112.0</m:t>
                              </m:r>
                            </m:e>
                          </m:eqArr>
                        </m:e>
                      </m:d>
                    </m:oMath>
                  </m:oMathPara>
                </a14:m>
                <a:endParaRPr lang="en-US" dirty="0">
                  <a:latin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120256" y="3886200"/>
                <a:ext cx="2976328" cy="82490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518217" y="4907089"/>
                <a:ext cx="21804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𝑢𝑛𝑏𝑎𝑙𝑎𝑛𝑐𝑒</m:t>
                          </m:r>
                        </m:sub>
                      </m:sSub>
                      <m:r>
                        <a:rPr lang="en-US" b="0" i="1" smtClean="0">
                          <a:latin typeface="Cambria Math" panose="02040503050406030204" pitchFamily="18" charset="0"/>
                        </a:rPr>
                        <m:t>=0.59%</m:t>
                      </m:r>
                    </m:oMath>
                  </m:oMathPara>
                </a14:m>
                <a:endParaRPr lang="en-US" dirty="0">
                  <a:latin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518217" y="4907089"/>
                <a:ext cx="2180405" cy="369332"/>
              </a:xfrm>
              <a:prstGeom prst="rect">
                <a:avLst/>
              </a:prstGeom>
              <a:blipFill>
                <a:blip r:embed="rId7"/>
                <a:stretch>
                  <a:fillRect/>
                </a:stretch>
              </a:blipFill>
            </p:spPr>
            <p:txBody>
              <a:bodyPr/>
              <a:lstStyle/>
              <a:p>
                <a:r>
                  <a:rPr lang="en-US">
                    <a:noFill/>
                  </a:rPr>
                  <a:t> </a:t>
                </a:r>
              </a:p>
            </p:txBody>
          </p:sp>
        </mc:Fallback>
      </mc:AlternateContent>
      <p:sp>
        <p:nvSpPr>
          <p:cNvPr id="6" name="Rectangle 5"/>
          <p:cNvSpPr/>
          <p:nvPr/>
        </p:nvSpPr>
        <p:spPr>
          <a:xfrm>
            <a:off x="0" y="5472404"/>
            <a:ext cx="9115097" cy="707886"/>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This example demonstrates that a small change in the Mathcad program can be made to represent the delta–delta transformer connection.</a:t>
            </a:r>
            <a:endParaRPr lang="en-US" sz="20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58386318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076372" cy="584775"/>
          </a:xfrm>
          <a:prstGeom prst="rect">
            <a:avLst/>
          </a:prstGeom>
        </p:spPr>
        <p:txBody>
          <a:bodyPr wrap="none">
            <a:spAutoFit/>
          </a:bodyPr>
          <a:lstStyle/>
          <a:p>
            <a:r>
              <a:rPr lang="en-US" sz="3200" dirty="0">
                <a:solidFill>
                  <a:srgbClr val="C8102E"/>
                </a:solidFill>
                <a:latin typeface="+mj-lt"/>
                <a:ea typeface="+mj-ea"/>
                <a:cs typeface="+mj-cs"/>
              </a:rPr>
              <a:t>Open Delta-Open Delta</a:t>
            </a:r>
          </a:p>
        </p:txBody>
      </p:sp>
      <p:sp>
        <p:nvSpPr>
          <p:cNvPr id="24" name="TextBox 23"/>
          <p:cNvSpPr txBox="1"/>
          <p:nvPr/>
        </p:nvSpPr>
        <p:spPr>
          <a:xfrm>
            <a:off x="1654088" y="5788297"/>
            <a:ext cx="6396503" cy="369332"/>
          </a:xfrm>
          <a:prstGeom prst="rect">
            <a:avLst/>
          </a:prstGeom>
          <a:noFill/>
        </p:spPr>
        <p:txBody>
          <a:bodyPr wrap="square" rtlCol="0">
            <a:spAutoFit/>
          </a:bodyPr>
          <a:lstStyle/>
          <a:p>
            <a:pPr algn="ctr"/>
            <a:r>
              <a:rPr lang="en-US" dirty="0">
                <a:latin typeface="Times New Roman" panose="02020603050405020304" pitchFamily="18" charset="0"/>
              </a:rPr>
              <a:t>Fig.18 </a:t>
            </a:r>
            <a:r>
              <a:rPr lang="en-US" dirty="0">
                <a:solidFill>
                  <a:srgbClr val="000000"/>
                </a:solidFill>
                <a:latin typeface="Times New Roman" panose="02020603050405020304" pitchFamily="18" charset="0"/>
              </a:rPr>
              <a:t>Open delta-open delta using phases AB and BC</a:t>
            </a:r>
            <a:endParaRPr lang="en-US" dirty="0">
              <a:latin typeface="Times New Roman" panose="02020603050405020304" pitchFamily="18" charset="0"/>
            </a:endParaRPr>
          </a:p>
        </p:txBody>
      </p:sp>
      <p:sp>
        <p:nvSpPr>
          <p:cNvPr id="5" name="Rectangle 4"/>
          <p:cNvSpPr/>
          <p:nvPr/>
        </p:nvSpPr>
        <p:spPr>
          <a:xfrm>
            <a:off x="152400" y="609600"/>
            <a:ext cx="9014770" cy="1323439"/>
          </a:xfrm>
          <a:prstGeom prst="rect">
            <a:avLst/>
          </a:prstGeom>
        </p:spPr>
        <p:txBody>
          <a:bodyPr wrap="square">
            <a:spAutoFit/>
          </a:bodyPr>
          <a:lstStyle/>
          <a:p>
            <a:r>
              <a:rPr lang="en-US" sz="2000" dirty="0">
                <a:solidFill>
                  <a:srgbClr val="000000"/>
                </a:solidFill>
                <a:latin typeface="Times New Roman" panose="02020603050405020304" pitchFamily="18" charset="0"/>
              </a:rPr>
              <a:t>The open delta–open delta transformer connection can be connected in three different ways. Fig.18 shows the connection using phase </a:t>
            </a:r>
            <a:r>
              <a:rPr lang="en-US" sz="2000" i="1" dirty="0">
                <a:solidFill>
                  <a:srgbClr val="000000"/>
                </a:solidFill>
                <a:latin typeface="Times New Roman" panose="02020603050405020304" pitchFamily="18" charset="0"/>
              </a:rPr>
              <a:t>AB</a:t>
            </a:r>
            <a:r>
              <a:rPr lang="en-US" sz="2000" dirty="0">
                <a:solidFill>
                  <a:srgbClr val="000000"/>
                </a:solidFill>
                <a:latin typeface="Times New Roman" panose="02020603050405020304" pitchFamily="18" charset="0"/>
              </a:rPr>
              <a:t> and </a:t>
            </a:r>
            <a:r>
              <a:rPr lang="en-US" sz="2000" i="1" dirty="0">
                <a:solidFill>
                  <a:srgbClr val="000000"/>
                </a:solidFill>
                <a:latin typeface="Times New Roman" panose="02020603050405020304" pitchFamily="18" charset="0"/>
              </a:rPr>
              <a:t>BC</a:t>
            </a:r>
            <a:r>
              <a:rPr lang="en-US" sz="2000" dirty="0">
                <a:solidFill>
                  <a:srgbClr val="000000"/>
                </a:solidFill>
                <a:latin typeface="Times New Roman" panose="02020603050405020304" pitchFamily="18" charset="0"/>
              </a:rPr>
              <a:t>.</a:t>
            </a:r>
          </a:p>
          <a:p>
            <a:r>
              <a:rPr lang="en-US" sz="2000" dirty="0">
                <a:latin typeface="Times New Roman" panose="02020603050405020304" pitchFamily="18" charset="0"/>
              </a:rPr>
              <a:t>The relationship between the primary line-to-line voltages and the secondary ideal voltage is given by</a:t>
            </a:r>
            <a:endParaRPr lang="en-US" sz="2400" dirty="0">
              <a:solidFill>
                <a:srgbClr val="000000"/>
              </a:solidFill>
              <a:effectLst/>
              <a:latin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448442" y="3501561"/>
            <a:ext cx="6247115" cy="2297571"/>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2807613" y="1786482"/>
                <a:ext cx="3538918" cy="88062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𝐴𝐵</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𝐵</m:t>
                                </m:r>
                                <m:r>
                                  <a:rPr lang="en-US" b="0" i="1" smtClean="0">
                                    <a:latin typeface="Cambria Math" panose="02040503050406030204" pitchFamily="18" charset="0"/>
                                  </a:rPr>
                                  <m:t>𝐶</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𝐶</m:t>
                                </m:r>
                                <m:r>
                                  <a:rPr lang="en-US" i="1">
                                    <a:latin typeface="Cambria Math" panose="02040503050406030204" pitchFamily="18" charset="0"/>
                                  </a:rPr>
                                  <m:t>𝐴</m:t>
                                </m:r>
                              </m:sub>
                            </m:sSub>
                          </m:e>
                        </m:eqArr>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0</m:t>
                              </m:r>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𝑎𝑏</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b="0" i="1" smtClean="0">
                                    <a:latin typeface="Cambria Math" panose="02040503050406030204" pitchFamily="18" charset="0"/>
                                  </a:rPr>
                                  <m:t>𝑏𝑐</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b="0" i="1" smtClean="0">
                                    <a:latin typeface="Cambria Math" panose="02040503050406030204" pitchFamily="18" charset="0"/>
                                  </a:rPr>
                                  <m:t>𝑐𝑎</m:t>
                                </m:r>
                              </m:sub>
                            </m:sSub>
                          </m:e>
                        </m:eqArr>
                      </m:e>
                    </m:d>
                  </m:oMath>
                </a14:m>
                <a:endParaRPr lang="en-US" dirty="0">
                  <a:latin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807613" y="1786482"/>
                <a:ext cx="3538918" cy="880626"/>
              </a:xfrm>
              <a:prstGeom prst="rect">
                <a:avLst/>
              </a:prstGeom>
              <a:blipFill>
                <a:blip r:embed="rId3"/>
                <a:stretch>
                  <a:fillRect/>
                </a:stretch>
              </a:blipFill>
            </p:spPr>
            <p:txBody>
              <a:bodyPr/>
              <a:lstStyle/>
              <a:p>
                <a:r>
                  <a:rPr lang="en-US">
                    <a:noFill/>
                  </a:rPr>
                  <a:t> </a:t>
                </a:r>
              </a:p>
            </p:txBody>
          </p:sp>
        </mc:Fallback>
      </mc:AlternateContent>
      <p:sp>
        <p:nvSpPr>
          <p:cNvPr id="10" name="TextBox 9"/>
          <p:cNvSpPr txBox="1"/>
          <p:nvPr/>
        </p:nvSpPr>
        <p:spPr>
          <a:xfrm>
            <a:off x="8184557" y="2102830"/>
            <a:ext cx="684803" cy="369332"/>
          </a:xfrm>
          <a:prstGeom prst="rect">
            <a:avLst/>
          </a:prstGeom>
          <a:noFill/>
        </p:spPr>
        <p:txBody>
          <a:bodyPr wrap="none" rtlCol="0">
            <a:spAutoFit/>
          </a:bodyPr>
          <a:lstStyle/>
          <a:p>
            <a:r>
              <a:rPr lang="en-US" dirty="0">
                <a:latin typeface="Times New Roman" panose="02020603050405020304" pitchFamily="18" charset="0"/>
              </a:rPr>
              <a:t>(151)</a:t>
            </a:r>
          </a:p>
        </p:txBody>
      </p:sp>
      <mc:AlternateContent xmlns:mc="http://schemas.openxmlformats.org/markup-compatibility/2006" xmlns:a14="http://schemas.microsoft.com/office/drawing/2010/main">
        <mc:Choice Requires="a14">
          <p:sp>
            <p:nvSpPr>
              <p:cNvPr id="11" name="Rectangle 10"/>
              <p:cNvSpPr/>
              <p:nvPr/>
            </p:nvSpPr>
            <p:spPr>
              <a:xfrm>
                <a:off x="1083708" y="3041923"/>
                <a:ext cx="2715102"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083708" y="3041923"/>
                <a:ext cx="2715102" cy="369332"/>
              </a:xfrm>
              <a:prstGeom prst="rect">
                <a:avLst/>
              </a:prstGeom>
              <a:blipFill>
                <a:blip r:embed="rId4"/>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852340" y="2814136"/>
                <a:ext cx="2763898"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4852340" y="2814136"/>
                <a:ext cx="2763898" cy="82490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782818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076372" cy="584775"/>
          </a:xfrm>
          <a:prstGeom prst="rect">
            <a:avLst/>
          </a:prstGeom>
        </p:spPr>
        <p:txBody>
          <a:bodyPr wrap="none">
            <a:spAutoFit/>
          </a:bodyPr>
          <a:lstStyle/>
          <a:p>
            <a:r>
              <a:rPr lang="en-US" sz="3200" dirty="0">
                <a:solidFill>
                  <a:srgbClr val="C8102E"/>
                </a:solidFill>
                <a:latin typeface="+mj-lt"/>
                <a:ea typeface="+mj-ea"/>
                <a:cs typeface="+mj-cs"/>
              </a:rPr>
              <a:t>Open Delta-Open Delta</a:t>
            </a:r>
          </a:p>
        </p:txBody>
      </p:sp>
      <p:sp>
        <p:nvSpPr>
          <p:cNvPr id="2" name="Rectangle 1"/>
          <p:cNvSpPr/>
          <p:nvPr/>
        </p:nvSpPr>
        <p:spPr>
          <a:xfrm>
            <a:off x="157654" y="673976"/>
            <a:ext cx="8986345" cy="1015663"/>
          </a:xfrm>
          <a:prstGeom prst="rect">
            <a:avLst/>
          </a:prstGeom>
        </p:spPr>
        <p:txBody>
          <a:bodyPr wrap="square">
            <a:spAutoFit/>
          </a:bodyPr>
          <a:lstStyle/>
          <a:p>
            <a:r>
              <a:rPr lang="en-US" sz="2000" dirty="0">
                <a:solidFill>
                  <a:srgbClr val="000000"/>
                </a:solidFill>
                <a:latin typeface="Times New Roman" panose="02020603050405020304" pitchFamily="18" charset="0"/>
              </a:rPr>
              <a:t>The last row of the matrix [</a:t>
            </a:r>
            <a:r>
              <a:rPr lang="en-US" sz="2000" i="1" dirty="0">
                <a:solidFill>
                  <a:srgbClr val="000000"/>
                </a:solidFill>
                <a:latin typeface="Times New Roman" panose="02020603050405020304" pitchFamily="18" charset="0"/>
              </a:rPr>
              <a:t>AV</a:t>
            </a:r>
            <a:r>
              <a:rPr lang="en-US" sz="2000" dirty="0">
                <a:solidFill>
                  <a:srgbClr val="000000"/>
                </a:solidFill>
                <a:latin typeface="Times New Roman" panose="02020603050405020304" pitchFamily="18" charset="0"/>
              </a:rPr>
              <a:t>] is the result that the sum of the line-to-line voltages must be equal to zero.</a:t>
            </a:r>
          </a:p>
          <a:p>
            <a:r>
              <a:rPr lang="en-US" sz="2000" dirty="0">
                <a:solidFill>
                  <a:srgbClr val="000000"/>
                </a:solidFill>
                <a:latin typeface="Times New Roman" panose="02020603050405020304" pitchFamily="18" charset="0"/>
              </a:rPr>
              <a:t>The relationship between the secondary and primary line currents is</a:t>
            </a:r>
          </a:p>
        </p:txBody>
      </p:sp>
      <mc:AlternateContent xmlns:mc="http://schemas.openxmlformats.org/markup-compatibility/2006" xmlns:a14="http://schemas.microsoft.com/office/drawing/2010/main">
        <mc:Choice Requires="a14">
          <p:sp>
            <p:nvSpPr>
              <p:cNvPr id="13" name="Rectangle 12"/>
              <p:cNvSpPr/>
              <p:nvPr/>
            </p:nvSpPr>
            <p:spPr>
              <a:xfrm>
                <a:off x="2819400" y="1752600"/>
                <a:ext cx="3274935" cy="88062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m:t>
                                </m:r>
                              </m:sub>
                            </m:sSub>
                          </m:e>
                        </m:eqArr>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0</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1</m:t>
                              </m:r>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𝐴</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𝐵</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𝐶</m:t>
                                </m:r>
                              </m:sub>
                            </m:sSub>
                          </m:e>
                        </m:eqArr>
                      </m:e>
                    </m:d>
                  </m:oMath>
                </a14:m>
                <a:endParaRPr lang="en-US" dirty="0">
                  <a:latin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2819400" y="1752600"/>
                <a:ext cx="3274935" cy="880626"/>
              </a:xfrm>
              <a:prstGeom prst="rect">
                <a:avLst/>
              </a:prstGeom>
              <a:blipFill>
                <a:blip r:embed="rId2"/>
                <a:stretch>
                  <a:fillRect/>
                </a:stretch>
              </a:blipFill>
            </p:spPr>
            <p:txBody>
              <a:bodyPr/>
              <a:lstStyle/>
              <a:p>
                <a:r>
                  <a:rPr lang="en-US">
                    <a:noFill/>
                  </a:rPr>
                  <a:t> </a:t>
                </a:r>
              </a:p>
            </p:txBody>
          </p:sp>
        </mc:Fallback>
      </mc:AlternateContent>
      <p:sp>
        <p:nvSpPr>
          <p:cNvPr id="14" name="TextBox 13"/>
          <p:cNvSpPr txBox="1"/>
          <p:nvPr/>
        </p:nvSpPr>
        <p:spPr>
          <a:xfrm>
            <a:off x="8153400" y="2008247"/>
            <a:ext cx="684803" cy="369332"/>
          </a:xfrm>
          <a:prstGeom prst="rect">
            <a:avLst/>
          </a:prstGeom>
          <a:noFill/>
        </p:spPr>
        <p:txBody>
          <a:bodyPr wrap="none" rtlCol="0">
            <a:spAutoFit/>
          </a:bodyPr>
          <a:lstStyle/>
          <a:p>
            <a:r>
              <a:rPr lang="en-US" dirty="0">
                <a:latin typeface="Times New Roman" panose="02020603050405020304" pitchFamily="18" charset="0"/>
              </a:rPr>
              <a:t>(152)</a:t>
            </a:r>
          </a:p>
        </p:txBody>
      </p:sp>
      <mc:AlternateContent xmlns:mc="http://schemas.openxmlformats.org/markup-compatibility/2006" xmlns:a14="http://schemas.microsoft.com/office/drawing/2010/main">
        <mc:Choice Requires="a14">
          <p:sp>
            <p:nvSpPr>
              <p:cNvPr id="15" name="Rectangle 14"/>
              <p:cNvSpPr/>
              <p:nvPr/>
            </p:nvSpPr>
            <p:spPr>
              <a:xfrm>
                <a:off x="1287341" y="2975806"/>
                <a:ext cx="2159181"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287341" y="2975806"/>
                <a:ext cx="2159181" cy="369332"/>
              </a:xfrm>
              <a:prstGeom prst="rect">
                <a:avLst/>
              </a:prstGeom>
              <a:blipFill>
                <a:blip r:embed="rId3"/>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4746323" y="2692627"/>
                <a:ext cx="2707793"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𝐴</m:t>
                          </m:r>
                          <m:r>
                            <a:rPr lang="en-US" b="0" i="1" smtClean="0">
                              <a:latin typeface="Cambria Math" panose="02040503050406030204" pitchFamily="18" charset="0"/>
                            </a:rPr>
                            <m:t>𝐼</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−1</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4746323" y="2692627"/>
                <a:ext cx="2707793" cy="824906"/>
              </a:xfrm>
              <a:prstGeom prst="rect">
                <a:avLst/>
              </a:prstGeom>
              <a:blipFill>
                <a:blip r:embed="rId4"/>
                <a:stretch>
                  <a:fillRect/>
                </a:stretch>
              </a:blipFill>
            </p:spPr>
            <p:txBody>
              <a:bodyPr/>
              <a:lstStyle/>
              <a:p>
                <a:r>
                  <a:rPr lang="en-US">
                    <a:noFill/>
                  </a:rPr>
                  <a:t> </a:t>
                </a:r>
              </a:p>
            </p:txBody>
          </p:sp>
        </mc:Fallback>
      </mc:AlternateContent>
      <p:sp>
        <p:nvSpPr>
          <p:cNvPr id="7" name="Rectangle 6"/>
          <p:cNvSpPr/>
          <p:nvPr/>
        </p:nvSpPr>
        <p:spPr>
          <a:xfrm>
            <a:off x="152400" y="3477143"/>
            <a:ext cx="8915400" cy="400110"/>
          </a:xfrm>
          <a:prstGeom prst="rect">
            <a:avLst/>
          </a:prstGeom>
        </p:spPr>
        <p:txBody>
          <a:bodyPr wrap="square">
            <a:spAutoFit/>
          </a:bodyPr>
          <a:lstStyle/>
          <a:p>
            <a:r>
              <a:rPr lang="en-US" sz="2000" dirty="0">
                <a:solidFill>
                  <a:srgbClr val="000000"/>
                </a:solidFill>
                <a:latin typeface="Times New Roman" panose="02020603050405020304" pitchFamily="18" charset="0"/>
              </a:rPr>
              <a:t>The primary line currents as a function of the secondary line currents are given by</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Rectangle 20"/>
              <p:cNvSpPr/>
              <p:nvPr/>
            </p:nvSpPr>
            <p:spPr>
              <a:xfrm>
                <a:off x="2819400" y="4231697"/>
                <a:ext cx="3226204" cy="88062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𝐵</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𝐶</m:t>
                                </m:r>
                              </m:sub>
                            </m:sSub>
                          </m:e>
                        </m:eqArr>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0</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1</m:t>
                              </m:r>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m:t>
                                </m:r>
                              </m:sub>
                            </m:sSub>
                          </m:e>
                        </m:eqArr>
                      </m:e>
                    </m:d>
                  </m:oMath>
                </a14:m>
                <a:endParaRPr lang="en-US" dirty="0">
                  <a:latin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2819400" y="4231697"/>
                <a:ext cx="3226204" cy="880626"/>
              </a:xfrm>
              <a:prstGeom prst="rect">
                <a:avLst/>
              </a:prstGeom>
              <a:blipFill>
                <a:blip r:embed="rId5"/>
                <a:stretch>
                  <a:fillRect/>
                </a:stretch>
              </a:blipFill>
            </p:spPr>
            <p:txBody>
              <a:bodyPr/>
              <a:lstStyle/>
              <a:p>
                <a:r>
                  <a:rPr lang="en-US">
                    <a:noFill/>
                  </a:rPr>
                  <a:t> </a:t>
                </a:r>
              </a:p>
            </p:txBody>
          </p:sp>
        </mc:Fallback>
      </mc:AlternateContent>
      <p:sp>
        <p:nvSpPr>
          <p:cNvPr id="22" name="TextBox 21"/>
          <p:cNvSpPr txBox="1"/>
          <p:nvPr/>
        </p:nvSpPr>
        <p:spPr>
          <a:xfrm>
            <a:off x="8153400" y="4487344"/>
            <a:ext cx="684803" cy="369332"/>
          </a:xfrm>
          <a:prstGeom prst="rect">
            <a:avLst/>
          </a:prstGeom>
          <a:noFill/>
        </p:spPr>
        <p:txBody>
          <a:bodyPr wrap="none" rtlCol="0">
            <a:spAutoFit/>
          </a:bodyPr>
          <a:lstStyle/>
          <a:p>
            <a:r>
              <a:rPr lang="en-US" dirty="0">
                <a:latin typeface="Times New Roman" panose="02020603050405020304" pitchFamily="18" charset="0"/>
              </a:rPr>
              <a:t>(153)</a:t>
            </a:r>
          </a:p>
        </p:txBody>
      </p:sp>
      <mc:AlternateContent xmlns:mc="http://schemas.openxmlformats.org/markup-compatibility/2006" xmlns:a14="http://schemas.microsoft.com/office/drawing/2010/main">
        <mc:Choice Requires="a14">
          <p:sp>
            <p:nvSpPr>
              <p:cNvPr id="23" name="Rectangle 22"/>
              <p:cNvSpPr/>
              <p:nvPr/>
            </p:nvSpPr>
            <p:spPr>
              <a:xfrm>
                <a:off x="1287341" y="5454903"/>
                <a:ext cx="2138662"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287341" y="5454903"/>
                <a:ext cx="2138662" cy="369332"/>
              </a:xfrm>
              <a:prstGeom prst="rect">
                <a:avLst/>
              </a:prstGeom>
              <a:blipFill>
                <a:blip r:embed="rId6"/>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4746323" y="5171724"/>
                <a:ext cx="2707793"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𝑡</m:t>
                              </m:r>
                            </m:sub>
                          </m:sSub>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−1</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4746323" y="5171724"/>
                <a:ext cx="2707793" cy="824906"/>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89927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595309" cy="584775"/>
          </a:xfrm>
          <a:prstGeom prst="rect">
            <a:avLst/>
          </a:prstGeom>
        </p:spPr>
        <p:txBody>
          <a:bodyPr wrap="none">
            <a:spAutoFit/>
          </a:bodyPr>
          <a:lstStyle/>
          <a:p>
            <a:pPr>
              <a:spcBef>
                <a:spcPct val="0"/>
              </a:spcBef>
            </a:pPr>
            <a:r>
              <a:rPr lang="en-US" sz="3200" dirty="0">
                <a:solidFill>
                  <a:srgbClr val="C8102E"/>
                </a:solidFill>
                <a:latin typeface="+mj-lt"/>
                <a:ea typeface="+mj-ea"/>
                <a:cs typeface="+mj-cs"/>
              </a:rPr>
              <a:t>Voltages</a:t>
            </a:r>
          </a:p>
        </p:txBody>
      </p:sp>
      <p:sp>
        <p:nvSpPr>
          <p:cNvPr id="2" name="Rectangle 1"/>
          <p:cNvSpPr/>
          <p:nvPr/>
        </p:nvSpPr>
        <p:spPr>
          <a:xfrm>
            <a:off x="152400" y="647700"/>
            <a:ext cx="8915400" cy="2031325"/>
          </a:xfrm>
          <a:prstGeom prst="rect">
            <a:avLst/>
          </a:prstGeom>
        </p:spPr>
        <p:txBody>
          <a:bodyPr wrap="square">
            <a:spAutoFit/>
          </a:bodyPr>
          <a:lstStyle/>
          <a:p>
            <a:pPr algn="just"/>
            <a:r>
              <a:rPr lang="en-US" dirty="0">
                <a:latin typeface="Times New Roman" panose="02020603050405020304" pitchFamily="18" charset="0"/>
              </a:rPr>
              <a:t>The positive sequence phasor diagrams of the voltages in Fig.2 show the relationships between the various positive sequence voltages. Care must be taken to observe the polarity marks on the individual transformer windings. In order to simplify the notation, it is necessary to label the “ideal” voltages with voltage polarity markings as shown in Fig.2. Observing the polarity markings of the transformer windings, the voltage </a:t>
            </a:r>
            <a:r>
              <a:rPr lang="en-US" i="1" dirty="0" err="1">
                <a:latin typeface="Times New Roman" panose="02020603050405020304" pitchFamily="18" charset="0"/>
              </a:rPr>
              <a:t>Vt</a:t>
            </a:r>
            <a:r>
              <a:rPr lang="en-US" i="1" baseline="-25000" dirty="0" err="1">
                <a:latin typeface="Times New Roman" panose="02020603050405020304" pitchFamily="18" charset="0"/>
              </a:rPr>
              <a:t>a</a:t>
            </a:r>
            <a:r>
              <a:rPr lang="en-US" dirty="0">
                <a:latin typeface="Times New Roman" panose="02020603050405020304" pitchFamily="18" charset="0"/>
              </a:rPr>
              <a:t> will be 180° out of phase with the voltage </a:t>
            </a:r>
            <a:r>
              <a:rPr lang="en-US" i="1" dirty="0">
                <a:latin typeface="Times New Roman" panose="02020603050405020304" pitchFamily="18" charset="0"/>
              </a:rPr>
              <a:t>V</a:t>
            </a:r>
            <a:r>
              <a:rPr lang="en-US" i="1" baseline="-25000" dirty="0">
                <a:latin typeface="Times New Roman" panose="02020603050405020304" pitchFamily="18" charset="0"/>
              </a:rPr>
              <a:t>CA</a:t>
            </a:r>
            <a:r>
              <a:rPr lang="en-US" dirty="0">
                <a:latin typeface="Times New Roman" panose="02020603050405020304" pitchFamily="18" charset="0"/>
              </a:rPr>
              <a:t> and the voltage </a:t>
            </a:r>
            <a:r>
              <a:rPr lang="en-US" i="1" dirty="0" err="1">
                <a:latin typeface="Times New Roman" panose="02020603050405020304" pitchFamily="18" charset="0"/>
              </a:rPr>
              <a:t>Vt</a:t>
            </a:r>
            <a:r>
              <a:rPr lang="en-US" i="1" baseline="-25000" dirty="0" err="1">
                <a:latin typeface="Times New Roman" panose="02020603050405020304" pitchFamily="18" charset="0"/>
              </a:rPr>
              <a:t>b</a:t>
            </a:r>
            <a:r>
              <a:rPr lang="en-US" dirty="0">
                <a:latin typeface="Times New Roman" panose="02020603050405020304" pitchFamily="18" charset="0"/>
              </a:rPr>
              <a:t> will be 180° out of phase with the voltage </a:t>
            </a:r>
            <a:r>
              <a:rPr lang="en-US" i="1" dirty="0">
                <a:latin typeface="Times New Roman" panose="02020603050405020304" pitchFamily="18" charset="0"/>
              </a:rPr>
              <a:t>V</a:t>
            </a:r>
            <a:r>
              <a:rPr lang="en-US" i="1" baseline="-25000" dirty="0">
                <a:latin typeface="Times New Roman" panose="02020603050405020304" pitchFamily="18" charset="0"/>
              </a:rPr>
              <a:t>AB</a:t>
            </a:r>
            <a:r>
              <a:rPr lang="en-US" dirty="0">
                <a:latin typeface="Times New Roman" panose="02020603050405020304" pitchFamily="18" charset="0"/>
              </a:rPr>
              <a:t>. Kirchhoff's voltage law (KVL) gives the line-to-line voltage between phases </a:t>
            </a:r>
            <a:r>
              <a:rPr lang="en-US" i="1" dirty="0">
                <a:latin typeface="Times New Roman" panose="02020603050405020304" pitchFamily="18" charset="0"/>
              </a:rPr>
              <a:t>a</a:t>
            </a:r>
            <a:r>
              <a:rPr lang="en-US" dirty="0">
                <a:latin typeface="Times New Roman" panose="02020603050405020304" pitchFamily="18" charset="0"/>
              </a:rPr>
              <a:t> and </a:t>
            </a:r>
            <a:r>
              <a:rPr lang="en-US" i="1" dirty="0">
                <a:latin typeface="Times New Roman" panose="02020603050405020304" pitchFamily="18" charset="0"/>
              </a:rPr>
              <a:t>b</a:t>
            </a:r>
            <a:r>
              <a:rPr lang="en-US" dirty="0">
                <a:latin typeface="Times New Roman" panose="02020603050405020304" pitchFamily="18" charset="0"/>
              </a:rPr>
              <a:t> as</a:t>
            </a:r>
          </a:p>
        </p:txBody>
      </p:sp>
      <p:sp>
        <p:nvSpPr>
          <p:cNvPr id="12" name="TextBox 11"/>
          <p:cNvSpPr txBox="1"/>
          <p:nvPr/>
        </p:nvSpPr>
        <p:spPr>
          <a:xfrm>
            <a:off x="1730452" y="5765213"/>
            <a:ext cx="5881665" cy="369332"/>
          </a:xfrm>
          <a:prstGeom prst="rect">
            <a:avLst/>
          </a:prstGeom>
          <a:noFill/>
        </p:spPr>
        <p:txBody>
          <a:bodyPr wrap="square" rtlCol="0">
            <a:spAutoFit/>
          </a:bodyPr>
          <a:lstStyle/>
          <a:p>
            <a:pPr algn="ctr"/>
            <a:r>
              <a:rPr lang="en-US" dirty="0">
                <a:latin typeface="Times New Roman" panose="02020603050405020304" pitchFamily="18" charset="0"/>
              </a:rPr>
              <a:t>Fig.2 Standard delta-grounded wye connection with voltage</a:t>
            </a:r>
          </a:p>
        </p:txBody>
      </p:sp>
      <p:pic>
        <p:nvPicPr>
          <p:cNvPr id="5" name="Picture 4"/>
          <p:cNvPicPr>
            <a:picLocks noChangeAspect="1"/>
          </p:cNvPicPr>
          <p:nvPr/>
        </p:nvPicPr>
        <p:blipFill>
          <a:blip r:embed="rId2"/>
          <a:stretch>
            <a:fillRect/>
          </a:stretch>
        </p:blipFill>
        <p:spPr>
          <a:xfrm>
            <a:off x="2464919" y="3488773"/>
            <a:ext cx="4290362" cy="2250682"/>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3657600" y="2800830"/>
                <a:ext cx="166340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𝑎𝑏</m:t>
                          </m:r>
                        </m:sub>
                      </m:sSub>
                      <m: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𝑉𝑡</m:t>
                          </m:r>
                        </m:e>
                        <m:sub>
                          <m:r>
                            <a:rPr lang="en-US" b="0" i="1" smtClean="0">
                              <a:latin typeface="Cambria Math" panose="02040503050406030204" pitchFamily="18" charset="0"/>
                            </a:rPr>
                            <m:t>𝑎</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𝑉𝑡</m:t>
                          </m:r>
                        </m:e>
                        <m:sub>
                          <m:r>
                            <a:rPr lang="en-US" b="0" i="1" smtClean="0">
                              <a:latin typeface="Cambria Math" panose="02040503050406030204" pitchFamily="18" charset="0"/>
                            </a:rPr>
                            <m:t>𝑏</m:t>
                          </m:r>
                        </m:sub>
                      </m:sSub>
                    </m:oMath>
                  </m:oMathPara>
                </a14:m>
                <a:endParaRPr lang="en-US" dirty="0">
                  <a:latin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657600" y="2800830"/>
                <a:ext cx="1663404" cy="276999"/>
              </a:xfrm>
              <a:prstGeom prst="rect">
                <a:avLst/>
              </a:prstGeom>
              <a:blipFill>
                <a:blip r:embed="rId3"/>
                <a:stretch>
                  <a:fillRect l="-2564" r="-1099" b="-17391"/>
                </a:stretch>
              </a:blipFill>
            </p:spPr>
            <p:txBody>
              <a:bodyPr/>
              <a:lstStyle/>
              <a:p>
                <a:r>
                  <a:rPr lang="en-US">
                    <a:noFill/>
                  </a:rPr>
                  <a:t> </a:t>
                </a:r>
              </a:p>
            </p:txBody>
          </p:sp>
        </mc:Fallback>
      </mc:AlternateContent>
      <p:sp>
        <p:nvSpPr>
          <p:cNvPr id="8" name="TextBox 7"/>
          <p:cNvSpPr txBox="1"/>
          <p:nvPr/>
        </p:nvSpPr>
        <p:spPr>
          <a:xfrm>
            <a:off x="7612117" y="2754663"/>
            <a:ext cx="453970" cy="369332"/>
          </a:xfrm>
          <a:prstGeom prst="rect">
            <a:avLst/>
          </a:prstGeom>
          <a:noFill/>
        </p:spPr>
        <p:txBody>
          <a:bodyPr wrap="none" rtlCol="0">
            <a:spAutoFit/>
          </a:bodyPr>
          <a:lstStyle/>
          <a:p>
            <a:r>
              <a:rPr lang="en-US" dirty="0">
                <a:latin typeface="Times New Roman" panose="02020603050405020304" pitchFamily="18" charset="0"/>
              </a:rPr>
              <a:t>(8)</a:t>
            </a:r>
          </a:p>
        </p:txBody>
      </p:sp>
      <p:sp>
        <p:nvSpPr>
          <p:cNvPr id="6" name="Rectangle 5"/>
          <p:cNvSpPr/>
          <p:nvPr/>
        </p:nvSpPr>
        <p:spPr>
          <a:xfrm>
            <a:off x="149772" y="3175679"/>
            <a:ext cx="8877300" cy="369332"/>
          </a:xfrm>
          <a:prstGeom prst="rect">
            <a:avLst/>
          </a:prstGeom>
        </p:spPr>
        <p:txBody>
          <a:bodyPr wrap="square">
            <a:spAutoFit/>
          </a:bodyPr>
          <a:lstStyle/>
          <a:p>
            <a:r>
              <a:rPr lang="en-US" dirty="0">
                <a:solidFill>
                  <a:srgbClr val="000000"/>
                </a:solidFill>
                <a:latin typeface="Times New Roman" panose="02020603050405020304" pitchFamily="18" charset="0"/>
              </a:rPr>
              <a:t>The phasors of the positive sequence voltages of Equation (8) are shown in Fig.2.</a:t>
            </a:r>
            <a:endParaRPr lang="en-US"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14056138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076372" cy="584775"/>
          </a:xfrm>
          <a:prstGeom prst="rect">
            <a:avLst/>
          </a:prstGeom>
        </p:spPr>
        <p:txBody>
          <a:bodyPr wrap="none">
            <a:spAutoFit/>
          </a:bodyPr>
          <a:lstStyle/>
          <a:p>
            <a:r>
              <a:rPr lang="en-US" sz="3200" dirty="0">
                <a:solidFill>
                  <a:srgbClr val="C8102E"/>
                </a:solidFill>
                <a:latin typeface="+mj-lt"/>
                <a:ea typeface="+mj-ea"/>
                <a:cs typeface="+mj-cs"/>
              </a:rPr>
              <a:t>Open Delta-Open Delta</a:t>
            </a:r>
          </a:p>
        </p:txBody>
      </p:sp>
      <p:sp>
        <p:nvSpPr>
          <p:cNvPr id="5" name="Rectangle 4"/>
          <p:cNvSpPr/>
          <p:nvPr/>
        </p:nvSpPr>
        <p:spPr>
          <a:xfrm>
            <a:off x="152400" y="647700"/>
            <a:ext cx="9006248" cy="400110"/>
          </a:xfrm>
          <a:prstGeom prst="rect">
            <a:avLst/>
          </a:prstGeom>
        </p:spPr>
        <p:txBody>
          <a:bodyPr wrap="square">
            <a:spAutoFit/>
          </a:bodyPr>
          <a:lstStyle/>
          <a:p>
            <a:r>
              <a:rPr lang="en-US" sz="2000" dirty="0">
                <a:solidFill>
                  <a:srgbClr val="000000"/>
                </a:solidFill>
                <a:latin typeface="Times New Roman" panose="02020603050405020304" pitchFamily="18" charset="0"/>
              </a:rPr>
              <a:t>The ideal secondary voltages are given by</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3450707" y="1074086"/>
                <a:ext cx="24096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𝑉𝑡</m:t>
                          </m:r>
                        </m:e>
                        <m:sub>
                          <m:r>
                            <a:rPr lang="en-US" b="0" i="1" smtClean="0">
                              <a:latin typeface="Cambria Math" panose="02040503050406030204" pitchFamily="18" charset="0"/>
                            </a:rPr>
                            <m:t>𝑎𝑏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𝑎𝑏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𝑍𝑡</m:t>
                          </m:r>
                        </m:e>
                        <m:sub>
                          <m:r>
                            <a:rPr lang="en-US" b="0" i="1" smtClean="0">
                              <a:latin typeface="Cambria Math" panose="02040503050406030204" pitchFamily="18" charset="0"/>
                            </a:rPr>
                            <m:t>𝑎𝑏</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𝐼</m:t>
                          </m:r>
                        </m:e>
                        <m:sub>
                          <m:r>
                            <a:rPr lang="en-US" b="0" i="1" smtClean="0">
                              <a:latin typeface="Cambria Math" panose="02040503050406030204" pitchFamily="18" charset="0"/>
                            </a:rPr>
                            <m:t>𝑎</m:t>
                          </m:r>
                        </m:sub>
                      </m:sSub>
                    </m:oMath>
                  </m:oMathPara>
                </a14:m>
                <a:endParaRPr lang="en-US" dirty="0">
                  <a:latin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450707" y="1074086"/>
                <a:ext cx="2409634" cy="369332"/>
              </a:xfrm>
              <a:prstGeom prst="rect">
                <a:avLst/>
              </a:prstGeom>
              <a:blipFill>
                <a:blip r:embed="rId2"/>
                <a:stretch>
                  <a:fillRect b="-1639"/>
                </a:stretch>
              </a:blipFill>
            </p:spPr>
            <p:txBody>
              <a:bodyPr/>
              <a:lstStyle/>
              <a:p>
                <a:r>
                  <a:rPr lang="en-US">
                    <a:noFill/>
                  </a:rPr>
                  <a:t> </a:t>
                </a:r>
              </a:p>
            </p:txBody>
          </p:sp>
        </mc:Fallback>
      </mc:AlternateContent>
      <p:sp>
        <p:nvSpPr>
          <p:cNvPr id="17" name="TextBox 16"/>
          <p:cNvSpPr txBox="1"/>
          <p:nvPr/>
        </p:nvSpPr>
        <p:spPr>
          <a:xfrm>
            <a:off x="8348406" y="1074086"/>
            <a:ext cx="684803" cy="369332"/>
          </a:xfrm>
          <a:prstGeom prst="rect">
            <a:avLst/>
          </a:prstGeom>
          <a:noFill/>
        </p:spPr>
        <p:txBody>
          <a:bodyPr wrap="none" rtlCol="0">
            <a:spAutoFit/>
          </a:bodyPr>
          <a:lstStyle/>
          <a:p>
            <a:r>
              <a:rPr lang="en-US" dirty="0">
                <a:latin typeface="Times New Roman" panose="02020603050405020304" pitchFamily="18" charset="0"/>
              </a:rPr>
              <a:t>(154)</a:t>
            </a:r>
          </a:p>
        </p:txBody>
      </p:sp>
      <mc:AlternateContent xmlns:mc="http://schemas.openxmlformats.org/markup-compatibility/2006" xmlns:a14="http://schemas.microsoft.com/office/drawing/2010/main">
        <mc:Choice Requires="a14">
          <p:sp>
            <p:nvSpPr>
              <p:cNvPr id="18" name="Rectangle 17"/>
              <p:cNvSpPr/>
              <p:nvPr/>
            </p:nvSpPr>
            <p:spPr>
              <a:xfrm>
                <a:off x="3450707" y="1571030"/>
                <a:ext cx="23496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𝑉𝑡</m:t>
                          </m:r>
                        </m:e>
                        <m:sub>
                          <m:r>
                            <a:rPr lang="en-US" b="0" i="1" smtClean="0">
                              <a:latin typeface="Cambria Math" panose="02040503050406030204" pitchFamily="18" charset="0"/>
                            </a:rPr>
                            <m:t>𝑏𝑐</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𝑏𝑐</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𝑍𝑡</m:t>
                          </m:r>
                        </m:e>
                        <m:sub>
                          <m:r>
                            <a:rPr lang="en-US" b="0" i="1" smtClean="0">
                              <a:latin typeface="Cambria Math" panose="02040503050406030204" pitchFamily="18" charset="0"/>
                            </a:rPr>
                            <m:t>𝑏𝑐</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𝐼</m:t>
                          </m:r>
                        </m:e>
                        <m:sub>
                          <m:r>
                            <a:rPr lang="en-US" b="0" i="1" smtClean="0">
                              <a:latin typeface="Cambria Math" panose="02040503050406030204" pitchFamily="18" charset="0"/>
                            </a:rPr>
                            <m:t>𝑐</m:t>
                          </m:r>
                        </m:sub>
                      </m:sSub>
                    </m:oMath>
                  </m:oMathPara>
                </a14:m>
                <a:endParaRPr lang="en-US" dirty="0">
                  <a:latin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450707" y="1571030"/>
                <a:ext cx="2349618" cy="369332"/>
              </a:xfrm>
              <a:prstGeom prst="rect">
                <a:avLst/>
              </a:prstGeom>
              <a:blipFill>
                <a:blip r:embed="rId3"/>
                <a:stretch>
                  <a:fillRect b="-1667"/>
                </a:stretch>
              </a:blipFill>
            </p:spPr>
            <p:txBody>
              <a:bodyPr/>
              <a:lstStyle/>
              <a:p>
                <a:r>
                  <a:rPr lang="en-US">
                    <a:noFill/>
                  </a:rPr>
                  <a:t> </a:t>
                </a:r>
              </a:p>
            </p:txBody>
          </p:sp>
        </mc:Fallback>
      </mc:AlternateContent>
      <p:sp>
        <p:nvSpPr>
          <p:cNvPr id="8" name="Rectangle 7"/>
          <p:cNvSpPr/>
          <p:nvPr/>
        </p:nvSpPr>
        <p:spPr>
          <a:xfrm>
            <a:off x="152400" y="1998798"/>
            <a:ext cx="8915400" cy="707886"/>
          </a:xfrm>
          <a:prstGeom prst="rect">
            <a:avLst/>
          </a:prstGeom>
        </p:spPr>
        <p:txBody>
          <a:bodyPr wrap="square">
            <a:spAutoFit/>
          </a:bodyPr>
          <a:lstStyle/>
          <a:p>
            <a:r>
              <a:rPr lang="en-US" sz="2000" dirty="0">
                <a:solidFill>
                  <a:srgbClr val="000000"/>
                </a:solidFill>
                <a:latin typeface="Times New Roman" panose="02020603050405020304" pitchFamily="18" charset="0"/>
              </a:rPr>
              <a:t>The primary line-to-line voltages as a function of the secondary line-to-line voltages are given by</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Rectangle 18"/>
              <p:cNvSpPr/>
              <p:nvPr/>
            </p:nvSpPr>
            <p:spPr>
              <a:xfrm>
                <a:off x="2489770" y="2534088"/>
                <a:ext cx="42206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𝐴𝐵</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i="1">
                                  <a:latin typeface="Cambria Math" panose="02040503050406030204" pitchFamily="18" charset="0"/>
                                </a:rPr>
                                <m:t>𝑎𝑏</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𝑉</m:t>
                          </m:r>
                        </m:e>
                        <m:sub>
                          <m:r>
                            <a:rPr lang="en-US" b="0" i="1" smtClean="0">
                              <a:latin typeface="Cambria Math" panose="02040503050406030204" pitchFamily="18" charset="0"/>
                            </a:rPr>
                            <m:t>𝑎𝑏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𝑍𝑡</m:t>
                          </m:r>
                        </m:e>
                        <m:sub>
                          <m:r>
                            <a:rPr lang="en-US" b="0" i="1" smtClean="0">
                              <a:latin typeface="Cambria Math" panose="02040503050406030204" pitchFamily="18" charset="0"/>
                            </a:rPr>
                            <m:t>𝑎𝑏</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𝐼</m:t>
                          </m:r>
                        </m:e>
                        <m:sub>
                          <m:r>
                            <a:rPr lang="en-US" b="0" i="1" smtClean="0">
                              <a:latin typeface="Cambria Math" panose="02040503050406030204" pitchFamily="18" charset="0"/>
                            </a:rPr>
                            <m:t>𝑎</m:t>
                          </m:r>
                        </m:sub>
                      </m:sSub>
                    </m:oMath>
                  </m:oMathPara>
                </a14:m>
                <a:endParaRPr lang="en-US" dirty="0">
                  <a:latin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489770" y="2534088"/>
                <a:ext cx="4220643" cy="369332"/>
              </a:xfrm>
              <a:prstGeom prst="rect">
                <a:avLst/>
              </a:prstGeom>
              <a:blipFill>
                <a:blip r:embed="rId4"/>
                <a:stretch>
                  <a:fillRect b="-1667"/>
                </a:stretch>
              </a:blipFill>
            </p:spPr>
            <p:txBody>
              <a:bodyPr/>
              <a:lstStyle/>
              <a:p>
                <a:r>
                  <a:rPr lang="en-US">
                    <a:noFill/>
                  </a:rPr>
                  <a:t> </a:t>
                </a:r>
              </a:p>
            </p:txBody>
          </p:sp>
        </mc:Fallback>
      </mc:AlternateContent>
      <p:sp>
        <p:nvSpPr>
          <p:cNvPr id="20" name="TextBox 19"/>
          <p:cNvSpPr txBox="1"/>
          <p:nvPr/>
        </p:nvSpPr>
        <p:spPr>
          <a:xfrm>
            <a:off x="8385192" y="2639607"/>
            <a:ext cx="684803" cy="369332"/>
          </a:xfrm>
          <a:prstGeom prst="rect">
            <a:avLst/>
          </a:prstGeom>
          <a:noFill/>
        </p:spPr>
        <p:txBody>
          <a:bodyPr wrap="none" rtlCol="0">
            <a:spAutoFit/>
          </a:bodyPr>
          <a:lstStyle/>
          <a:p>
            <a:r>
              <a:rPr lang="en-US" dirty="0">
                <a:latin typeface="Times New Roman" panose="02020603050405020304" pitchFamily="18" charset="0"/>
              </a:rPr>
              <a:t>(155)</a:t>
            </a:r>
          </a:p>
        </p:txBody>
      </p:sp>
      <mc:AlternateContent xmlns:mc="http://schemas.openxmlformats.org/markup-compatibility/2006" xmlns:a14="http://schemas.microsoft.com/office/drawing/2010/main">
        <mc:Choice Requires="a14">
          <p:sp>
            <p:nvSpPr>
              <p:cNvPr id="24" name="Rectangle 23"/>
              <p:cNvSpPr/>
              <p:nvPr/>
            </p:nvSpPr>
            <p:spPr>
              <a:xfrm>
                <a:off x="2545202" y="3025303"/>
                <a:ext cx="42206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𝐵𝐶</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i="1">
                                  <a:latin typeface="Cambria Math" panose="02040503050406030204" pitchFamily="18" charset="0"/>
                                </a:rPr>
                                <m:t>𝑏</m:t>
                              </m:r>
                              <m:r>
                                <a:rPr lang="en-US" b="0" i="1" smtClean="0">
                                  <a:latin typeface="Cambria Math" panose="02040503050406030204" pitchFamily="18" charset="0"/>
                                </a:rPr>
                                <m:t>𝑐</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𝑉</m:t>
                          </m:r>
                        </m:e>
                        <m:sub>
                          <m:r>
                            <a:rPr lang="en-US" b="0" i="1" smtClean="0">
                              <a:latin typeface="Cambria Math" panose="02040503050406030204" pitchFamily="18" charset="0"/>
                            </a:rPr>
                            <m:t>𝑏𝑐</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𝑍𝑡</m:t>
                          </m:r>
                        </m:e>
                        <m:sub>
                          <m:r>
                            <a:rPr lang="en-US" b="0" i="1" smtClean="0">
                              <a:latin typeface="Cambria Math" panose="02040503050406030204" pitchFamily="18" charset="0"/>
                            </a:rPr>
                            <m:t>𝑏𝑐</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𝐼</m:t>
                          </m:r>
                        </m:e>
                        <m:sub>
                          <m:r>
                            <a:rPr lang="en-US" b="0" i="1" smtClean="0">
                              <a:latin typeface="Cambria Math" panose="02040503050406030204" pitchFamily="18" charset="0"/>
                            </a:rPr>
                            <m:t>𝑐</m:t>
                          </m:r>
                        </m:sub>
                      </m:sSub>
                    </m:oMath>
                  </m:oMathPara>
                </a14:m>
                <a:endParaRPr lang="en-US" dirty="0">
                  <a:latin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2545202" y="3025303"/>
                <a:ext cx="4220643" cy="369332"/>
              </a:xfrm>
              <a:prstGeom prst="rect">
                <a:avLst/>
              </a:prstGeom>
              <a:blipFill>
                <a:blip r:embed="rId5"/>
                <a:stretch>
                  <a:fillRect b="-1639"/>
                </a:stretch>
              </a:blipFill>
            </p:spPr>
            <p:txBody>
              <a:bodyPr/>
              <a:lstStyle/>
              <a:p>
                <a:r>
                  <a:rPr lang="en-US">
                    <a:noFill/>
                  </a:rPr>
                  <a:t> </a:t>
                </a:r>
              </a:p>
            </p:txBody>
          </p:sp>
        </mc:Fallback>
      </mc:AlternateContent>
      <p:sp>
        <p:nvSpPr>
          <p:cNvPr id="9" name="Rectangle 8"/>
          <p:cNvSpPr/>
          <p:nvPr/>
        </p:nvSpPr>
        <p:spPr>
          <a:xfrm>
            <a:off x="152400" y="3438710"/>
            <a:ext cx="8991600" cy="707886"/>
          </a:xfrm>
          <a:prstGeom prst="rect">
            <a:avLst/>
          </a:prstGeom>
        </p:spPr>
        <p:txBody>
          <a:bodyPr wrap="square">
            <a:spAutoFit/>
          </a:bodyPr>
          <a:lstStyle/>
          <a:p>
            <a:r>
              <a:rPr lang="en-US" sz="2000" dirty="0">
                <a:solidFill>
                  <a:srgbClr val="000000"/>
                </a:solidFill>
                <a:latin typeface="Times New Roman" panose="02020603050405020304" pitchFamily="18" charset="0"/>
              </a:rPr>
              <a:t>The sum of the primary line-to-line voltages must equal zero. Therefore, the voltage </a:t>
            </a:r>
            <a:r>
              <a:rPr lang="en-US" sz="2000" i="1" dirty="0">
                <a:solidFill>
                  <a:srgbClr val="000000"/>
                </a:solidFill>
                <a:latin typeface="Times New Roman" panose="02020603050405020304" pitchFamily="18" charset="0"/>
              </a:rPr>
              <a:t>V</a:t>
            </a:r>
            <a:r>
              <a:rPr lang="en-US" sz="2000" i="1" baseline="-25000" dirty="0">
                <a:solidFill>
                  <a:srgbClr val="000000"/>
                </a:solidFill>
                <a:latin typeface="Times New Roman" panose="02020603050405020304" pitchFamily="18" charset="0"/>
              </a:rPr>
              <a:t>CA</a:t>
            </a:r>
            <a:r>
              <a:rPr lang="en-US" sz="2000" dirty="0">
                <a:solidFill>
                  <a:srgbClr val="000000"/>
                </a:solidFill>
                <a:latin typeface="Times New Roman" panose="02020603050405020304" pitchFamily="18" charset="0"/>
              </a:rPr>
              <a:t> is given by</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6" name="Rectangle 25"/>
              <p:cNvSpPr/>
              <p:nvPr/>
            </p:nvSpPr>
            <p:spPr>
              <a:xfrm>
                <a:off x="1752600" y="4210833"/>
                <a:ext cx="64227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𝐴𝐵</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𝐴𝐵</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𝐴𝐵</m:t>
                          </m:r>
                        </m:sub>
                      </m:sSub>
                      <m:r>
                        <a:rPr lang="en-US" b="0" i="1" smtClean="0">
                          <a:latin typeface="Cambria Math" panose="02040503050406030204" pitchFamily="18" charset="0"/>
                        </a:rPr>
                        <m:t>)</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𝑎𝑏</m:t>
                          </m:r>
                        </m:sub>
                      </m:sSub>
                      <m:r>
                        <a:rPr lang="en-US" i="1">
                          <a:latin typeface="Cambria Math" panose="02040503050406030204" pitchFamily="18" charset="0"/>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𝑎𝑏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𝑏𝑐</m:t>
                          </m:r>
                        </m:sub>
                      </m:sSub>
                      <m:r>
                        <a:rPr lang="en-US" i="1">
                          <a:latin typeface="Cambria Math" panose="02040503050406030204" pitchFamily="18" charset="0"/>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𝑏𝑐</m:t>
                          </m:r>
                        </m:sub>
                      </m:sSub>
                      <m:r>
                        <a:rPr lang="en-US" b="0" i="1" smtClean="0">
                          <a:latin typeface="Cambria Math" panose="02040503050406030204" pitchFamily="18" charset="0"/>
                          <a:ea typeface="Cambria Math" panose="02040503050406030204" pitchFamily="18" charset="0"/>
                        </a:rPr>
                        <m:t>)</m:t>
                      </m:r>
                    </m:oMath>
                  </m:oMathPara>
                </a14:m>
                <a:endParaRPr lang="en-US" dirty="0">
                  <a:latin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1752600" y="4210833"/>
                <a:ext cx="6422720" cy="369332"/>
              </a:xfrm>
              <a:prstGeom prst="rect">
                <a:avLst/>
              </a:prstGeom>
              <a:blipFill>
                <a:blip r:embed="rId6"/>
                <a:stretch>
                  <a:fillRect b="-15000"/>
                </a:stretch>
              </a:blipFill>
            </p:spPr>
            <p:txBody>
              <a:bodyPr/>
              <a:lstStyle/>
              <a:p>
                <a:r>
                  <a:rPr lang="en-US">
                    <a:noFill/>
                  </a:rPr>
                  <a:t> </a:t>
                </a:r>
              </a:p>
            </p:txBody>
          </p:sp>
        </mc:Fallback>
      </mc:AlternateContent>
      <p:sp>
        <p:nvSpPr>
          <p:cNvPr id="27" name="TextBox 26"/>
          <p:cNvSpPr txBox="1"/>
          <p:nvPr/>
        </p:nvSpPr>
        <p:spPr>
          <a:xfrm>
            <a:off x="8385192" y="4206855"/>
            <a:ext cx="684803" cy="369332"/>
          </a:xfrm>
          <a:prstGeom prst="rect">
            <a:avLst/>
          </a:prstGeom>
          <a:noFill/>
        </p:spPr>
        <p:txBody>
          <a:bodyPr wrap="none" rtlCol="0">
            <a:spAutoFit/>
          </a:bodyPr>
          <a:lstStyle/>
          <a:p>
            <a:r>
              <a:rPr lang="en-US" dirty="0">
                <a:latin typeface="Times New Roman" panose="02020603050405020304" pitchFamily="18" charset="0"/>
              </a:rPr>
              <a:t>(156)</a:t>
            </a:r>
          </a:p>
        </p:txBody>
      </p:sp>
      <mc:AlternateContent xmlns:mc="http://schemas.openxmlformats.org/markup-compatibility/2006" xmlns:a14="http://schemas.microsoft.com/office/drawing/2010/main">
        <mc:Choice Requires="a14">
          <p:sp>
            <p:nvSpPr>
              <p:cNvPr id="28" name="Rectangle 27"/>
              <p:cNvSpPr/>
              <p:nvPr/>
            </p:nvSpPr>
            <p:spPr>
              <a:xfrm>
                <a:off x="2286000" y="4743842"/>
                <a:ext cx="492801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𝐶𝐴</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𝑎𝑏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smtClean="0">
                              <a:latin typeface="Cambria Math" panose="02040503050406030204" pitchFamily="18" charset="0"/>
                            </a:rPr>
                            <m:t>𝑎</m:t>
                          </m:r>
                          <m:r>
                            <a:rPr lang="en-US" b="0" i="1" smtClean="0">
                              <a:latin typeface="Cambria Math" panose="02040503050406030204" pitchFamily="18" charset="0"/>
                            </a:rPr>
                            <m:t>𝑏</m:t>
                          </m:r>
                        </m:sub>
                      </m:sSub>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𝑉</m:t>
                          </m:r>
                        </m:e>
                        <m:sub>
                          <m:r>
                            <a:rPr lang="en-US" b="0" i="1" smtClean="0">
                              <a:latin typeface="Cambria Math" panose="02040503050406030204" pitchFamily="18" charset="0"/>
                            </a:rPr>
                            <m:t>𝑏𝑐</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𝑏𝑐</m:t>
                          </m:r>
                        </m:sub>
                      </m:sSub>
                      <m:r>
                        <a:rPr lang="en-US" b="0" i="1" smtClean="0">
                          <a:latin typeface="Cambria Math" panose="02040503050406030204" pitchFamily="18" charset="0"/>
                          <a:ea typeface="Cambria Math" panose="02040503050406030204" pitchFamily="18" charset="0"/>
                        </a:rPr>
                        <m:t>)</m:t>
                      </m:r>
                    </m:oMath>
                  </m:oMathPara>
                </a14:m>
                <a:endParaRPr lang="en-US" dirty="0">
                  <a:latin typeface="Times New Roman" panose="02020603050405020304" pitchFamily="18"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2286000" y="4743842"/>
                <a:ext cx="4928016" cy="369332"/>
              </a:xfrm>
              <a:prstGeom prst="rect">
                <a:avLst/>
              </a:prstGeom>
              <a:blipFill>
                <a:blip r:embed="rId7"/>
                <a:stretch>
                  <a:fillRect b="-14754"/>
                </a:stretch>
              </a:blipFill>
            </p:spPr>
            <p:txBody>
              <a:bodyPr/>
              <a:lstStyle/>
              <a:p>
                <a:r>
                  <a:rPr lang="en-US">
                    <a:noFill/>
                  </a:rPr>
                  <a:t> </a:t>
                </a:r>
              </a:p>
            </p:txBody>
          </p:sp>
        </mc:Fallback>
      </mc:AlternateContent>
    </p:spTree>
    <p:extLst>
      <p:ext uri="{BB962C8B-B14F-4D97-AF65-F5344CB8AC3E}">
        <p14:creationId xmlns:p14="http://schemas.microsoft.com/office/powerpoint/2010/main" val="199432636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076372" cy="584775"/>
          </a:xfrm>
          <a:prstGeom prst="rect">
            <a:avLst/>
          </a:prstGeom>
        </p:spPr>
        <p:txBody>
          <a:bodyPr wrap="none">
            <a:spAutoFit/>
          </a:bodyPr>
          <a:lstStyle/>
          <a:p>
            <a:r>
              <a:rPr lang="en-US" sz="3200" dirty="0">
                <a:solidFill>
                  <a:srgbClr val="C8102E"/>
                </a:solidFill>
                <a:latin typeface="+mj-lt"/>
                <a:ea typeface="+mj-ea"/>
                <a:cs typeface="+mj-cs"/>
              </a:rPr>
              <a:t>Open Delta-Open Delta</a:t>
            </a:r>
          </a:p>
        </p:txBody>
      </p:sp>
      <mc:AlternateContent xmlns:mc="http://schemas.openxmlformats.org/markup-compatibility/2006" xmlns:a14="http://schemas.microsoft.com/office/drawing/2010/main">
        <mc:Choice Requires="a14">
          <p:sp>
            <p:nvSpPr>
              <p:cNvPr id="19" name="Rectangle 18"/>
              <p:cNvSpPr/>
              <p:nvPr/>
            </p:nvSpPr>
            <p:spPr>
              <a:xfrm>
                <a:off x="2489770" y="736187"/>
                <a:ext cx="42206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𝐴𝐵</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i="1">
                                  <a:latin typeface="Cambria Math" panose="02040503050406030204" pitchFamily="18" charset="0"/>
                                </a:rPr>
                                <m:t>𝑎𝑏</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𝑉</m:t>
                          </m:r>
                        </m:e>
                        <m:sub>
                          <m:r>
                            <a:rPr lang="en-US" b="0" i="1" smtClean="0">
                              <a:latin typeface="Cambria Math" panose="02040503050406030204" pitchFamily="18" charset="0"/>
                            </a:rPr>
                            <m:t>𝑎𝑏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𝑍𝑡</m:t>
                          </m:r>
                        </m:e>
                        <m:sub>
                          <m:r>
                            <a:rPr lang="en-US" b="0" i="1" smtClean="0">
                              <a:latin typeface="Cambria Math" panose="02040503050406030204" pitchFamily="18" charset="0"/>
                            </a:rPr>
                            <m:t>𝑎𝑏</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𝐼</m:t>
                          </m:r>
                        </m:e>
                        <m:sub>
                          <m:r>
                            <a:rPr lang="en-US" b="0" i="1" smtClean="0">
                              <a:latin typeface="Cambria Math" panose="02040503050406030204" pitchFamily="18" charset="0"/>
                            </a:rPr>
                            <m:t>𝑎</m:t>
                          </m:r>
                        </m:sub>
                      </m:sSub>
                    </m:oMath>
                  </m:oMathPara>
                </a14:m>
                <a:endParaRPr lang="en-US" dirty="0">
                  <a:latin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489770" y="736187"/>
                <a:ext cx="4220643" cy="369332"/>
              </a:xfrm>
              <a:prstGeom prst="rect">
                <a:avLst/>
              </a:prstGeom>
              <a:blipFill>
                <a:blip r:embed="rId2"/>
                <a:stretch>
                  <a:fillRect b="-1667"/>
                </a:stretch>
              </a:blipFill>
            </p:spPr>
            <p:txBody>
              <a:bodyPr/>
              <a:lstStyle/>
              <a:p>
                <a:r>
                  <a:rPr lang="en-US">
                    <a:noFill/>
                  </a:rPr>
                  <a:t> </a:t>
                </a:r>
              </a:p>
            </p:txBody>
          </p:sp>
        </mc:Fallback>
      </mc:AlternateContent>
      <p:sp>
        <p:nvSpPr>
          <p:cNvPr id="20" name="TextBox 19"/>
          <p:cNvSpPr txBox="1"/>
          <p:nvPr/>
        </p:nvSpPr>
        <p:spPr>
          <a:xfrm>
            <a:off x="8385192" y="841706"/>
            <a:ext cx="684803" cy="369332"/>
          </a:xfrm>
          <a:prstGeom prst="rect">
            <a:avLst/>
          </a:prstGeom>
          <a:noFill/>
        </p:spPr>
        <p:txBody>
          <a:bodyPr wrap="none" rtlCol="0">
            <a:spAutoFit/>
          </a:bodyPr>
          <a:lstStyle/>
          <a:p>
            <a:r>
              <a:rPr lang="en-US" dirty="0">
                <a:latin typeface="Times New Roman" panose="02020603050405020304" pitchFamily="18" charset="0"/>
              </a:rPr>
              <a:t>(155)</a:t>
            </a:r>
          </a:p>
        </p:txBody>
      </p:sp>
      <mc:AlternateContent xmlns:mc="http://schemas.openxmlformats.org/markup-compatibility/2006" xmlns:a14="http://schemas.microsoft.com/office/drawing/2010/main">
        <mc:Choice Requires="a14">
          <p:sp>
            <p:nvSpPr>
              <p:cNvPr id="24" name="Rectangle 23"/>
              <p:cNvSpPr/>
              <p:nvPr/>
            </p:nvSpPr>
            <p:spPr>
              <a:xfrm>
                <a:off x="2545202" y="1227402"/>
                <a:ext cx="42206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𝐵𝐶</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i="1">
                                  <a:latin typeface="Cambria Math" panose="02040503050406030204" pitchFamily="18" charset="0"/>
                                </a:rPr>
                                <m:t>𝑏</m:t>
                              </m:r>
                              <m:r>
                                <a:rPr lang="en-US" b="0" i="1" smtClean="0">
                                  <a:latin typeface="Cambria Math" panose="02040503050406030204" pitchFamily="18" charset="0"/>
                                </a:rPr>
                                <m:t>𝑐</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𝑉</m:t>
                          </m:r>
                        </m:e>
                        <m:sub>
                          <m:r>
                            <a:rPr lang="en-US" b="0" i="1" smtClean="0">
                              <a:latin typeface="Cambria Math" panose="02040503050406030204" pitchFamily="18" charset="0"/>
                            </a:rPr>
                            <m:t>𝑏𝑐</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𝑍𝑡</m:t>
                          </m:r>
                        </m:e>
                        <m:sub>
                          <m:r>
                            <a:rPr lang="en-US" b="0" i="1" smtClean="0">
                              <a:latin typeface="Cambria Math" panose="02040503050406030204" pitchFamily="18" charset="0"/>
                            </a:rPr>
                            <m:t>𝑏𝑐</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𝐼</m:t>
                          </m:r>
                        </m:e>
                        <m:sub>
                          <m:r>
                            <a:rPr lang="en-US" b="0" i="1" smtClean="0">
                              <a:latin typeface="Cambria Math" panose="02040503050406030204" pitchFamily="18" charset="0"/>
                            </a:rPr>
                            <m:t>𝑐</m:t>
                          </m:r>
                        </m:sub>
                      </m:sSub>
                    </m:oMath>
                  </m:oMathPara>
                </a14:m>
                <a:endParaRPr lang="en-US" dirty="0">
                  <a:latin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2545202" y="1227402"/>
                <a:ext cx="4220643" cy="369332"/>
              </a:xfrm>
              <a:prstGeom prst="rect">
                <a:avLst/>
              </a:prstGeom>
              <a:blipFill>
                <a:blip r:embed="rId3"/>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1773621" y="1693028"/>
                <a:ext cx="64227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𝐴𝐵</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𝐴𝐵</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𝐴𝐵</m:t>
                          </m:r>
                        </m:sub>
                      </m:sSub>
                      <m:r>
                        <a:rPr lang="en-US" b="0" i="1" smtClean="0">
                          <a:latin typeface="Cambria Math" panose="02040503050406030204" pitchFamily="18" charset="0"/>
                        </a:rPr>
                        <m:t>)</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𝑎𝑏</m:t>
                          </m:r>
                        </m:sub>
                      </m:sSub>
                      <m:r>
                        <a:rPr lang="en-US" i="1">
                          <a:latin typeface="Cambria Math" panose="02040503050406030204" pitchFamily="18" charset="0"/>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𝑎𝑏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𝑏𝑐</m:t>
                          </m:r>
                        </m:sub>
                      </m:sSub>
                      <m:r>
                        <a:rPr lang="en-US" i="1">
                          <a:latin typeface="Cambria Math" panose="02040503050406030204" pitchFamily="18" charset="0"/>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𝑏𝑐</m:t>
                          </m:r>
                        </m:sub>
                      </m:sSub>
                      <m:r>
                        <a:rPr lang="en-US" b="0" i="1" smtClean="0">
                          <a:latin typeface="Cambria Math" panose="02040503050406030204" pitchFamily="18" charset="0"/>
                          <a:ea typeface="Cambria Math" panose="02040503050406030204" pitchFamily="18" charset="0"/>
                        </a:rPr>
                        <m:t>)</m:t>
                      </m:r>
                    </m:oMath>
                  </m:oMathPara>
                </a14:m>
                <a:endParaRPr lang="en-US" dirty="0">
                  <a:latin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1773621" y="1693028"/>
                <a:ext cx="6422720" cy="369332"/>
              </a:xfrm>
              <a:prstGeom prst="rect">
                <a:avLst/>
              </a:prstGeom>
              <a:blipFill>
                <a:blip r:embed="rId4"/>
                <a:stretch>
                  <a:fillRect b="-15000"/>
                </a:stretch>
              </a:blipFill>
            </p:spPr>
            <p:txBody>
              <a:bodyPr/>
              <a:lstStyle/>
              <a:p>
                <a:r>
                  <a:rPr lang="en-US">
                    <a:noFill/>
                  </a:rPr>
                  <a:t> </a:t>
                </a:r>
              </a:p>
            </p:txBody>
          </p:sp>
        </mc:Fallback>
      </mc:AlternateContent>
      <p:sp>
        <p:nvSpPr>
          <p:cNvPr id="27" name="TextBox 26"/>
          <p:cNvSpPr txBox="1"/>
          <p:nvPr/>
        </p:nvSpPr>
        <p:spPr>
          <a:xfrm>
            <a:off x="8406213" y="1689050"/>
            <a:ext cx="684803" cy="369332"/>
          </a:xfrm>
          <a:prstGeom prst="rect">
            <a:avLst/>
          </a:prstGeom>
          <a:noFill/>
        </p:spPr>
        <p:txBody>
          <a:bodyPr wrap="none" rtlCol="0">
            <a:spAutoFit/>
          </a:bodyPr>
          <a:lstStyle/>
          <a:p>
            <a:r>
              <a:rPr lang="en-US" dirty="0">
                <a:latin typeface="Times New Roman" panose="02020603050405020304" pitchFamily="18" charset="0"/>
              </a:rPr>
              <a:t>(156)</a:t>
            </a:r>
          </a:p>
        </p:txBody>
      </p:sp>
      <mc:AlternateContent xmlns:mc="http://schemas.openxmlformats.org/markup-compatibility/2006" xmlns:a14="http://schemas.microsoft.com/office/drawing/2010/main">
        <mc:Choice Requires="a14">
          <p:sp>
            <p:nvSpPr>
              <p:cNvPr id="28" name="Rectangle 27"/>
              <p:cNvSpPr/>
              <p:nvPr/>
            </p:nvSpPr>
            <p:spPr>
              <a:xfrm>
                <a:off x="2307021" y="2226037"/>
                <a:ext cx="492801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𝐶𝐴</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𝑎𝑏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smtClean="0">
                              <a:latin typeface="Cambria Math" panose="02040503050406030204" pitchFamily="18" charset="0"/>
                            </a:rPr>
                            <m:t>𝑎</m:t>
                          </m:r>
                          <m:r>
                            <a:rPr lang="en-US" b="0" i="1" smtClean="0">
                              <a:latin typeface="Cambria Math" panose="02040503050406030204" pitchFamily="18" charset="0"/>
                            </a:rPr>
                            <m:t>𝑏</m:t>
                          </m:r>
                        </m:sub>
                      </m:sSub>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𝑉</m:t>
                          </m:r>
                        </m:e>
                        <m:sub>
                          <m:r>
                            <a:rPr lang="en-US" b="0" i="1" smtClean="0">
                              <a:latin typeface="Cambria Math" panose="02040503050406030204" pitchFamily="18" charset="0"/>
                            </a:rPr>
                            <m:t>𝑏𝑐</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𝑏𝑐</m:t>
                          </m:r>
                        </m:sub>
                      </m:sSub>
                      <m:r>
                        <a:rPr lang="en-US" b="0" i="1" smtClean="0">
                          <a:latin typeface="Cambria Math" panose="02040503050406030204" pitchFamily="18" charset="0"/>
                          <a:ea typeface="Cambria Math" panose="02040503050406030204" pitchFamily="18" charset="0"/>
                        </a:rPr>
                        <m:t>)</m:t>
                      </m:r>
                    </m:oMath>
                  </m:oMathPara>
                </a14:m>
                <a:endParaRPr lang="en-US" dirty="0">
                  <a:latin typeface="Times New Roman" panose="02020603050405020304" pitchFamily="18"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2307021" y="2226037"/>
                <a:ext cx="4928016" cy="369332"/>
              </a:xfrm>
              <a:prstGeom prst="rect">
                <a:avLst/>
              </a:prstGeom>
              <a:blipFill>
                <a:blip r:embed="rId5"/>
                <a:stretch>
                  <a:fillRect b="-14754"/>
                </a:stretch>
              </a:blipFill>
            </p:spPr>
            <p:txBody>
              <a:bodyPr/>
              <a:lstStyle/>
              <a:p>
                <a:r>
                  <a:rPr lang="en-US">
                    <a:noFill/>
                  </a:rPr>
                  <a:t> </a:t>
                </a:r>
              </a:p>
            </p:txBody>
          </p:sp>
        </mc:Fallback>
      </mc:AlternateContent>
      <p:sp>
        <p:nvSpPr>
          <p:cNvPr id="2" name="Rectangle 1"/>
          <p:cNvSpPr/>
          <p:nvPr/>
        </p:nvSpPr>
        <p:spPr>
          <a:xfrm>
            <a:off x="83522" y="2642062"/>
            <a:ext cx="8908077" cy="646331"/>
          </a:xfrm>
          <a:prstGeom prst="rect">
            <a:avLst/>
          </a:prstGeom>
        </p:spPr>
        <p:txBody>
          <a:bodyPr wrap="square">
            <a:spAutoFit/>
          </a:bodyPr>
          <a:lstStyle/>
          <a:p>
            <a:pPr algn="just"/>
            <a:r>
              <a:rPr lang="en-US" dirty="0">
                <a:solidFill>
                  <a:srgbClr val="000000"/>
                </a:solidFill>
                <a:latin typeface="Times New Roman" panose="02020603050405020304" pitchFamily="18" charset="0"/>
              </a:rPr>
              <a:t>Equations (155) and (156) can be put into matrix form to create the backward sweep voltage equation:</a:t>
            </a:r>
            <a:endParaRPr lang="en-US"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Rectangle 20"/>
              <p:cNvSpPr/>
              <p:nvPr/>
            </p:nvSpPr>
            <p:spPr>
              <a:xfrm>
                <a:off x="2819400" y="3153902"/>
                <a:ext cx="4097084"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𝑥</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𝐵𝐼</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2819400" y="3153902"/>
                <a:ext cx="4097084" cy="369332"/>
              </a:xfrm>
              <a:prstGeom prst="rect">
                <a:avLst/>
              </a:prstGeom>
              <a:blipFill>
                <a:blip r:embed="rId6"/>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921458" y="3739219"/>
                <a:ext cx="3357266" cy="823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𝐴𝑉</m:t>
                          </m:r>
                        </m:e>
                      </m:d>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921458" y="3739219"/>
                <a:ext cx="3357266" cy="8231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921458" y="4913423"/>
                <a:ext cx="3352200"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𝐵𝐼</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b="0" i="1" smtClean="0">
                                        <a:latin typeface="Cambria Math" panose="02040503050406030204" pitchFamily="18" charset="0"/>
                                      </a:rPr>
                                      <m:t>𝑍𝑡</m:t>
                                    </m:r>
                                  </m:e>
                                  <m:sub>
                                    <m:r>
                                      <a:rPr lang="en-US" b="0" i="1" smtClean="0">
                                        <a:latin typeface="Cambria Math" panose="02040503050406030204" pitchFamily="18" charset="0"/>
                                      </a:rPr>
                                      <m:t>𝑎𝑏</m:t>
                                    </m:r>
                                  </m:sub>
                                </m:sSub>
                              </m:e>
                              <m:e>
                                <m:r>
                                  <a:rPr lang="en-US" i="1">
                                    <a:latin typeface="Cambria Math" panose="02040503050406030204" pitchFamily="18" charset="0"/>
                                  </a:rPr>
                                  <m:t>0</m:t>
                                </m:r>
                              </m:e>
                              <m:e>
                                <m:r>
                                  <a:rPr lang="en-US" i="1">
                                    <a:latin typeface="Cambria Math" panose="02040503050406030204" pitchFamily="18" charset="0"/>
                                  </a:rPr>
                                  <m:t>0</m:t>
                                </m:r>
                              </m:e>
                            </m:mr>
                            <m:mr>
                              <m:e>
                                <m:r>
                                  <a:rPr lang="en-US" b="0" i="1" smtClean="0">
                                    <a:latin typeface="Cambria Math" panose="02040503050406030204" pitchFamily="18" charset="0"/>
                                  </a:rPr>
                                  <m:t>0</m:t>
                                </m:r>
                              </m:e>
                              <m:e>
                                <m:r>
                                  <a:rPr lang="en-US" i="1">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𝑏</m:t>
                                    </m:r>
                                    <m:r>
                                      <a:rPr lang="en-US" b="0" i="1" smtClean="0">
                                        <a:latin typeface="Cambria Math" panose="02040503050406030204" pitchFamily="18" charset="0"/>
                                      </a:rPr>
                                      <m:t>𝑐</m:t>
                                    </m:r>
                                  </m:sub>
                                </m:sSub>
                              </m:e>
                            </m:mr>
                            <m:mr>
                              <m:e>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𝑎𝑏</m:t>
                                    </m:r>
                                  </m:sub>
                                </m:sSub>
                              </m:e>
                              <m:e>
                                <m:r>
                                  <a:rPr lang="en-US" i="1">
                                    <a:latin typeface="Cambria Math" panose="02040503050406030204" pitchFamily="18" charset="0"/>
                                  </a:rPr>
                                  <m:t>0</m:t>
                                </m:r>
                              </m:e>
                              <m:e>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𝑏</m:t>
                                    </m:r>
                                    <m:r>
                                      <a:rPr lang="en-US" b="0" i="1" smtClean="0">
                                        <a:latin typeface="Cambria Math" panose="02040503050406030204" pitchFamily="18" charset="0"/>
                                      </a:rPr>
                                      <m:t>𝑐</m:t>
                                    </m:r>
                                  </m:sub>
                                </m:sSub>
                              </m:e>
                            </m:mr>
                          </m:m>
                        </m:e>
                      </m:d>
                    </m:oMath>
                  </m:oMathPara>
                </a14:m>
                <a:endParaRPr lang="en-US"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921458" y="4913423"/>
                <a:ext cx="3352200" cy="972702"/>
              </a:xfrm>
              <a:prstGeom prst="rect">
                <a:avLst/>
              </a:prstGeom>
              <a:blipFill>
                <a:blip r:embed="rId8"/>
                <a:stretch>
                  <a:fillRect/>
                </a:stretch>
              </a:blipFill>
            </p:spPr>
            <p:txBody>
              <a:bodyPr/>
              <a:lstStyle/>
              <a:p>
                <a:r>
                  <a:rPr lang="en-US">
                    <a:noFill/>
                  </a:rPr>
                  <a:t> </a:t>
                </a:r>
              </a:p>
            </p:txBody>
          </p:sp>
        </mc:Fallback>
      </mc:AlternateContent>
      <p:sp>
        <p:nvSpPr>
          <p:cNvPr id="22" name="TextBox 21"/>
          <p:cNvSpPr txBox="1"/>
          <p:nvPr/>
        </p:nvSpPr>
        <p:spPr>
          <a:xfrm>
            <a:off x="8385192" y="3162587"/>
            <a:ext cx="684803" cy="369332"/>
          </a:xfrm>
          <a:prstGeom prst="rect">
            <a:avLst/>
          </a:prstGeom>
          <a:noFill/>
        </p:spPr>
        <p:txBody>
          <a:bodyPr wrap="none" rtlCol="0">
            <a:spAutoFit/>
          </a:bodyPr>
          <a:lstStyle/>
          <a:p>
            <a:r>
              <a:rPr lang="en-US" dirty="0">
                <a:latin typeface="Times New Roman" panose="02020603050405020304" pitchFamily="18" charset="0"/>
              </a:rPr>
              <a:t>(157)</a:t>
            </a:r>
          </a:p>
        </p:txBody>
      </p:sp>
    </p:spTree>
    <p:extLst>
      <p:ext uri="{BB962C8B-B14F-4D97-AF65-F5344CB8AC3E}">
        <p14:creationId xmlns:p14="http://schemas.microsoft.com/office/powerpoint/2010/main" val="53365751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076372" cy="584775"/>
          </a:xfrm>
          <a:prstGeom prst="rect">
            <a:avLst/>
          </a:prstGeom>
        </p:spPr>
        <p:txBody>
          <a:bodyPr wrap="none">
            <a:spAutoFit/>
          </a:bodyPr>
          <a:lstStyle/>
          <a:p>
            <a:r>
              <a:rPr lang="en-US" sz="3200" dirty="0">
                <a:solidFill>
                  <a:srgbClr val="C8102E"/>
                </a:solidFill>
                <a:latin typeface="+mj-lt"/>
                <a:ea typeface="+mj-ea"/>
                <a:cs typeface="+mj-cs"/>
              </a:rPr>
              <a:t>Open Delta-Open Delta</a:t>
            </a:r>
          </a:p>
        </p:txBody>
      </p:sp>
      <mc:AlternateContent xmlns:mc="http://schemas.openxmlformats.org/markup-compatibility/2006" xmlns:a14="http://schemas.microsoft.com/office/drawing/2010/main">
        <mc:Choice Requires="a14">
          <p:sp>
            <p:nvSpPr>
              <p:cNvPr id="21" name="Rectangle 20"/>
              <p:cNvSpPr/>
              <p:nvPr/>
            </p:nvSpPr>
            <p:spPr>
              <a:xfrm>
                <a:off x="2743200" y="762000"/>
                <a:ext cx="4097084"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𝑥</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𝐵𝐼</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2743200" y="762000"/>
                <a:ext cx="4097084" cy="369332"/>
              </a:xfrm>
              <a:prstGeom prst="rect">
                <a:avLst/>
              </a:prstGeom>
              <a:blipFill>
                <a:blip r:embed="rId2"/>
                <a:stretch>
                  <a:fillRect/>
                </a:stretch>
              </a:blipFill>
            </p:spPr>
            <p:txBody>
              <a:bodyPr/>
              <a:lstStyle/>
              <a:p>
                <a:r>
                  <a:rPr lang="en-US">
                    <a:noFill/>
                  </a:rPr>
                  <a:t> </a:t>
                </a:r>
              </a:p>
            </p:txBody>
          </p:sp>
        </mc:Fallback>
      </mc:AlternateContent>
      <p:sp>
        <p:nvSpPr>
          <p:cNvPr id="22" name="TextBox 21"/>
          <p:cNvSpPr txBox="1"/>
          <p:nvPr/>
        </p:nvSpPr>
        <p:spPr>
          <a:xfrm>
            <a:off x="8308992" y="770685"/>
            <a:ext cx="684803" cy="369332"/>
          </a:xfrm>
          <a:prstGeom prst="rect">
            <a:avLst/>
          </a:prstGeom>
          <a:noFill/>
        </p:spPr>
        <p:txBody>
          <a:bodyPr wrap="none" rtlCol="0">
            <a:spAutoFit/>
          </a:bodyPr>
          <a:lstStyle/>
          <a:p>
            <a:r>
              <a:rPr lang="en-US" dirty="0">
                <a:latin typeface="Times New Roman" panose="02020603050405020304" pitchFamily="18" charset="0"/>
              </a:rPr>
              <a:t>(157)</a:t>
            </a:r>
          </a:p>
        </p:txBody>
      </p:sp>
      <p:sp>
        <p:nvSpPr>
          <p:cNvPr id="5" name="Rectangle 4"/>
          <p:cNvSpPr/>
          <p:nvPr/>
        </p:nvSpPr>
        <p:spPr>
          <a:xfrm>
            <a:off x="61552" y="1140017"/>
            <a:ext cx="9006248" cy="1015663"/>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Equation (157) gives the backward sweep equation in terms of line-to-line voltages. In order to convert the equation to equivalent line-to-neutral voltages, the [</a:t>
            </a:r>
            <a:r>
              <a:rPr lang="en-US" sz="2000" i="1" dirty="0">
                <a:solidFill>
                  <a:srgbClr val="000000"/>
                </a:solidFill>
                <a:latin typeface="Times New Roman" panose="02020603050405020304" pitchFamily="18" charset="0"/>
              </a:rPr>
              <a:t>W</a:t>
            </a:r>
            <a:r>
              <a:rPr lang="en-US" sz="2000" dirty="0">
                <a:solidFill>
                  <a:srgbClr val="000000"/>
                </a:solidFill>
                <a:latin typeface="Times New Roman" panose="02020603050405020304" pitchFamily="18" charset="0"/>
              </a:rPr>
              <a:t>] and [</a:t>
            </a:r>
            <a:r>
              <a:rPr lang="en-US" sz="2000" i="1" dirty="0">
                <a:solidFill>
                  <a:srgbClr val="000000"/>
                </a:solidFill>
                <a:latin typeface="Times New Roman" panose="02020603050405020304" pitchFamily="18" charset="0"/>
              </a:rPr>
              <a:t>D</a:t>
            </a:r>
            <a:r>
              <a:rPr lang="en-US" sz="2000" dirty="0">
                <a:solidFill>
                  <a:srgbClr val="000000"/>
                </a:solidFill>
                <a:latin typeface="Times New Roman" panose="02020603050405020304" pitchFamily="18" charset="0"/>
              </a:rPr>
              <a:t>] matrices are applied to Equation (157):</a:t>
            </a:r>
          </a:p>
        </p:txBody>
      </p:sp>
      <mc:AlternateContent xmlns:mc="http://schemas.openxmlformats.org/markup-compatibility/2006" xmlns:a14="http://schemas.microsoft.com/office/drawing/2010/main">
        <mc:Choice Requires="a14">
          <p:sp>
            <p:nvSpPr>
              <p:cNvPr id="16" name="Rectangle 15"/>
              <p:cNvSpPr/>
              <p:nvPr/>
            </p:nvSpPr>
            <p:spPr>
              <a:xfrm>
                <a:off x="2743200" y="2272608"/>
                <a:ext cx="4244495"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𝑦</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743200" y="2272608"/>
                <a:ext cx="4244495" cy="369332"/>
              </a:xfrm>
              <a:prstGeom prst="rect">
                <a:avLst/>
              </a:prstGeom>
              <a:blipFill>
                <a:blip r:embed="rId3"/>
                <a:stretch>
                  <a:fillRect b="-8333"/>
                </a:stretch>
              </a:blipFill>
            </p:spPr>
            <p:txBody>
              <a:bodyPr/>
              <a:lstStyle/>
              <a:p>
                <a:r>
                  <a:rPr lang="en-US">
                    <a:noFill/>
                  </a:rPr>
                  <a:t> </a:t>
                </a:r>
              </a:p>
            </p:txBody>
          </p:sp>
        </mc:Fallback>
      </mc:AlternateContent>
      <p:sp>
        <p:nvSpPr>
          <p:cNvPr id="17" name="TextBox 16"/>
          <p:cNvSpPr txBox="1"/>
          <p:nvPr/>
        </p:nvSpPr>
        <p:spPr>
          <a:xfrm>
            <a:off x="8308992" y="2281293"/>
            <a:ext cx="684803" cy="369332"/>
          </a:xfrm>
          <a:prstGeom prst="rect">
            <a:avLst/>
          </a:prstGeom>
          <a:noFill/>
        </p:spPr>
        <p:txBody>
          <a:bodyPr wrap="none" rtlCol="0">
            <a:spAutoFit/>
          </a:bodyPr>
          <a:lstStyle/>
          <a:p>
            <a:r>
              <a:rPr lang="en-US" dirty="0">
                <a:latin typeface="Times New Roman" panose="02020603050405020304" pitchFamily="18" charset="0"/>
              </a:rPr>
              <a:t>(158)</a:t>
            </a:r>
          </a:p>
        </p:txBody>
      </p:sp>
      <mc:AlternateContent xmlns:mc="http://schemas.openxmlformats.org/markup-compatibility/2006" xmlns:a14="http://schemas.microsoft.com/office/drawing/2010/main">
        <mc:Choice Requires="a14">
          <p:sp>
            <p:nvSpPr>
              <p:cNvPr id="18" name="Rectangle 17"/>
              <p:cNvSpPr/>
              <p:nvPr/>
            </p:nvSpPr>
            <p:spPr>
              <a:xfrm>
                <a:off x="750074" y="2767553"/>
                <a:ext cx="7629204"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𝐿𝑁</m:t>
                            </m:r>
                          </m:e>
                          <m:sub>
                            <m:r>
                              <a:rPr lang="en-US" b="0" i="1" smtClean="0">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𝐷</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i="1">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𝐵𝐼</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750074" y="2767553"/>
                <a:ext cx="7629204"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2473302" y="3262498"/>
                <a:ext cx="4182748"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𝐿𝑁</m:t>
                            </m:r>
                          </m:e>
                          <m:sub>
                            <m:r>
                              <a:rPr lang="en-US" b="0" i="1" smtClean="0">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i="1">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i="1">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2473302" y="3262498"/>
                <a:ext cx="4182748" cy="369332"/>
              </a:xfrm>
              <a:prstGeom prst="rect">
                <a:avLst/>
              </a:prstGeom>
              <a:blipFill>
                <a:blip r:embed="rId5"/>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327179" y="3882340"/>
                <a:ext cx="24310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𝑡</m:t>
                              </m:r>
                            </m:sub>
                          </m:sSub>
                        </m:e>
                      </m:d>
                      <m:r>
                        <a:rPr lang="en-US" b="0" i="0"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𝐷</m:t>
                          </m:r>
                        </m:e>
                      </m:d>
                    </m:oMath>
                  </m:oMathPara>
                </a14:m>
                <a:endParaRPr lang="en-US" dirty="0">
                  <a:latin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327179" y="3882340"/>
                <a:ext cx="243105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3605749" y="4440092"/>
                <a:ext cx="18739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i="1">
                                  <a:latin typeface="Cambria Math" panose="02040503050406030204" pitchFamily="18" charset="0"/>
                                </a:rPr>
                                <m:t>𝑡</m:t>
                              </m:r>
                            </m:sub>
                          </m:sSub>
                        </m:e>
                      </m:d>
                      <m:r>
                        <a:rPr lang="en-US" b="0" i="0"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𝐵𝐼</m:t>
                          </m:r>
                        </m:e>
                      </m:d>
                    </m:oMath>
                  </m:oMathPara>
                </a14:m>
                <a:endParaRPr lang="en-US" dirty="0">
                  <a:latin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3605749" y="4440092"/>
                <a:ext cx="1873910" cy="369332"/>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0126080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076372" cy="584775"/>
          </a:xfrm>
          <a:prstGeom prst="rect">
            <a:avLst/>
          </a:prstGeom>
        </p:spPr>
        <p:txBody>
          <a:bodyPr wrap="none">
            <a:spAutoFit/>
          </a:bodyPr>
          <a:lstStyle/>
          <a:p>
            <a:r>
              <a:rPr lang="en-US" sz="3200" dirty="0">
                <a:solidFill>
                  <a:srgbClr val="C8102E"/>
                </a:solidFill>
                <a:latin typeface="+mj-lt"/>
                <a:ea typeface="+mj-ea"/>
                <a:cs typeface="+mj-cs"/>
              </a:rPr>
              <a:t>Open Delta-Open Delta</a:t>
            </a:r>
          </a:p>
        </p:txBody>
      </p:sp>
      <p:sp>
        <p:nvSpPr>
          <p:cNvPr id="2" name="Rectangle 1"/>
          <p:cNvSpPr/>
          <p:nvPr/>
        </p:nvSpPr>
        <p:spPr>
          <a:xfrm>
            <a:off x="136634" y="647700"/>
            <a:ext cx="9007366" cy="707886"/>
          </a:xfrm>
          <a:prstGeom prst="rect">
            <a:avLst/>
          </a:prstGeom>
        </p:spPr>
        <p:txBody>
          <a:bodyPr wrap="square">
            <a:spAutoFit/>
          </a:bodyPr>
          <a:lstStyle/>
          <a:p>
            <a:r>
              <a:rPr lang="en-US" sz="2000" dirty="0">
                <a:solidFill>
                  <a:srgbClr val="000000"/>
                </a:solidFill>
                <a:latin typeface="Times New Roman" panose="02020603050405020304" pitchFamily="18" charset="0"/>
              </a:rPr>
              <a:t>The forward sweep equation can be derived by defining the ideal voltages as a function of the primary line-to-line voltages: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2825493" y="1287961"/>
                <a:ext cx="3629648" cy="880626"/>
              </a:xfrm>
              <a:prstGeom prst="rect">
                <a:avLst/>
              </a:prstGeom>
            </p:spPr>
            <p:txBody>
              <a:bodyPr wrap="none">
                <a:spAutoFit/>
              </a:bodyPr>
              <a:lstStyle/>
              <a:p>
                <a14:m>
                  <m:oMath xmlns:m="http://schemas.openxmlformats.org/officeDocument/2006/math">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i="1">
                                    <a:latin typeface="Cambria Math" panose="02040503050406030204" pitchFamily="18" charset="0"/>
                                  </a:rPr>
                                  <m:t>𝑎𝑏</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i="1">
                                    <a:latin typeface="Cambria Math" panose="02040503050406030204" pitchFamily="18" charset="0"/>
                                  </a:rPr>
                                  <m:t>𝑏𝑐</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i="1">
                                    <a:latin typeface="Cambria Math" panose="02040503050406030204" pitchFamily="18" charset="0"/>
                                  </a:rPr>
                                  <m:t>𝑐𝑎</m:t>
                                </m:r>
                              </m:sub>
                            </m:sSub>
                          </m:e>
                        </m:eqArr>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0</m:t>
                              </m:r>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𝐴𝐵</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𝐵𝐶</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𝐶𝐴</m:t>
                                </m:r>
                              </m:sub>
                            </m:sSub>
                          </m:e>
                        </m:eqArr>
                      </m:e>
                    </m:d>
                  </m:oMath>
                </a14:m>
                <a:endParaRPr lang="en-US" dirty="0">
                  <a:latin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825493" y="1287961"/>
                <a:ext cx="3629648" cy="88062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079287" y="2501071"/>
                <a:ext cx="2695803"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i="1">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𝐵𝑉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𝑉𝐿𝐿</m:t>
                            </m:r>
                          </m:e>
                          <m:sub>
                            <m:r>
                              <a:rPr lang="en-US" i="1">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079287" y="2501071"/>
                <a:ext cx="2695803" cy="369332"/>
              </a:xfrm>
              <a:prstGeom prst="rect">
                <a:avLst/>
              </a:prstGeom>
              <a:blipFill>
                <a:blip r:embed="rId3"/>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4858248" y="2255848"/>
                <a:ext cx="2763898"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𝐵</m:t>
                          </m:r>
                          <m:r>
                            <a:rPr lang="en-US" i="1">
                              <a:latin typeface="Cambria Math" panose="02040503050406030204" pitchFamily="18" charset="0"/>
                            </a:rPr>
                            <m:t>𝑉</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4858248" y="2255848"/>
                <a:ext cx="2763898" cy="824906"/>
              </a:xfrm>
              <a:prstGeom prst="rect">
                <a:avLst/>
              </a:prstGeom>
              <a:blipFill>
                <a:blip r:embed="rId4"/>
                <a:stretch>
                  <a:fillRect/>
                </a:stretch>
              </a:blipFill>
            </p:spPr>
            <p:txBody>
              <a:bodyPr/>
              <a:lstStyle/>
              <a:p>
                <a:r>
                  <a:rPr lang="en-US">
                    <a:noFill/>
                  </a:rPr>
                  <a:t> </a:t>
                </a:r>
              </a:p>
            </p:txBody>
          </p:sp>
        </mc:Fallback>
      </mc:AlternateContent>
      <p:sp>
        <p:nvSpPr>
          <p:cNvPr id="20" name="TextBox 19"/>
          <p:cNvSpPr txBox="1"/>
          <p:nvPr/>
        </p:nvSpPr>
        <p:spPr>
          <a:xfrm>
            <a:off x="8348406" y="1694140"/>
            <a:ext cx="845103" cy="369332"/>
          </a:xfrm>
          <a:prstGeom prst="rect">
            <a:avLst/>
          </a:prstGeom>
          <a:noFill/>
        </p:spPr>
        <p:txBody>
          <a:bodyPr wrap="none" rtlCol="0">
            <a:spAutoFit/>
          </a:bodyPr>
          <a:lstStyle/>
          <a:p>
            <a:r>
              <a:rPr lang="en-US" dirty="0">
                <a:latin typeface="Times New Roman" panose="02020603050405020304" pitchFamily="18" charset="0"/>
              </a:rPr>
              <a:t>(159.a)</a:t>
            </a:r>
          </a:p>
        </p:txBody>
      </p:sp>
      <p:sp>
        <p:nvSpPr>
          <p:cNvPr id="7" name="Rectangle 6"/>
          <p:cNvSpPr/>
          <p:nvPr/>
        </p:nvSpPr>
        <p:spPr>
          <a:xfrm>
            <a:off x="162495" y="3046303"/>
            <a:ext cx="9007366" cy="707886"/>
          </a:xfrm>
          <a:prstGeom prst="rect">
            <a:avLst/>
          </a:prstGeom>
        </p:spPr>
        <p:txBody>
          <a:bodyPr wrap="square">
            <a:spAutoFit/>
          </a:bodyPr>
          <a:lstStyle/>
          <a:p>
            <a:r>
              <a:rPr lang="en-US" sz="2000" dirty="0">
                <a:solidFill>
                  <a:srgbClr val="000000"/>
                </a:solidFill>
                <a:latin typeface="Times New Roman" panose="02020603050405020304" pitchFamily="18" charset="0"/>
              </a:rPr>
              <a:t>The ideal secondary voltages as a function of the terminal line-to-line voltages are given by</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Rectangle 23"/>
              <p:cNvSpPr/>
              <p:nvPr/>
            </p:nvSpPr>
            <p:spPr>
              <a:xfrm>
                <a:off x="2554861" y="3599469"/>
                <a:ext cx="4606774"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𝑉𝑡</m:t>
                                  </m:r>
                                </m:e>
                                <m:sub>
                                  <m:r>
                                    <a:rPr lang="en-US" b="0" i="1" smtClean="0">
                                      <a:latin typeface="Cambria Math" panose="02040503050406030204" pitchFamily="18" charset="0"/>
                                    </a:rPr>
                                    <m:t>𝑎𝑏</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b="0" i="1" smtClean="0">
                                      <a:latin typeface="Cambria Math" panose="02040503050406030204" pitchFamily="18" charset="0"/>
                                    </a:rPr>
                                    <m:t>𝑏𝑐</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b="0" i="1" smtClean="0">
                                      <a:latin typeface="Cambria Math" panose="02040503050406030204" pitchFamily="18" charset="0"/>
                                    </a:rPr>
                                    <m:t>𝑐𝑎</m:t>
                                  </m:r>
                                </m:sub>
                              </m:sSub>
                            </m:e>
                          </m:eqArr>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𝑎𝑏</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𝑏𝑐</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𝑐𝑎</m:t>
                                  </m:r>
                                </m:sub>
                              </m:sSub>
                            </m:e>
                          </m:eqAr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𝑍𝑡</m:t>
                                    </m:r>
                                  </m:e>
                                  <m:sub>
                                    <m:r>
                                      <a:rPr lang="en-US" i="1">
                                        <a:latin typeface="Cambria Math" panose="02040503050406030204" pitchFamily="18" charset="0"/>
                                      </a:rPr>
                                      <m:t>𝑎</m:t>
                                    </m:r>
                                    <m:r>
                                      <a:rPr lang="en-US" b="0" i="1" smtClean="0">
                                        <a:latin typeface="Cambria Math" panose="02040503050406030204" pitchFamily="18" charset="0"/>
                                      </a:rPr>
                                      <m:t>𝑏</m:t>
                                    </m:r>
                                  </m:sub>
                                </m:sSub>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smtClean="0">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𝑍𝑡</m:t>
                                    </m:r>
                                  </m:e>
                                  <m:sub>
                                    <m:r>
                                      <a:rPr lang="en-US" b="0" i="1" smtClean="0">
                                        <a:latin typeface="Cambria Math" panose="02040503050406030204" pitchFamily="18" charset="0"/>
                                        <a:ea typeface="Cambria Math" panose="02040503050406030204" pitchFamily="18" charset="0"/>
                                      </a:rPr>
                                      <m:t>𝑏</m:t>
                                    </m:r>
                                    <m:r>
                                      <a:rPr lang="en-US" i="1">
                                        <a:latin typeface="Cambria Math" panose="02040503050406030204" pitchFamily="18" charset="0"/>
                                      </a:rPr>
                                      <m:t>𝑐</m:t>
                                    </m:r>
                                  </m:sub>
                                </m:sSub>
                              </m:e>
                            </m:mr>
                            <m:mr>
                              <m:e>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𝑍𝑡</m:t>
                                    </m:r>
                                  </m:e>
                                  <m:sub>
                                    <m:r>
                                      <a:rPr lang="en-US" i="1">
                                        <a:latin typeface="Cambria Math" panose="02040503050406030204" pitchFamily="18" charset="0"/>
                                      </a:rPr>
                                      <m:t>𝑎𝑏</m:t>
                                    </m:r>
                                  </m:sub>
                                </m:sSub>
                              </m:e>
                              <m:e>
                                <m:r>
                                  <a:rPr lang="en-US" i="1">
                                    <a:latin typeface="Cambria Math" panose="02040503050406030204" pitchFamily="18" charset="0"/>
                                  </a:rPr>
                                  <m:t>0</m:t>
                                </m:r>
                              </m:e>
                              <m:e>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𝑍𝑡</m:t>
                                    </m:r>
                                  </m:e>
                                  <m:sub>
                                    <m:r>
                                      <a:rPr lang="en-US" b="0" i="1" smtClean="0">
                                        <a:latin typeface="Cambria Math" panose="02040503050406030204" pitchFamily="18" charset="0"/>
                                      </a:rPr>
                                      <m:t>𝑏𝑐</m:t>
                                    </m:r>
                                  </m:sub>
                                </m:sSub>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m:t>
                                  </m:r>
                                </m:sub>
                              </m:sSub>
                            </m:e>
                          </m:eqArr>
                        </m:e>
                      </m:d>
                    </m:oMath>
                  </m:oMathPara>
                </a14:m>
                <a:endParaRPr lang="en-US" dirty="0">
                  <a:latin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2554861" y="3599469"/>
                <a:ext cx="4606774" cy="972702"/>
              </a:xfrm>
              <a:prstGeom prst="rect">
                <a:avLst/>
              </a:prstGeom>
              <a:blipFill>
                <a:blip r:embed="rId5"/>
                <a:stretch>
                  <a:fillRect/>
                </a:stretch>
              </a:blipFill>
            </p:spPr>
            <p:txBody>
              <a:bodyPr/>
              <a:lstStyle/>
              <a:p>
                <a:r>
                  <a:rPr lang="en-US">
                    <a:noFill/>
                  </a:rPr>
                  <a:t> </a:t>
                </a:r>
              </a:p>
            </p:txBody>
          </p:sp>
        </mc:Fallback>
      </mc:AlternateContent>
      <p:sp>
        <p:nvSpPr>
          <p:cNvPr id="26" name="TextBox 25"/>
          <p:cNvSpPr txBox="1"/>
          <p:nvPr/>
        </p:nvSpPr>
        <p:spPr>
          <a:xfrm>
            <a:off x="8313536" y="3998939"/>
            <a:ext cx="856325" cy="369332"/>
          </a:xfrm>
          <a:prstGeom prst="rect">
            <a:avLst/>
          </a:prstGeom>
          <a:noFill/>
        </p:spPr>
        <p:txBody>
          <a:bodyPr wrap="none" rtlCol="0">
            <a:spAutoFit/>
          </a:bodyPr>
          <a:lstStyle/>
          <a:p>
            <a:r>
              <a:rPr lang="en-US" dirty="0">
                <a:latin typeface="Times New Roman" panose="02020603050405020304" pitchFamily="18" charset="0"/>
              </a:rPr>
              <a:t>(159.b)</a:t>
            </a:r>
          </a:p>
        </p:txBody>
      </p:sp>
      <mc:AlternateContent xmlns:mc="http://schemas.openxmlformats.org/markup-compatibility/2006" xmlns:a14="http://schemas.microsoft.com/office/drawing/2010/main">
        <mc:Choice Requires="a14">
          <p:sp>
            <p:nvSpPr>
              <p:cNvPr id="27" name="Rectangle 26"/>
              <p:cNvSpPr/>
              <p:nvPr/>
            </p:nvSpPr>
            <p:spPr>
              <a:xfrm>
                <a:off x="3005369" y="4728990"/>
                <a:ext cx="354783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i="1">
                                  <a:latin typeface="Cambria Math" panose="02040503050406030204" pitchFamily="18" charset="0"/>
                                </a:rPr>
                                <m:t>𝑎</m:t>
                              </m:r>
                              <m:r>
                                <a:rPr lang="en-US" b="0" i="1" smtClean="0">
                                  <a:latin typeface="Cambria Math" panose="02040503050406030204" pitchFamily="18" charset="0"/>
                                </a:rPr>
                                <m:t>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i="1">
                                  <a:latin typeface="Cambria Math" panose="02040503050406030204" pitchFamily="18" charset="0"/>
                                </a:rPr>
                                <m:t>𝑎</m:t>
                              </m:r>
                              <m:r>
                                <a:rPr lang="en-US" b="0" i="1" smtClean="0">
                                  <a:latin typeface="Cambria Math" panose="02040503050406030204" pitchFamily="18" charset="0"/>
                                </a:rPr>
                                <m:t>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smtClean="0">
                              <a:latin typeface="Cambria Math" panose="02040503050406030204" pitchFamily="18" charset="0"/>
                            </a:rPr>
                            <m:t>𝐵</m:t>
                          </m:r>
                          <m:r>
                            <a:rPr lang="en-US" b="0" i="1" smtClean="0">
                              <a:latin typeface="Cambria Math" panose="02040503050406030204" pitchFamily="18" charset="0"/>
                            </a:rPr>
                            <m:t>𝐼</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r>
                                <a:rPr lang="en-US" b="0" i="1" smtClean="0">
                                  <a:latin typeface="Cambria Math" panose="02040503050406030204" pitchFamily="18" charset="0"/>
                                </a:rPr>
                                <m:t>𝑏𝑐</m:t>
                              </m:r>
                            </m:sub>
                          </m:sSub>
                        </m:e>
                      </m:d>
                    </m:oMath>
                  </m:oMathPara>
                </a14:m>
                <a:endParaRPr lang="en-US" dirty="0">
                  <a:latin typeface="Times New Roman" panose="02020603050405020304" pitchFamily="18"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3005369" y="4728990"/>
                <a:ext cx="3547831" cy="369332"/>
              </a:xfrm>
              <a:prstGeom prst="rect">
                <a:avLst/>
              </a:prstGeom>
              <a:blipFill>
                <a:blip r:embed="rId6"/>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307759" y="5118824"/>
                <a:ext cx="2943050"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𝐵𝐼</m:t>
                          </m: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𝑍𝑡</m:t>
                                    </m:r>
                                  </m:e>
                                  <m:sub>
                                    <m:r>
                                      <a:rPr lang="en-US" i="1">
                                        <a:latin typeface="Cambria Math" panose="02040503050406030204" pitchFamily="18" charset="0"/>
                                      </a:rPr>
                                      <m:t>𝑎𝑏</m:t>
                                    </m:r>
                                  </m:sub>
                                </m:sSub>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𝑍𝑡</m:t>
                                    </m:r>
                                  </m:e>
                                  <m:sub>
                                    <m:r>
                                      <a:rPr lang="en-US" i="1">
                                        <a:latin typeface="Cambria Math" panose="02040503050406030204" pitchFamily="18" charset="0"/>
                                        <a:ea typeface="Cambria Math" panose="02040503050406030204" pitchFamily="18" charset="0"/>
                                      </a:rPr>
                                      <m:t>𝑏</m:t>
                                    </m:r>
                                    <m:r>
                                      <a:rPr lang="en-US" i="1">
                                        <a:latin typeface="Cambria Math" panose="02040503050406030204" pitchFamily="18" charset="0"/>
                                      </a:rPr>
                                      <m:t>𝑐</m:t>
                                    </m:r>
                                  </m:sub>
                                </m:sSub>
                              </m:e>
                            </m:mr>
                            <m:mr>
                              <m:e>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𝑍𝑡</m:t>
                                    </m:r>
                                  </m:e>
                                  <m:sub>
                                    <m:r>
                                      <a:rPr lang="en-US" i="1">
                                        <a:latin typeface="Cambria Math" panose="02040503050406030204" pitchFamily="18" charset="0"/>
                                      </a:rPr>
                                      <m:t>𝑎𝑏</m:t>
                                    </m:r>
                                  </m:sub>
                                </m:sSub>
                              </m:e>
                              <m:e>
                                <m:r>
                                  <a:rPr lang="en-US" i="1">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𝑍𝑡</m:t>
                                    </m:r>
                                  </m:e>
                                  <m:sub>
                                    <m:r>
                                      <a:rPr lang="en-US" i="1">
                                        <a:latin typeface="Cambria Math" panose="02040503050406030204" pitchFamily="18" charset="0"/>
                                      </a:rPr>
                                      <m:t>𝑏𝑐</m:t>
                                    </m:r>
                                  </m:sub>
                                </m:sSub>
                              </m:e>
                            </m:mr>
                          </m:m>
                        </m:e>
                      </m:d>
                    </m:oMath>
                  </m:oMathPara>
                </a14:m>
                <a:endParaRPr lang="en-US" dirty="0">
                  <a:latin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307759" y="5118824"/>
                <a:ext cx="2943050" cy="972702"/>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9488408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076372" cy="584775"/>
          </a:xfrm>
          <a:prstGeom prst="rect">
            <a:avLst/>
          </a:prstGeom>
        </p:spPr>
        <p:txBody>
          <a:bodyPr wrap="none">
            <a:spAutoFit/>
          </a:bodyPr>
          <a:lstStyle/>
          <a:p>
            <a:r>
              <a:rPr lang="en-US" sz="3200" dirty="0">
                <a:solidFill>
                  <a:srgbClr val="C8102E"/>
                </a:solidFill>
                <a:latin typeface="+mj-lt"/>
                <a:ea typeface="+mj-ea"/>
                <a:cs typeface="+mj-cs"/>
              </a:rPr>
              <a:t>Open Delta-Open Delta</a:t>
            </a:r>
          </a:p>
        </p:txBody>
      </p:sp>
      <mc:AlternateContent xmlns:mc="http://schemas.openxmlformats.org/markup-compatibility/2006" xmlns:a14="http://schemas.microsoft.com/office/drawing/2010/main">
        <mc:Choice Requires="a14">
          <p:sp>
            <p:nvSpPr>
              <p:cNvPr id="15" name="Rectangle 14"/>
              <p:cNvSpPr/>
              <p:nvPr/>
            </p:nvSpPr>
            <p:spPr>
              <a:xfrm>
                <a:off x="3352800" y="741504"/>
                <a:ext cx="2695803"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i="1">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𝐵𝑉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𝑉𝐿𝐿</m:t>
                            </m:r>
                          </m:e>
                          <m:sub>
                            <m:r>
                              <a:rPr lang="en-US" i="1">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3352800" y="741504"/>
                <a:ext cx="2695803" cy="369332"/>
              </a:xfrm>
              <a:prstGeom prst="rect">
                <a:avLst/>
              </a:prstGeom>
              <a:blipFill>
                <a:blip r:embed="rId2"/>
                <a:stretch>
                  <a:fillRect b="-1667"/>
                </a:stretch>
              </a:blipFill>
            </p:spPr>
            <p:txBody>
              <a:bodyPr/>
              <a:lstStyle/>
              <a:p>
                <a:r>
                  <a:rPr lang="en-US">
                    <a:noFill/>
                  </a:rPr>
                  <a:t> </a:t>
                </a:r>
              </a:p>
            </p:txBody>
          </p:sp>
        </mc:Fallback>
      </mc:AlternateContent>
      <p:sp>
        <p:nvSpPr>
          <p:cNvPr id="20" name="TextBox 19"/>
          <p:cNvSpPr txBox="1"/>
          <p:nvPr/>
        </p:nvSpPr>
        <p:spPr>
          <a:xfrm>
            <a:off x="8293642" y="741504"/>
            <a:ext cx="845103" cy="369332"/>
          </a:xfrm>
          <a:prstGeom prst="rect">
            <a:avLst/>
          </a:prstGeom>
          <a:noFill/>
        </p:spPr>
        <p:txBody>
          <a:bodyPr wrap="none" rtlCol="0">
            <a:spAutoFit/>
          </a:bodyPr>
          <a:lstStyle/>
          <a:p>
            <a:r>
              <a:rPr lang="en-US" dirty="0">
                <a:latin typeface="Times New Roman" panose="02020603050405020304" pitchFamily="18" charset="0"/>
              </a:rPr>
              <a:t>(159.a)</a:t>
            </a:r>
          </a:p>
        </p:txBody>
      </p:sp>
      <p:sp>
        <p:nvSpPr>
          <p:cNvPr id="26" name="TextBox 25"/>
          <p:cNvSpPr txBox="1"/>
          <p:nvPr/>
        </p:nvSpPr>
        <p:spPr>
          <a:xfrm>
            <a:off x="8282420" y="1196757"/>
            <a:ext cx="856325" cy="369332"/>
          </a:xfrm>
          <a:prstGeom prst="rect">
            <a:avLst/>
          </a:prstGeom>
          <a:noFill/>
        </p:spPr>
        <p:txBody>
          <a:bodyPr wrap="none" rtlCol="0">
            <a:spAutoFit/>
          </a:bodyPr>
          <a:lstStyle/>
          <a:p>
            <a:r>
              <a:rPr lang="en-US" dirty="0">
                <a:latin typeface="Times New Roman" panose="02020603050405020304" pitchFamily="18" charset="0"/>
              </a:rPr>
              <a:t>(159.b)</a:t>
            </a:r>
          </a:p>
        </p:txBody>
      </p:sp>
      <mc:AlternateContent xmlns:mc="http://schemas.openxmlformats.org/markup-compatibility/2006" xmlns:a14="http://schemas.microsoft.com/office/drawing/2010/main">
        <mc:Choice Requires="a14">
          <p:sp>
            <p:nvSpPr>
              <p:cNvPr id="27" name="Rectangle 26"/>
              <p:cNvSpPr/>
              <p:nvPr/>
            </p:nvSpPr>
            <p:spPr>
              <a:xfrm>
                <a:off x="2926785" y="1196757"/>
                <a:ext cx="354783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i="1">
                                  <a:latin typeface="Cambria Math" panose="02040503050406030204" pitchFamily="18" charset="0"/>
                                </a:rPr>
                                <m:t>𝑎</m:t>
                              </m:r>
                              <m:r>
                                <a:rPr lang="en-US" b="0" i="1" smtClean="0">
                                  <a:latin typeface="Cambria Math" panose="02040503050406030204" pitchFamily="18" charset="0"/>
                                </a:rPr>
                                <m:t>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i="1">
                                  <a:latin typeface="Cambria Math" panose="02040503050406030204" pitchFamily="18" charset="0"/>
                                </a:rPr>
                                <m:t>𝑎</m:t>
                              </m:r>
                              <m:r>
                                <a:rPr lang="en-US" b="0" i="1" smtClean="0">
                                  <a:latin typeface="Cambria Math" panose="02040503050406030204" pitchFamily="18" charset="0"/>
                                </a:rPr>
                                <m:t>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smtClean="0">
                              <a:latin typeface="Cambria Math" panose="02040503050406030204" pitchFamily="18" charset="0"/>
                            </a:rPr>
                            <m:t>𝐵</m:t>
                          </m:r>
                          <m:r>
                            <a:rPr lang="en-US" b="0" i="1" smtClean="0">
                              <a:latin typeface="Cambria Math" panose="02040503050406030204" pitchFamily="18" charset="0"/>
                            </a:rPr>
                            <m:t>𝐼</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r>
                                <a:rPr lang="en-US" b="0" i="1" smtClean="0">
                                  <a:latin typeface="Cambria Math" panose="02040503050406030204" pitchFamily="18" charset="0"/>
                                </a:rPr>
                                <m:t>𝑏𝑐</m:t>
                              </m:r>
                            </m:sub>
                          </m:sSub>
                        </m:e>
                      </m:d>
                    </m:oMath>
                  </m:oMathPara>
                </a14:m>
                <a:endParaRPr lang="en-US" dirty="0">
                  <a:latin typeface="Times New Roman" panose="02020603050405020304" pitchFamily="18"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2926785" y="1196757"/>
                <a:ext cx="3547831" cy="369332"/>
              </a:xfrm>
              <a:prstGeom prst="rect">
                <a:avLst/>
              </a:prstGeom>
              <a:blipFill>
                <a:blip r:embed="rId3"/>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743200" y="1644127"/>
                <a:ext cx="4244495"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𝑦</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743200" y="1644127"/>
                <a:ext cx="4244495" cy="369332"/>
              </a:xfrm>
              <a:prstGeom prst="rect">
                <a:avLst/>
              </a:prstGeom>
              <a:blipFill>
                <a:blip r:embed="rId4"/>
                <a:stretch>
                  <a:fillRect b="-8333"/>
                </a:stretch>
              </a:blipFill>
            </p:spPr>
            <p:txBody>
              <a:bodyPr/>
              <a:lstStyle/>
              <a:p>
                <a:r>
                  <a:rPr lang="en-US">
                    <a:noFill/>
                  </a:rPr>
                  <a:t> </a:t>
                </a:r>
              </a:p>
            </p:txBody>
          </p:sp>
        </mc:Fallback>
      </mc:AlternateContent>
      <p:sp>
        <p:nvSpPr>
          <p:cNvPr id="17" name="TextBox 16"/>
          <p:cNvSpPr txBox="1"/>
          <p:nvPr/>
        </p:nvSpPr>
        <p:spPr>
          <a:xfrm>
            <a:off x="8308992" y="1652812"/>
            <a:ext cx="684803" cy="369332"/>
          </a:xfrm>
          <a:prstGeom prst="rect">
            <a:avLst/>
          </a:prstGeom>
          <a:noFill/>
        </p:spPr>
        <p:txBody>
          <a:bodyPr wrap="none" rtlCol="0">
            <a:spAutoFit/>
          </a:bodyPr>
          <a:lstStyle/>
          <a:p>
            <a:r>
              <a:rPr lang="en-US" dirty="0">
                <a:latin typeface="Times New Roman" panose="02020603050405020304" pitchFamily="18" charset="0"/>
              </a:rPr>
              <a:t>(158)</a:t>
            </a:r>
          </a:p>
        </p:txBody>
      </p:sp>
      <p:sp>
        <p:nvSpPr>
          <p:cNvPr id="5" name="Rectangle 4"/>
          <p:cNvSpPr/>
          <p:nvPr/>
        </p:nvSpPr>
        <p:spPr>
          <a:xfrm>
            <a:off x="128699" y="2053675"/>
            <a:ext cx="9010045" cy="400110"/>
          </a:xfrm>
          <a:prstGeom prst="rect">
            <a:avLst/>
          </a:prstGeom>
        </p:spPr>
        <p:txBody>
          <a:bodyPr wrap="square">
            <a:spAutoFit/>
          </a:bodyPr>
          <a:lstStyle/>
          <a:p>
            <a:r>
              <a:rPr lang="en-US" sz="2000" dirty="0">
                <a:solidFill>
                  <a:srgbClr val="000000"/>
                </a:solidFill>
                <a:latin typeface="Times New Roman" panose="02020603050405020304" pitchFamily="18" charset="0"/>
              </a:rPr>
              <a:t>Equate Equation (158) to Equation (159):</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Rectangle 17"/>
              <p:cNvSpPr/>
              <p:nvPr/>
            </p:nvSpPr>
            <p:spPr>
              <a:xfrm>
                <a:off x="2971800" y="2972064"/>
                <a:ext cx="4250907"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𝐵𝑉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𝐵𝐼</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2971800" y="2972064"/>
                <a:ext cx="4250907" cy="369332"/>
              </a:xfrm>
              <a:prstGeom prst="rect">
                <a:avLst/>
              </a:prstGeom>
              <a:blipFill>
                <a:blip r:embed="rId5"/>
                <a:stretch>
                  <a:fillRect b="-1667"/>
                </a:stretch>
              </a:blipFill>
            </p:spPr>
            <p:txBody>
              <a:bodyPr/>
              <a:lstStyle/>
              <a:p>
                <a:r>
                  <a:rPr lang="en-US">
                    <a:noFill/>
                  </a:rPr>
                  <a:t> </a:t>
                </a:r>
              </a:p>
            </p:txBody>
          </p:sp>
        </mc:Fallback>
      </mc:AlternateContent>
      <p:sp>
        <p:nvSpPr>
          <p:cNvPr id="21" name="TextBox 20"/>
          <p:cNvSpPr txBox="1"/>
          <p:nvPr/>
        </p:nvSpPr>
        <p:spPr>
          <a:xfrm>
            <a:off x="8285344" y="2697129"/>
            <a:ext cx="684803" cy="369332"/>
          </a:xfrm>
          <a:prstGeom prst="rect">
            <a:avLst/>
          </a:prstGeom>
          <a:noFill/>
        </p:spPr>
        <p:txBody>
          <a:bodyPr wrap="none" rtlCol="0">
            <a:spAutoFit/>
          </a:bodyPr>
          <a:lstStyle/>
          <a:p>
            <a:r>
              <a:rPr lang="en-US" dirty="0">
                <a:latin typeface="Times New Roman" panose="02020603050405020304" pitchFamily="18" charset="0"/>
              </a:rPr>
              <a:t>(160)</a:t>
            </a:r>
          </a:p>
        </p:txBody>
      </p:sp>
      <mc:AlternateContent xmlns:mc="http://schemas.openxmlformats.org/markup-compatibility/2006" xmlns:a14="http://schemas.microsoft.com/office/drawing/2010/main">
        <mc:Choice Requires="a14">
          <p:sp>
            <p:nvSpPr>
              <p:cNvPr id="6" name="Rectangle 5"/>
              <p:cNvSpPr/>
              <p:nvPr/>
            </p:nvSpPr>
            <p:spPr>
              <a:xfrm>
                <a:off x="2743199" y="2504094"/>
                <a:ext cx="43679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𝐵𝑉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𝑉𝐿𝐿</m:t>
                              </m:r>
                            </m:e>
                            <m:sub>
                              <m:r>
                                <a:rPr lang="en-US" i="1">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𝑉𝐿𝐿</m:t>
                              </m:r>
                            </m:e>
                            <m:sub>
                              <m:r>
                                <a:rPr lang="en-US" i="1">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𝐵𝐼</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oMath>
                  </m:oMathPara>
                </a14:m>
                <a:endParaRPr lang="en-US" dirty="0">
                  <a:latin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743199" y="2504094"/>
                <a:ext cx="4367927" cy="369332"/>
              </a:xfrm>
              <a:prstGeom prst="rect">
                <a:avLst/>
              </a:prstGeom>
              <a:blipFill>
                <a:blip r:embed="rId6"/>
                <a:stretch>
                  <a:fillRect b="-1667"/>
                </a:stretch>
              </a:blipFill>
            </p:spPr>
            <p:txBody>
              <a:bodyPr/>
              <a:lstStyle/>
              <a:p>
                <a:r>
                  <a:rPr lang="en-US">
                    <a:noFill/>
                  </a:rPr>
                  <a:t> </a:t>
                </a:r>
              </a:p>
            </p:txBody>
          </p:sp>
        </mc:Fallback>
      </mc:AlternateContent>
      <p:sp>
        <p:nvSpPr>
          <p:cNvPr id="9" name="Rectangle 8"/>
          <p:cNvSpPr/>
          <p:nvPr/>
        </p:nvSpPr>
        <p:spPr>
          <a:xfrm>
            <a:off x="85368" y="3388698"/>
            <a:ext cx="8982431" cy="1015663"/>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Equation (160) gives the forward sweep equation in terms of line-to-line voltages. As before, the [</a:t>
            </a:r>
            <a:r>
              <a:rPr lang="en-US" sz="2000" i="1" dirty="0">
                <a:solidFill>
                  <a:srgbClr val="000000"/>
                </a:solidFill>
                <a:latin typeface="Times New Roman" panose="02020603050405020304" pitchFamily="18" charset="0"/>
              </a:rPr>
              <a:t>W</a:t>
            </a:r>
            <a:r>
              <a:rPr lang="en-US" sz="2000" dirty="0">
                <a:solidFill>
                  <a:srgbClr val="000000"/>
                </a:solidFill>
                <a:latin typeface="Times New Roman" panose="02020603050405020304" pitchFamily="18" charset="0"/>
              </a:rPr>
              <a:t>] and [</a:t>
            </a:r>
            <a:r>
              <a:rPr lang="en-US" sz="2000" i="1" dirty="0">
                <a:solidFill>
                  <a:srgbClr val="000000"/>
                </a:solidFill>
                <a:latin typeface="Times New Roman" panose="02020603050405020304" pitchFamily="18" charset="0"/>
              </a:rPr>
              <a:t>D</a:t>
            </a:r>
            <a:r>
              <a:rPr lang="en-US" sz="2000" dirty="0">
                <a:solidFill>
                  <a:srgbClr val="000000"/>
                </a:solidFill>
                <a:latin typeface="Times New Roman" panose="02020603050405020304" pitchFamily="18" charset="0"/>
              </a:rPr>
              <a:t>] matrices are used to convert Equation (160) using line-to-neutral voltages: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Rectangle 21"/>
              <p:cNvSpPr/>
              <p:nvPr/>
            </p:nvSpPr>
            <p:spPr>
              <a:xfrm>
                <a:off x="2575246" y="4114540"/>
                <a:ext cx="4250907"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𝐵𝑉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𝐵𝐼</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2575246" y="4114540"/>
                <a:ext cx="4250907"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819118" y="4583835"/>
                <a:ext cx="7629204"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𝐿𝑁</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𝐵</m:t>
                        </m:r>
                        <m:r>
                          <a:rPr lang="en-US" i="1">
                            <a:latin typeface="Cambria Math" panose="02040503050406030204" pitchFamily="18" charset="0"/>
                          </a:rPr>
                          <m:t>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𝐷</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𝐵𝐼</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819118" y="4583835"/>
                <a:ext cx="7629204"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2538787" y="4983033"/>
                <a:ext cx="4189865"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𝐿𝑁</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𝐵</m:t>
                            </m:r>
                          </m:e>
                          <m:sub>
                            <m:r>
                              <a:rPr lang="en-US" i="1">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2538787" y="4983033"/>
                <a:ext cx="4189865" cy="369332"/>
              </a:xfrm>
              <a:prstGeom prst="rect">
                <a:avLst/>
              </a:prstGeom>
              <a:blipFill>
                <a:blip r:embed="rId9"/>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3406171" y="5358469"/>
                <a:ext cx="245509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i="1">
                                  <a:latin typeface="Cambria Math" panose="02040503050406030204" pitchFamily="18" charset="0"/>
                                </a:rPr>
                                <m:t>𝑡</m:t>
                              </m:r>
                            </m:sub>
                          </m:sSub>
                        </m:e>
                      </m:d>
                      <m:r>
                        <a:rPr lang="en-US" b="0" i="0"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𝐵</m:t>
                          </m:r>
                          <m:r>
                            <a:rPr lang="en-US" i="1">
                              <a:latin typeface="Cambria Math" panose="02040503050406030204" pitchFamily="18" charset="0"/>
                            </a:rPr>
                            <m:t>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𝐷</m:t>
                          </m:r>
                        </m:e>
                      </m:d>
                    </m:oMath>
                  </m:oMathPara>
                </a14:m>
                <a:endParaRPr lang="en-US" dirty="0">
                  <a:latin typeface="Times New Roman" panose="02020603050405020304" pitchFamily="18"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3406171" y="5358469"/>
                <a:ext cx="2455096"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3684549" y="5747164"/>
                <a:ext cx="18983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𝐵</m:t>
                              </m:r>
                            </m:e>
                            <m:sub>
                              <m:r>
                                <a:rPr lang="en-US" i="1">
                                  <a:latin typeface="Cambria Math" panose="02040503050406030204" pitchFamily="18" charset="0"/>
                                </a:rPr>
                                <m:t>𝑡</m:t>
                              </m:r>
                            </m:sub>
                          </m:sSub>
                        </m:e>
                      </m:d>
                      <m:r>
                        <a:rPr lang="en-US" b="0" i="0"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𝐵𝐼</m:t>
                          </m:r>
                        </m:e>
                      </m:d>
                    </m:oMath>
                  </m:oMathPara>
                </a14:m>
                <a:endParaRPr lang="en-US" dirty="0">
                  <a:latin typeface="Times New Roman" panose="02020603050405020304" pitchFamily="18" charset="0"/>
                </a:endParaRPr>
              </a:p>
            </p:txBody>
          </p:sp>
        </mc:Choice>
        <mc:Fallback xmlns="">
          <p:sp>
            <p:nvSpPr>
              <p:cNvPr id="29" name="Rectangle 28"/>
              <p:cNvSpPr>
                <a:spLocks noRot="1" noChangeAspect="1" noMove="1" noResize="1" noEditPoints="1" noAdjustHandles="1" noChangeArrowheads="1" noChangeShapeType="1" noTextEdit="1"/>
              </p:cNvSpPr>
              <p:nvPr/>
            </p:nvSpPr>
            <p:spPr>
              <a:xfrm>
                <a:off x="3684549" y="5747164"/>
                <a:ext cx="1898340" cy="369332"/>
              </a:xfrm>
              <a:prstGeom prst="rect">
                <a:avLst/>
              </a:prstGeom>
              <a:blipFill>
                <a:blip r:embed="rId11"/>
                <a:stretch>
                  <a:fillRect/>
                </a:stretch>
              </a:blipFill>
            </p:spPr>
            <p:txBody>
              <a:bodyPr/>
              <a:lstStyle/>
              <a:p>
                <a:r>
                  <a:rPr lang="en-US">
                    <a:noFill/>
                  </a:rPr>
                  <a:t> </a:t>
                </a:r>
              </a:p>
            </p:txBody>
          </p:sp>
        </mc:Fallback>
      </mc:AlternateContent>
      <p:sp>
        <p:nvSpPr>
          <p:cNvPr id="24" name="TextBox 23"/>
          <p:cNvSpPr txBox="1"/>
          <p:nvPr/>
        </p:nvSpPr>
        <p:spPr>
          <a:xfrm>
            <a:off x="8229600" y="4219695"/>
            <a:ext cx="684803" cy="369332"/>
          </a:xfrm>
          <a:prstGeom prst="rect">
            <a:avLst/>
          </a:prstGeom>
          <a:noFill/>
        </p:spPr>
        <p:txBody>
          <a:bodyPr wrap="none" rtlCol="0">
            <a:spAutoFit/>
          </a:bodyPr>
          <a:lstStyle/>
          <a:p>
            <a:r>
              <a:rPr lang="en-US" dirty="0">
                <a:latin typeface="Times New Roman" panose="02020603050405020304" pitchFamily="18" charset="0"/>
              </a:rPr>
              <a:t>(161)</a:t>
            </a:r>
          </a:p>
        </p:txBody>
      </p:sp>
    </p:spTree>
    <p:extLst>
      <p:ext uri="{BB962C8B-B14F-4D97-AF65-F5344CB8AC3E}">
        <p14:creationId xmlns:p14="http://schemas.microsoft.com/office/powerpoint/2010/main" val="301500400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14600"/>
            <a:ext cx="8229600" cy="1143000"/>
          </a:xfrm>
        </p:spPr>
        <p:txBody>
          <a:bodyPr>
            <a:normAutofit/>
          </a:bodyPr>
          <a:lstStyle/>
          <a:p>
            <a:r>
              <a:rPr lang="en-US" sz="4400" dirty="0">
                <a:latin typeface="+mj-lt"/>
              </a:rPr>
              <a:t>Thank You!</a:t>
            </a:r>
          </a:p>
        </p:txBody>
      </p:sp>
    </p:spTree>
    <p:extLst>
      <p:ext uri="{BB962C8B-B14F-4D97-AF65-F5344CB8AC3E}">
        <p14:creationId xmlns:p14="http://schemas.microsoft.com/office/powerpoint/2010/main" val="1966506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595309" cy="584775"/>
          </a:xfrm>
          <a:prstGeom prst="rect">
            <a:avLst/>
          </a:prstGeom>
        </p:spPr>
        <p:txBody>
          <a:bodyPr wrap="none">
            <a:spAutoFit/>
          </a:bodyPr>
          <a:lstStyle/>
          <a:p>
            <a:r>
              <a:rPr lang="en-US" sz="3200" dirty="0">
                <a:solidFill>
                  <a:srgbClr val="C8102E"/>
                </a:solidFill>
                <a:latin typeface="+mj-lt"/>
                <a:ea typeface="+mj-ea"/>
                <a:cs typeface="+mj-cs"/>
              </a:rPr>
              <a:t>Voltages</a:t>
            </a:r>
          </a:p>
        </p:txBody>
      </p:sp>
      <p:sp>
        <p:nvSpPr>
          <p:cNvPr id="2" name="Rectangle 1"/>
          <p:cNvSpPr/>
          <p:nvPr/>
        </p:nvSpPr>
        <p:spPr>
          <a:xfrm>
            <a:off x="152400" y="647700"/>
            <a:ext cx="8915400" cy="707886"/>
          </a:xfrm>
          <a:prstGeom prst="rect">
            <a:avLst/>
          </a:prstGeom>
        </p:spPr>
        <p:txBody>
          <a:bodyPr wrap="square">
            <a:spAutoFit/>
          </a:bodyPr>
          <a:lstStyle/>
          <a:p>
            <a:r>
              <a:rPr lang="en-US" sz="2000" dirty="0">
                <a:latin typeface="Times New Roman" panose="02020603050405020304" pitchFamily="18" charset="0"/>
              </a:rPr>
              <a:t>The magnitude changes between the voltages can be defined in terms of the actual winding turns ratio (</a:t>
            </a:r>
            <a:r>
              <a:rPr lang="en-US" sz="2000" i="1" dirty="0" err="1">
                <a:latin typeface="Times New Roman" panose="02020603050405020304" pitchFamily="18" charset="0"/>
              </a:rPr>
              <a:t>n</a:t>
            </a:r>
            <a:r>
              <a:rPr lang="en-US" sz="2000" i="1" baseline="-25000" dirty="0" err="1">
                <a:latin typeface="Times New Roman" panose="02020603050405020304" pitchFamily="18" charset="0"/>
              </a:rPr>
              <a:t>t</a:t>
            </a:r>
            <a:r>
              <a:rPr lang="en-US" sz="2000" dirty="0">
                <a:latin typeface="Times New Roman" panose="02020603050405020304" pitchFamily="18" charset="0"/>
              </a:rPr>
              <a:t>). With reference to Fig.2, these ratios are defined as follows:</a:t>
            </a:r>
          </a:p>
        </p:txBody>
      </p:sp>
      <p:pic>
        <p:nvPicPr>
          <p:cNvPr id="5" name="Picture 4"/>
          <p:cNvPicPr>
            <a:picLocks noChangeAspect="1"/>
          </p:cNvPicPr>
          <p:nvPr/>
        </p:nvPicPr>
        <p:blipFill>
          <a:blip r:embed="rId2"/>
          <a:stretch>
            <a:fillRect/>
          </a:stretch>
        </p:blipFill>
        <p:spPr>
          <a:xfrm>
            <a:off x="304800" y="3645700"/>
            <a:ext cx="4038600" cy="2118610"/>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3581400" y="1377317"/>
                <a:ext cx="2392706" cy="6038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r>
                        <a:rPr lang="en-US" b="0" i="0"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𝑟𝑎𝑡𝑒𝑑</m:t>
                              </m:r>
                              <m:r>
                                <a:rPr lang="en-US" b="0" i="1" smtClean="0">
                                  <a:latin typeface="Cambria Math" panose="02040503050406030204" pitchFamily="18" charset="0"/>
                                </a:rPr>
                                <m:t> </m:t>
                              </m:r>
                              <m:r>
                                <a:rPr lang="en-US" b="0" i="1" smtClean="0">
                                  <a:latin typeface="Cambria Math" panose="02040503050406030204" pitchFamily="18" charset="0"/>
                                </a:rPr>
                                <m:t>𝑝𝑟𝑖𝑚𝑎𝑟𝑦</m:t>
                              </m:r>
                            </m:sub>
                          </m:sSub>
                        </m:num>
                        <m:den>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i="1">
                                  <a:latin typeface="Cambria Math" panose="02040503050406030204" pitchFamily="18" charset="0"/>
                                </a:rPr>
                                <m:t>𝑟𝑎𝑡𝑒𝑑</m:t>
                              </m:r>
                              <m:r>
                                <a:rPr lang="en-US" i="1">
                                  <a:latin typeface="Cambria Math" panose="02040503050406030204" pitchFamily="18" charset="0"/>
                                </a:rPr>
                                <m:t> </m:t>
                              </m:r>
                              <m:r>
                                <a:rPr lang="en-US" b="0" i="1" smtClean="0">
                                  <a:latin typeface="Cambria Math" panose="02040503050406030204" pitchFamily="18" charset="0"/>
                                </a:rPr>
                                <m:t>𝑠𝑒𝑐𝑜𝑛𝑑𝑎𝑟𝑦</m:t>
                              </m:r>
                            </m:sub>
                          </m:sSub>
                        </m:den>
                      </m:f>
                    </m:oMath>
                  </m:oMathPara>
                </a14:m>
                <a:endParaRPr lang="en-US" dirty="0">
                  <a:latin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581400" y="1377317"/>
                <a:ext cx="2392706" cy="603883"/>
              </a:xfrm>
              <a:prstGeom prst="rect">
                <a:avLst/>
              </a:prstGeom>
              <a:blipFill>
                <a:blip r:embed="rId3"/>
                <a:stretch>
                  <a:fillRect/>
                </a:stretch>
              </a:blipFill>
            </p:spPr>
            <p:txBody>
              <a:bodyPr/>
              <a:lstStyle/>
              <a:p>
                <a:r>
                  <a:rPr lang="en-US">
                    <a:noFill/>
                  </a:rPr>
                  <a:t> </a:t>
                </a:r>
              </a:p>
            </p:txBody>
          </p:sp>
        </mc:Fallback>
      </mc:AlternateContent>
      <p:sp>
        <p:nvSpPr>
          <p:cNvPr id="8" name="TextBox 7"/>
          <p:cNvSpPr txBox="1"/>
          <p:nvPr/>
        </p:nvSpPr>
        <p:spPr>
          <a:xfrm>
            <a:off x="8244050" y="1461762"/>
            <a:ext cx="453970" cy="369332"/>
          </a:xfrm>
          <a:prstGeom prst="rect">
            <a:avLst/>
          </a:prstGeom>
          <a:noFill/>
        </p:spPr>
        <p:txBody>
          <a:bodyPr wrap="none" rtlCol="0">
            <a:spAutoFit/>
          </a:bodyPr>
          <a:lstStyle/>
          <a:p>
            <a:r>
              <a:rPr lang="en-US" dirty="0">
                <a:latin typeface="Times New Roman" panose="02020603050405020304" pitchFamily="18" charset="0"/>
              </a:rPr>
              <a:t>(9)</a:t>
            </a:r>
          </a:p>
        </p:txBody>
      </p:sp>
      <p:sp>
        <p:nvSpPr>
          <p:cNvPr id="9" name="Rectangle 8"/>
          <p:cNvSpPr/>
          <p:nvPr/>
        </p:nvSpPr>
        <p:spPr>
          <a:xfrm>
            <a:off x="152400" y="1961039"/>
            <a:ext cx="8839200" cy="1015663"/>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With reference to Fig.2, the line-to-line voltages on the primary side of the transformer connection as a function of the ideal secondary side voltages are given by</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1752600" y="2667000"/>
                <a:ext cx="6349430" cy="88062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𝐴𝐵</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𝐵𝐶</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𝐶𝐴</m:t>
                                </m:r>
                              </m:sub>
                            </m:sSub>
                          </m:e>
                        </m:eqArr>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i="1" smtClean="0">
                                  <a:latin typeface="Cambria Math" panose="02040503050406030204" pitchFamily="18" charset="0"/>
                                </a:rPr>
                                <m:t>0</m:t>
                              </m:r>
                            </m:e>
                          </m:mr>
                        </m:m>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b="0" i="1" smtClean="0">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b="0" i="1" smtClean="0">
                                    <a:latin typeface="Cambria Math" panose="02040503050406030204" pitchFamily="18" charset="0"/>
                                  </a:rPr>
                                  <m:t>𝑐</m:t>
                                </m:r>
                              </m:sub>
                            </m:sSub>
                          </m:e>
                        </m:eqArr>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 </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752600" y="2667000"/>
                <a:ext cx="6349430" cy="880626"/>
              </a:xfrm>
              <a:prstGeom prst="rect">
                <a:avLst/>
              </a:prstGeom>
              <a:blipFill>
                <a:blip r:embed="rId4"/>
                <a:stretch>
                  <a:fillRect/>
                </a:stretch>
              </a:blipFill>
            </p:spPr>
            <p:txBody>
              <a:bodyPr/>
              <a:lstStyle/>
              <a:p>
                <a:r>
                  <a:rPr lang="en-US">
                    <a:noFill/>
                  </a:rPr>
                  <a:t> </a:t>
                </a:r>
              </a:p>
            </p:txBody>
          </p:sp>
        </mc:Fallback>
      </mc:AlternateContent>
      <p:sp>
        <p:nvSpPr>
          <p:cNvPr id="13" name="TextBox 12"/>
          <p:cNvSpPr txBox="1"/>
          <p:nvPr/>
        </p:nvSpPr>
        <p:spPr>
          <a:xfrm>
            <a:off x="8244050" y="2971800"/>
            <a:ext cx="569387" cy="369332"/>
          </a:xfrm>
          <a:prstGeom prst="rect">
            <a:avLst/>
          </a:prstGeom>
          <a:noFill/>
        </p:spPr>
        <p:txBody>
          <a:bodyPr wrap="none" rtlCol="0">
            <a:spAutoFit/>
          </a:bodyPr>
          <a:lstStyle/>
          <a:p>
            <a:r>
              <a:rPr lang="en-US" dirty="0">
                <a:latin typeface="Times New Roman" panose="02020603050405020304" pitchFamily="18" charset="0"/>
              </a:rPr>
              <a:t>(10)</a:t>
            </a:r>
          </a:p>
        </p:txBody>
      </p:sp>
      <p:sp>
        <p:nvSpPr>
          <p:cNvPr id="10" name="Rectangle 9"/>
          <p:cNvSpPr/>
          <p:nvPr/>
        </p:nvSpPr>
        <p:spPr>
          <a:xfrm>
            <a:off x="4723486" y="4195886"/>
            <a:ext cx="748923" cy="369332"/>
          </a:xfrm>
          <a:prstGeom prst="rect">
            <a:avLst/>
          </a:prstGeom>
        </p:spPr>
        <p:txBody>
          <a:bodyPr wrap="none">
            <a:spAutoFit/>
          </a:bodyPr>
          <a:lstStyle/>
          <a:p>
            <a:r>
              <a:rPr lang="en-US" dirty="0">
                <a:solidFill>
                  <a:srgbClr val="000000"/>
                </a:solidFill>
                <a:latin typeface="Times New Roman" panose="02020603050405020304" pitchFamily="18" charset="0"/>
              </a:rPr>
              <a:t>where</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5333304" y="4662792"/>
                <a:ext cx="2937022"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𝐴𝑉</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5333304" y="4662792"/>
                <a:ext cx="2937022" cy="824906"/>
              </a:xfrm>
              <a:prstGeom prst="rect">
                <a:avLst/>
              </a:prstGeom>
              <a:blipFill>
                <a:blip r:embed="rId5"/>
                <a:stretch>
                  <a:fillRect/>
                </a:stretch>
              </a:blipFill>
            </p:spPr>
            <p:txBody>
              <a:bodyPr/>
              <a:lstStyle/>
              <a:p>
                <a:r>
                  <a:rPr lang="en-US">
                    <a:noFill/>
                  </a:rPr>
                  <a:t> </a:t>
                </a:r>
              </a:p>
            </p:txBody>
          </p:sp>
        </mc:Fallback>
      </mc:AlternateContent>
      <p:sp>
        <p:nvSpPr>
          <p:cNvPr id="12" name="TextBox 11"/>
          <p:cNvSpPr txBox="1"/>
          <p:nvPr/>
        </p:nvSpPr>
        <p:spPr>
          <a:xfrm>
            <a:off x="-457200" y="5837740"/>
            <a:ext cx="5881665" cy="307777"/>
          </a:xfrm>
          <a:prstGeom prst="rect">
            <a:avLst/>
          </a:prstGeom>
          <a:noFill/>
        </p:spPr>
        <p:txBody>
          <a:bodyPr wrap="square" rtlCol="0">
            <a:spAutoFit/>
          </a:bodyPr>
          <a:lstStyle/>
          <a:p>
            <a:pPr algn="ctr"/>
            <a:r>
              <a:rPr lang="en-US" sz="1400" dirty="0">
                <a:latin typeface="Times New Roman" panose="02020603050405020304" pitchFamily="18" charset="0"/>
              </a:rPr>
              <a:t>Fig.2 Standard delta-grounded wye connection with voltage</a:t>
            </a:r>
          </a:p>
        </p:txBody>
      </p:sp>
    </p:spTree>
    <p:extLst>
      <p:ext uri="{BB962C8B-B14F-4D97-AF65-F5344CB8AC3E}">
        <p14:creationId xmlns:p14="http://schemas.microsoft.com/office/powerpoint/2010/main" val="107352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595309" cy="584775"/>
          </a:xfrm>
          <a:prstGeom prst="rect">
            <a:avLst/>
          </a:prstGeom>
        </p:spPr>
        <p:txBody>
          <a:bodyPr wrap="none">
            <a:spAutoFit/>
          </a:bodyPr>
          <a:lstStyle/>
          <a:p>
            <a:r>
              <a:rPr lang="en-US" sz="3200" dirty="0">
                <a:solidFill>
                  <a:srgbClr val="C8102E"/>
                </a:solidFill>
                <a:latin typeface="+mj-lt"/>
                <a:ea typeface="+mj-ea"/>
                <a:cs typeface="+mj-cs"/>
              </a:rPr>
              <a:t>Voltages</a:t>
            </a:r>
          </a:p>
        </p:txBody>
      </p:sp>
      <mc:AlternateContent xmlns:mc="http://schemas.openxmlformats.org/markup-compatibility/2006" xmlns:a14="http://schemas.microsoft.com/office/drawing/2010/main">
        <mc:Choice Requires="a14">
          <p:sp>
            <p:nvSpPr>
              <p:cNvPr id="11" name="Rectangle 10"/>
              <p:cNvSpPr/>
              <p:nvPr/>
            </p:nvSpPr>
            <p:spPr>
              <a:xfrm>
                <a:off x="1447800" y="762000"/>
                <a:ext cx="6349430" cy="88062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𝐴𝐵</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𝐵𝐶</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𝐶𝐴</m:t>
                                </m:r>
                              </m:sub>
                            </m:sSub>
                          </m:e>
                        </m:eqArr>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i="1" smtClean="0">
                                  <a:latin typeface="Cambria Math" panose="02040503050406030204" pitchFamily="18" charset="0"/>
                                </a:rPr>
                                <m:t>0</m:t>
                              </m:r>
                            </m:e>
                          </m:mr>
                        </m:m>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b="0" i="1" smtClean="0">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b="0" i="1" smtClean="0">
                                    <a:latin typeface="Cambria Math" panose="02040503050406030204" pitchFamily="18" charset="0"/>
                                  </a:rPr>
                                  <m:t>𝑐</m:t>
                                </m:r>
                              </m:sub>
                            </m:sSub>
                          </m:e>
                        </m:eqArr>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 </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447800" y="762000"/>
                <a:ext cx="6349430" cy="880626"/>
              </a:xfrm>
              <a:prstGeom prst="rect">
                <a:avLst/>
              </a:prstGeom>
              <a:blipFill>
                <a:blip r:embed="rId2"/>
                <a:stretch>
                  <a:fillRect/>
                </a:stretch>
              </a:blipFill>
            </p:spPr>
            <p:txBody>
              <a:bodyPr/>
              <a:lstStyle/>
              <a:p>
                <a:r>
                  <a:rPr lang="en-US">
                    <a:noFill/>
                  </a:rPr>
                  <a:t> </a:t>
                </a:r>
              </a:p>
            </p:txBody>
          </p:sp>
        </mc:Fallback>
      </mc:AlternateContent>
      <p:sp>
        <p:nvSpPr>
          <p:cNvPr id="13" name="TextBox 12"/>
          <p:cNvSpPr txBox="1"/>
          <p:nvPr/>
        </p:nvSpPr>
        <p:spPr>
          <a:xfrm>
            <a:off x="7939250" y="1046035"/>
            <a:ext cx="569387" cy="369332"/>
          </a:xfrm>
          <a:prstGeom prst="rect">
            <a:avLst/>
          </a:prstGeom>
          <a:noFill/>
        </p:spPr>
        <p:txBody>
          <a:bodyPr wrap="none" rtlCol="0">
            <a:spAutoFit/>
          </a:bodyPr>
          <a:lstStyle/>
          <a:p>
            <a:r>
              <a:rPr lang="en-US" dirty="0">
                <a:latin typeface="Times New Roman" panose="02020603050405020304" pitchFamily="18" charset="0"/>
              </a:rPr>
              <a:t>(10)</a:t>
            </a:r>
          </a:p>
        </p:txBody>
      </p:sp>
      <p:sp>
        <p:nvSpPr>
          <p:cNvPr id="6" name="Rectangle 5"/>
          <p:cNvSpPr/>
          <p:nvPr/>
        </p:nvSpPr>
        <p:spPr>
          <a:xfrm>
            <a:off x="24092" y="1671529"/>
            <a:ext cx="9196108" cy="1938992"/>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Equation (10) gives the primary line-to-line voltages at node </a:t>
            </a:r>
            <a:r>
              <a:rPr lang="en-US" sz="2000" b="1" i="1" dirty="0">
                <a:solidFill>
                  <a:srgbClr val="000000"/>
                </a:solidFill>
                <a:latin typeface="Times New Roman" panose="02020603050405020304" pitchFamily="18" charset="0"/>
              </a:rPr>
              <a:t>n</a:t>
            </a:r>
            <a:r>
              <a:rPr lang="en-US" sz="2000" dirty="0">
                <a:solidFill>
                  <a:srgbClr val="000000"/>
                </a:solidFill>
                <a:latin typeface="Times New Roman" panose="02020603050405020304" pitchFamily="18" charset="0"/>
              </a:rPr>
              <a:t> as a function of the ideal secondary voltages. However, what is needed is a relationship between “equivalent” line-to-neutral voltages at node </a:t>
            </a:r>
            <a:r>
              <a:rPr lang="en-US" sz="2000" b="1" i="1" dirty="0">
                <a:solidFill>
                  <a:srgbClr val="000000"/>
                </a:solidFill>
                <a:latin typeface="Times New Roman" panose="02020603050405020304" pitchFamily="18" charset="0"/>
              </a:rPr>
              <a:t>n</a:t>
            </a:r>
            <a:r>
              <a:rPr lang="en-US" sz="2000" dirty="0">
                <a:solidFill>
                  <a:srgbClr val="000000"/>
                </a:solidFill>
                <a:latin typeface="Times New Roman" panose="02020603050405020304" pitchFamily="18" charset="0"/>
              </a:rPr>
              <a:t> and the ideal secondary voltages. The question is how is the equivalent line-to-neutral voltages determined knowing the line-to-line voltages? One approach is to apply the theory of symmetrical components.</a:t>
            </a:r>
          </a:p>
          <a:p>
            <a:pPr algn="just"/>
            <a:r>
              <a:rPr lang="en-US" sz="2000" dirty="0">
                <a:solidFill>
                  <a:srgbClr val="000000"/>
                </a:solidFill>
                <a:latin typeface="Times New Roman" panose="02020603050405020304" pitchFamily="18" charset="0"/>
              </a:rPr>
              <a:t>The known line-to-line voltages are transformed to their sequence voltages by</a:t>
            </a:r>
          </a:p>
        </p:txBody>
      </p:sp>
      <mc:AlternateContent xmlns:mc="http://schemas.openxmlformats.org/markup-compatibility/2006" xmlns:a14="http://schemas.microsoft.com/office/drawing/2010/main">
        <mc:Choice Requires="a14">
          <p:sp>
            <p:nvSpPr>
              <p:cNvPr id="15" name="TextBox 14"/>
              <p:cNvSpPr txBox="1"/>
              <p:nvPr/>
            </p:nvSpPr>
            <p:spPr>
              <a:xfrm>
                <a:off x="3276600" y="3902333"/>
                <a:ext cx="289637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𝐿</m:t>
                              </m:r>
                            </m:e>
                            <m:sub>
                              <m:r>
                                <a:rPr lang="en-US" b="0" i="1" smtClean="0">
                                  <a:latin typeface="Cambria Math" panose="02040503050406030204" pitchFamily="18" charset="0"/>
                                </a:rPr>
                                <m:t>012</m:t>
                              </m:r>
                            </m:sub>
                          </m:sSub>
                        </m:e>
                      </m:d>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b="0" i="1" smtClean="0">
                                      <a:latin typeface="Cambria Math" panose="02040503050406030204" pitchFamily="18" charset="0"/>
                                    </a:rPr>
                                    <m:t>𝑠</m:t>
                                  </m:r>
                                </m:sub>
                              </m:sSub>
                            </m:e>
                          </m:d>
                        </m:e>
                        <m:sup>
                          <m:r>
                            <a:rPr lang="en-US" b="0" i="1" smtClean="0">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𝐿</m:t>
                              </m:r>
                            </m:e>
                            <m:sub>
                              <m:r>
                                <a:rPr lang="en-US" b="0" i="1" smtClean="0">
                                  <a:latin typeface="Cambria Math" panose="02040503050406030204" pitchFamily="18" charset="0"/>
                                </a:rPr>
                                <m:t>𝐴𝐵𝐶</m:t>
                              </m:r>
                            </m:sub>
                          </m:sSub>
                        </m:e>
                      </m:d>
                    </m:oMath>
                  </m:oMathPara>
                </a14:m>
                <a:endParaRPr lang="en-US" dirty="0">
                  <a:latin typeface="Times New Roman" panose="020206030504050203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276600" y="3902333"/>
                <a:ext cx="2896370" cy="276999"/>
              </a:xfrm>
              <a:prstGeom prst="rect">
                <a:avLst/>
              </a:prstGeom>
              <a:blipFill>
                <a:blip r:embed="rId3"/>
                <a:stretch>
                  <a:fillRect t="-2174" b="-17391"/>
                </a:stretch>
              </a:blipFill>
            </p:spPr>
            <p:txBody>
              <a:bodyPr/>
              <a:lstStyle/>
              <a:p>
                <a:r>
                  <a:rPr lang="en-US">
                    <a:noFill/>
                  </a:rPr>
                  <a:t> </a:t>
                </a:r>
              </a:p>
            </p:txBody>
          </p:sp>
        </mc:Fallback>
      </mc:AlternateContent>
      <p:sp>
        <p:nvSpPr>
          <p:cNvPr id="16" name="TextBox 15"/>
          <p:cNvSpPr txBox="1"/>
          <p:nvPr/>
        </p:nvSpPr>
        <p:spPr>
          <a:xfrm>
            <a:off x="7939249" y="3810000"/>
            <a:ext cx="559769" cy="369332"/>
          </a:xfrm>
          <a:prstGeom prst="rect">
            <a:avLst/>
          </a:prstGeom>
          <a:noFill/>
        </p:spPr>
        <p:txBody>
          <a:bodyPr wrap="none" rtlCol="0">
            <a:spAutoFit/>
          </a:bodyPr>
          <a:lstStyle/>
          <a:p>
            <a:r>
              <a:rPr lang="en-US" dirty="0">
                <a:latin typeface="Times New Roman" panose="02020603050405020304" pitchFamily="18" charset="0"/>
              </a:rPr>
              <a:t>(11)</a:t>
            </a:r>
          </a:p>
        </p:txBody>
      </p:sp>
      <p:sp>
        <p:nvSpPr>
          <p:cNvPr id="18" name="Rectangle 17"/>
          <p:cNvSpPr/>
          <p:nvPr/>
        </p:nvSpPr>
        <p:spPr>
          <a:xfrm>
            <a:off x="152400" y="4449684"/>
            <a:ext cx="811441" cy="400110"/>
          </a:xfrm>
          <a:prstGeom prst="rect">
            <a:avLst/>
          </a:prstGeom>
        </p:spPr>
        <p:txBody>
          <a:bodyPr wrap="none">
            <a:spAutoFit/>
          </a:bodyPr>
          <a:lstStyle/>
          <a:p>
            <a:r>
              <a:rPr lang="en-US" sz="2000" dirty="0">
                <a:solidFill>
                  <a:srgbClr val="000000"/>
                </a:solidFill>
                <a:latin typeface="Times New Roman" panose="02020603050405020304" pitchFamily="18" charset="0"/>
              </a:rPr>
              <a:t>where</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Rectangle 18"/>
              <p:cNvSpPr/>
              <p:nvPr/>
            </p:nvSpPr>
            <p:spPr>
              <a:xfrm>
                <a:off x="3521139" y="4724400"/>
                <a:ext cx="2202013"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𝑠</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smtClean="0">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sSubSup>
                                  <m:sSubSupPr>
                                    <m:ctrlPr>
                                      <a:rPr lang="en-US" i="1">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𝑠</m:t>
                                    </m:r>
                                  </m:sub>
                                  <m:sup>
                                    <m:r>
                                      <a:rPr lang="en-US" b="0" i="1" smtClean="0">
                                        <a:latin typeface="Cambria Math" panose="02040503050406030204" pitchFamily="18" charset="0"/>
                                      </a:rPr>
                                      <m:t>2</m:t>
                                    </m:r>
                                  </m:sup>
                                </m:sSubSup>
                              </m:e>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i="1">
                                        <a:latin typeface="Cambria Math" panose="02040503050406030204" pitchFamily="18" charset="0"/>
                                      </a:rPr>
                                      <m:t>𝑠</m:t>
                                    </m:r>
                                  </m:sub>
                                </m:sSub>
                              </m:e>
                            </m:mr>
                            <m:mr>
                              <m:e>
                                <m:r>
                                  <a:rPr lang="en-US" b="0" i="1" smtClean="0">
                                    <a:latin typeface="Cambria Math" panose="02040503050406030204" pitchFamily="18" charset="0"/>
                                  </a:rPr>
                                  <m:t>1</m:t>
                                </m:r>
                              </m:e>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i="1">
                                        <a:latin typeface="Cambria Math" panose="02040503050406030204" pitchFamily="18" charset="0"/>
                                      </a:rPr>
                                      <m:t>𝑠</m:t>
                                    </m:r>
                                  </m:sub>
                                </m:sSub>
                              </m:e>
                              <m:e>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𝑠</m:t>
                                    </m:r>
                                  </m:sub>
                                  <m:sup>
                                    <m:r>
                                      <a:rPr lang="en-US" i="1">
                                        <a:latin typeface="Cambria Math" panose="02040503050406030204" pitchFamily="18" charset="0"/>
                                      </a:rPr>
                                      <m:t>2</m:t>
                                    </m:r>
                                  </m:sup>
                                </m:sSubSup>
                              </m:e>
                            </m:mr>
                          </m:m>
                        </m:e>
                      </m:d>
                    </m:oMath>
                  </m:oMathPara>
                </a14:m>
                <a:endParaRPr lang="en-US" dirty="0">
                  <a:latin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3521139" y="4724400"/>
                <a:ext cx="2202013" cy="97270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886200" y="5715000"/>
                <a:ext cx="160351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𝑠</m:t>
                          </m:r>
                        </m:sub>
                      </m:sSub>
                      <m:r>
                        <a:rPr lang="en-US" b="0" i="1" smtClean="0">
                          <a:latin typeface="Cambria Math" panose="02040503050406030204" pitchFamily="18" charset="0"/>
                        </a:rPr>
                        <m:t>=1.0</m:t>
                      </m:r>
                      <m:r>
                        <a:rPr lang="en-US" b="0" i="1" smtClean="0">
                          <a:latin typeface="Cambria Math" panose="02040503050406030204" pitchFamily="18" charset="0"/>
                          <a:ea typeface="Cambria Math" panose="02040503050406030204" pitchFamily="18" charset="0"/>
                        </a:rPr>
                        <m:t>∠120</m:t>
                      </m:r>
                    </m:oMath>
                  </m:oMathPara>
                </a14:m>
                <a:endParaRPr lang="en-US" dirty="0">
                  <a:latin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3886200" y="5715000"/>
                <a:ext cx="1603516" cy="36933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88795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595309" cy="584775"/>
          </a:xfrm>
          <a:prstGeom prst="rect">
            <a:avLst/>
          </a:prstGeom>
        </p:spPr>
        <p:txBody>
          <a:bodyPr wrap="none">
            <a:spAutoFit/>
          </a:bodyPr>
          <a:lstStyle/>
          <a:p>
            <a:r>
              <a:rPr lang="en-US" sz="3200" dirty="0">
                <a:solidFill>
                  <a:srgbClr val="C8102E"/>
                </a:solidFill>
                <a:latin typeface="+mj-lt"/>
                <a:ea typeface="+mj-ea"/>
                <a:cs typeface="+mj-cs"/>
              </a:rPr>
              <a:t>Voltages</a:t>
            </a:r>
          </a:p>
        </p:txBody>
      </p:sp>
      <mc:AlternateContent xmlns:mc="http://schemas.openxmlformats.org/markup-compatibility/2006" xmlns:a14="http://schemas.microsoft.com/office/drawing/2010/main">
        <mc:Choice Requires="a14">
          <p:sp>
            <p:nvSpPr>
              <p:cNvPr id="11" name="Rectangle 10"/>
              <p:cNvSpPr/>
              <p:nvPr/>
            </p:nvSpPr>
            <p:spPr>
              <a:xfrm>
                <a:off x="1589024" y="1777798"/>
                <a:ext cx="5881995" cy="878959"/>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𝑉𝐿𝑁</m:t>
                                </m:r>
                              </m:e>
                              <m:sub>
                                <m:r>
                                  <a:rPr lang="en-US" b="0" i="1" smtClean="0">
                                    <a:latin typeface="Cambria Math" panose="02040503050406030204" pitchFamily="18" charset="0"/>
                                  </a:rPr>
                                  <m:t>0</m:t>
                                </m:r>
                              </m:sub>
                            </m:sSub>
                          </m:e>
                          <m:e>
                            <m:sSub>
                              <m:sSubPr>
                                <m:ctrlPr>
                                  <a:rPr lang="en-US" i="1">
                                    <a:latin typeface="Cambria Math" panose="02040503050406030204" pitchFamily="18" charset="0"/>
                                  </a:rPr>
                                </m:ctrlPr>
                              </m:sSubPr>
                              <m:e>
                                <m:r>
                                  <a:rPr lang="en-US" i="1">
                                    <a:latin typeface="Cambria Math" panose="02040503050406030204" pitchFamily="18" charset="0"/>
                                  </a:rPr>
                                  <m:t>𝑉𝐿𝑁</m:t>
                                </m:r>
                              </m:e>
                              <m:sub>
                                <m:r>
                                  <a:rPr lang="en-US" b="0" i="1" smtClean="0">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𝑉𝐿𝑁</m:t>
                                </m:r>
                              </m:e>
                              <m:sub>
                                <m:r>
                                  <a:rPr lang="en-US" b="0" i="1" smtClean="0">
                                    <a:latin typeface="Cambria Math" panose="02040503050406030204" pitchFamily="18" charset="0"/>
                                  </a:rPr>
                                  <m:t>2</m:t>
                                </m:r>
                              </m:sub>
                            </m:sSub>
                          </m:e>
                        </m:eqArr>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sSubSup>
                                <m:sSubSupPr>
                                  <m:ctrlPr>
                                    <a:rPr lang="en-US" i="1">
                                      <a:latin typeface="Cambria Math" panose="02040503050406030204" pitchFamily="18" charset="0"/>
                                    </a:rPr>
                                  </m:ctrlPr>
                                </m:sSubSupPr>
                                <m:e>
                                  <m:r>
                                    <a:rPr lang="en-US" b="0" i="1" smtClean="0">
                                      <a:latin typeface="Cambria Math" panose="02040503050406030204" pitchFamily="18" charset="0"/>
                                    </a:rPr>
                                    <m:t>𝑡</m:t>
                                  </m:r>
                                </m:e>
                                <m:sub>
                                  <m:r>
                                    <a:rPr lang="en-US" i="1">
                                      <a:latin typeface="Cambria Math" panose="02040503050406030204" pitchFamily="18" charset="0"/>
                                    </a:rPr>
                                    <m:t>𝑠</m:t>
                                  </m:r>
                                </m:sub>
                                <m:sup>
                                  <m:r>
                                    <a:rPr lang="en-US" b="0" i="1" smtClean="0">
                                      <a:latin typeface="Cambria Math" panose="02040503050406030204" pitchFamily="18" charset="0"/>
                                    </a:rPr>
                                    <m:t>∗</m:t>
                                  </m:r>
                                </m:sup>
                              </m:sSubSup>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𝑠</m:t>
                                  </m:r>
                                </m:sub>
                              </m:sSub>
                            </m:e>
                          </m:mr>
                        </m:m>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𝐿</m:t>
                                </m:r>
                              </m:e>
                              <m:sub>
                                <m:r>
                                  <a:rPr lang="en-US" i="1">
                                    <a:latin typeface="Cambria Math" panose="02040503050406030204" pitchFamily="18" charset="0"/>
                                  </a:rPr>
                                  <m:t>0</m:t>
                                </m:r>
                              </m:sub>
                            </m:sSub>
                          </m:e>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𝐿</m:t>
                                </m:r>
                              </m:e>
                              <m:sub>
                                <m:r>
                                  <a:rPr lang="en-US" i="1">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𝐿</m:t>
                                </m:r>
                              </m:e>
                              <m:sub>
                                <m:r>
                                  <a:rPr lang="en-US" i="1">
                                    <a:latin typeface="Cambria Math" panose="02040503050406030204" pitchFamily="18" charset="0"/>
                                  </a:rPr>
                                  <m:t>2</m:t>
                                </m:r>
                              </m:sub>
                            </m:sSub>
                          </m:e>
                        </m:eqArr>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 </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𝐿𝑁</m:t>
                            </m:r>
                          </m:e>
                          <m:sub>
                            <m:r>
                              <a:rPr lang="en-US" b="0" i="1" smtClean="0">
                                <a:latin typeface="Cambria Math" panose="02040503050406030204" pitchFamily="18" charset="0"/>
                              </a:rPr>
                              <m:t>012</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𝑇</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012</m:t>
                            </m:r>
                          </m:sub>
                        </m:sSub>
                      </m:e>
                    </m:d>
                  </m:oMath>
                </a14:m>
                <a:endParaRPr lang="en-US" dirty="0">
                  <a:latin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589024" y="1777798"/>
                <a:ext cx="5881995" cy="878959"/>
              </a:xfrm>
              <a:prstGeom prst="rect">
                <a:avLst/>
              </a:prstGeom>
              <a:blipFill>
                <a:blip r:embed="rId2"/>
                <a:stretch>
                  <a:fillRect/>
                </a:stretch>
              </a:blipFill>
            </p:spPr>
            <p:txBody>
              <a:bodyPr/>
              <a:lstStyle/>
              <a:p>
                <a:r>
                  <a:rPr lang="en-US">
                    <a:noFill/>
                  </a:rPr>
                  <a:t> </a:t>
                </a:r>
              </a:p>
            </p:txBody>
          </p:sp>
        </mc:Fallback>
      </mc:AlternateContent>
      <p:sp>
        <p:nvSpPr>
          <p:cNvPr id="13" name="TextBox 12"/>
          <p:cNvSpPr txBox="1"/>
          <p:nvPr/>
        </p:nvSpPr>
        <p:spPr>
          <a:xfrm>
            <a:off x="8406915" y="2033445"/>
            <a:ext cx="569387" cy="369332"/>
          </a:xfrm>
          <a:prstGeom prst="rect">
            <a:avLst/>
          </a:prstGeom>
          <a:noFill/>
        </p:spPr>
        <p:txBody>
          <a:bodyPr wrap="none" rtlCol="0">
            <a:spAutoFit/>
          </a:bodyPr>
          <a:lstStyle/>
          <a:p>
            <a:r>
              <a:rPr lang="en-US" dirty="0">
                <a:latin typeface="Times New Roman" panose="02020603050405020304" pitchFamily="18" charset="0"/>
              </a:rPr>
              <a:t>(13)</a:t>
            </a:r>
          </a:p>
        </p:txBody>
      </p:sp>
      <p:sp>
        <p:nvSpPr>
          <p:cNvPr id="6" name="Rectangle 5"/>
          <p:cNvSpPr/>
          <p:nvPr/>
        </p:nvSpPr>
        <p:spPr>
          <a:xfrm>
            <a:off x="128752" y="647700"/>
            <a:ext cx="9015248" cy="1015663"/>
          </a:xfrm>
          <a:prstGeom prst="rect">
            <a:avLst/>
          </a:prstGeom>
        </p:spPr>
        <p:txBody>
          <a:bodyPr wrap="square">
            <a:spAutoFit/>
          </a:bodyPr>
          <a:lstStyle/>
          <a:p>
            <a:pPr algn="just"/>
            <a:r>
              <a:rPr lang="en-US" sz="2000" dirty="0">
                <a:latin typeface="Times New Roman" panose="02020603050405020304" pitchFamily="18" charset="0"/>
              </a:rPr>
              <a:t>By definition, the zero sequence line-to-line voltage is always zero. The relationship between the positive and negative sequence line-to-neutral and line-to-line voltages is known. These relationships in matrix form are given by</a:t>
            </a:r>
          </a:p>
        </p:txBody>
      </p:sp>
      <p:sp>
        <p:nvSpPr>
          <p:cNvPr id="18" name="Rectangle 17"/>
          <p:cNvSpPr/>
          <p:nvPr/>
        </p:nvSpPr>
        <p:spPr>
          <a:xfrm>
            <a:off x="152400" y="2658424"/>
            <a:ext cx="811441" cy="400110"/>
          </a:xfrm>
          <a:prstGeom prst="rect">
            <a:avLst/>
          </a:prstGeom>
        </p:spPr>
        <p:txBody>
          <a:bodyPr wrap="none">
            <a:spAutoFit/>
          </a:bodyPr>
          <a:lstStyle/>
          <a:p>
            <a:r>
              <a:rPr lang="en-US" sz="2000" dirty="0">
                <a:solidFill>
                  <a:srgbClr val="000000"/>
                </a:solidFill>
                <a:latin typeface="Times New Roman" panose="02020603050405020304" pitchFamily="18" charset="0"/>
              </a:rPr>
              <a:t>where</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Rectangle 11"/>
              <p:cNvSpPr/>
              <p:nvPr/>
            </p:nvSpPr>
            <p:spPr>
              <a:xfrm>
                <a:off x="4059102" y="2858479"/>
                <a:ext cx="1154547" cy="501099"/>
              </a:xfrm>
              <a:prstGeom prst="rect">
                <a:avLst/>
              </a:prstGeom>
            </p:spPr>
            <p:txBody>
              <a:bodyPr wrap="none">
                <a:spAutoFit/>
              </a:bodyPr>
              <a:lstStyle/>
              <a:p>
                <a:r>
                  <a:rPr lang="en-US" b="0" dirty="0">
                    <a:latin typeface="Times New Roman" panose="02020603050405020304" pitchFamily="18" charset="0"/>
                  </a:rPr>
                  <a:t>t</a:t>
                </a:r>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3</m:t>
                            </m:r>
                          </m:e>
                        </m:rad>
                      </m:den>
                    </m:f>
                    <m:r>
                      <a:rPr lang="en-US" b="0" i="1" smtClean="0">
                        <a:latin typeface="Cambria Math" panose="02040503050406030204" pitchFamily="18" charset="0"/>
                        <a:ea typeface="Cambria Math" panose="02040503050406030204" pitchFamily="18" charset="0"/>
                      </a:rPr>
                      <m:t>∠30</m:t>
                    </m:r>
                  </m:oMath>
                </a14:m>
                <a:endParaRPr lang="en-US" dirty="0">
                  <a:latin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4059102" y="2858479"/>
                <a:ext cx="1154547" cy="501099"/>
              </a:xfrm>
              <a:prstGeom prst="rect">
                <a:avLst/>
              </a:prstGeom>
              <a:blipFill>
                <a:blip r:embed="rId3"/>
                <a:stretch>
                  <a:fillRect l="-4762" b="-3659"/>
                </a:stretch>
              </a:blipFill>
            </p:spPr>
            <p:txBody>
              <a:bodyPr/>
              <a:lstStyle/>
              <a:p>
                <a:r>
                  <a:rPr lang="en-US">
                    <a:noFill/>
                  </a:rPr>
                  <a:t> </a:t>
                </a:r>
              </a:p>
            </p:txBody>
          </p:sp>
        </mc:Fallback>
      </mc:AlternateContent>
      <p:sp>
        <p:nvSpPr>
          <p:cNvPr id="2" name="Rectangle 1"/>
          <p:cNvSpPr/>
          <p:nvPr/>
        </p:nvSpPr>
        <p:spPr>
          <a:xfrm>
            <a:off x="128752" y="3505200"/>
            <a:ext cx="8939048" cy="1323439"/>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Since the zero sequence line-to-line voltage is zero, the (1,1) term of the matrix [</a:t>
            </a:r>
            <a:r>
              <a:rPr lang="en-US" sz="2000" i="1" dirty="0">
                <a:solidFill>
                  <a:srgbClr val="000000"/>
                </a:solidFill>
                <a:latin typeface="Times New Roman" panose="02020603050405020304" pitchFamily="18" charset="0"/>
              </a:rPr>
              <a:t>T</a:t>
            </a:r>
            <a:r>
              <a:rPr lang="en-US" sz="2000" dirty="0">
                <a:solidFill>
                  <a:srgbClr val="000000"/>
                </a:solidFill>
                <a:latin typeface="Times New Roman" panose="02020603050405020304" pitchFamily="18" charset="0"/>
              </a:rPr>
              <a:t>] can be any value. For the purposes here, the (1,1) term is chosen to have a value of 1.0. Knowing the sequence line-to-neutral voltages, the equivalent line-to-neutral voltages can be determined.</a:t>
            </a:r>
            <a:endParaRPr lang="en-US" sz="20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779961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595309" cy="584775"/>
          </a:xfrm>
          <a:prstGeom prst="rect">
            <a:avLst/>
          </a:prstGeom>
        </p:spPr>
        <p:txBody>
          <a:bodyPr wrap="none">
            <a:spAutoFit/>
          </a:bodyPr>
          <a:lstStyle/>
          <a:p>
            <a:r>
              <a:rPr lang="en-US" sz="3200" dirty="0">
                <a:solidFill>
                  <a:srgbClr val="C8102E"/>
                </a:solidFill>
                <a:latin typeface="+mj-lt"/>
                <a:ea typeface="+mj-ea"/>
                <a:cs typeface="+mj-cs"/>
              </a:rPr>
              <a:t>Voltages</a:t>
            </a:r>
          </a:p>
        </p:txBody>
      </p:sp>
      <mc:AlternateContent xmlns:mc="http://schemas.openxmlformats.org/markup-compatibility/2006" xmlns:a14="http://schemas.microsoft.com/office/drawing/2010/main">
        <mc:Choice Requires="a14">
          <p:sp>
            <p:nvSpPr>
              <p:cNvPr id="11" name="Rectangle 10"/>
              <p:cNvSpPr/>
              <p:nvPr/>
            </p:nvSpPr>
            <p:spPr>
              <a:xfrm>
                <a:off x="1600200" y="685800"/>
                <a:ext cx="5881995" cy="878959"/>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𝑉𝐿𝑁</m:t>
                                </m:r>
                              </m:e>
                              <m:sub>
                                <m:r>
                                  <a:rPr lang="en-US" b="0" i="1" smtClean="0">
                                    <a:latin typeface="Cambria Math" panose="02040503050406030204" pitchFamily="18" charset="0"/>
                                  </a:rPr>
                                  <m:t>0</m:t>
                                </m:r>
                              </m:sub>
                            </m:sSub>
                          </m:e>
                          <m:e>
                            <m:sSub>
                              <m:sSubPr>
                                <m:ctrlPr>
                                  <a:rPr lang="en-US" i="1">
                                    <a:latin typeface="Cambria Math" panose="02040503050406030204" pitchFamily="18" charset="0"/>
                                  </a:rPr>
                                </m:ctrlPr>
                              </m:sSubPr>
                              <m:e>
                                <m:r>
                                  <a:rPr lang="en-US" i="1">
                                    <a:latin typeface="Cambria Math" panose="02040503050406030204" pitchFamily="18" charset="0"/>
                                  </a:rPr>
                                  <m:t>𝑉𝐿𝑁</m:t>
                                </m:r>
                              </m:e>
                              <m:sub>
                                <m:r>
                                  <a:rPr lang="en-US" b="0" i="1" smtClean="0">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𝑉𝐿𝑁</m:t>
                                </m:r>
                              </m:e>
                              <m:sub>
                                <m:r>
                                  <a:rPr lang="en-US" b="0" i="1" smtClean="0">
                                    <a:latin typeface="Cambria Math" panose="02040503050406030204" pitchFamily="18" charset="0"/>
                                  </a:rPr>
                                  <m:t>2</m:t>
                                </m:r>
                              </m:sub>
                            </m:sSub>
                          </m:e>
                        </m:eqArr>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sSubSup>
                                <m:sSubSupPr>
                                  <m:ctrlPr>
                                    <a:rPr lang="en-US" i="1">
                                      <a:latin typeface="Cambria Math" panose="02040503050406030204" pitchFamily="18" charset="0"/>
                                    </a:rPr>
                                  </m:ctrlPr>
                                </m:sSubSupPr>
                                <m:e>
                                  <m:r>
                                    <a:rPr lang="en-US" b="0" i="1" smtClean="0">
                                      <a:latin typeface="Cambria Math" panose="02040503050406030204" pitchFamily="18" charset="0"/>
                                    </a:rPr>
                                    <m:t>𝑡</m:t>
                                  </m:r>
                                </m:e>
                                <m:sub>
                                  <m:r>
                                    <a:rPr lang="en-US" i="1">
                                      <a:latin typeface="Cambria Math" panose="02040503050406030204" pitchFamily="18" charset="0"/>
                                    </a:rPr>
                                    <m:t>𝑠</m:t>
                                  </m:r>
                                </m:sub>
                                <m:sup>
                                  <m:r>
                                    <a:rPr lang="en-US" b="0" i="1" smtClean="0">
                                      <a:latin typeface="Cambria Math" panose="02040503050406030204" pitchFamily="18" charset="0"/>
                                    </a:rPr>
                                    <m:t>∗</m:t>
                                  </m:r>
                                </m:sup>
                              </m:sSubSup>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𝑠</m:t>
                                  </m:r>
                                </m:sub>
                              </m:sSub>
                            </m:e>
                          </m:mr>
                        </m:m>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𝐿</m:t>
                                </m:r>
                              </m:e>
                              <m:sub>
                                <m:r>
                                  <a:rPr lang="en-US" i="1">
                                    <a:latin typeface="Cambria Math" panose="02040503050406030204" pitchFamily="18" charset="0"/>
                                  </a:rPr>
                                  <m:t>0</m:t>
                                </m:r>
                              </m:sub>
                            </m:sSub>
                          </m:e>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𝐿</m:t>
                                </m:r>
                              </m:e>
                              <m:sub>
                                <m:r>
                                  <a:rPr lang="en-US" i="1">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𝐿</m:t>
                                </m:r>
                              </m:e>
                              <m:sub>
                                <m:r>
                                  <a:rPr lang="en-US" i="1">
                                    <a:latin typeface="Cambria Math" panose="02040503050406030204" pitchFamily="18" charset="0"/>
                                  </a:rPr>
                                  <m:t>2</m:t>
                                </m:r>
                              </m:sub>
                            </m:sSub>
                          </m:e>
                        </m:eqArr>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 </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𝐿𝑁</m:t>
                            </m:r>
                          </m:e>
                          <m:sub>
                            <m:r>
                              <a:rPr lang="en-US" b="0" i="1" smtClean="0">
                                <a:latin typeface="Cambria Math" panose="02040503050406030204" pitchFamily="18" charset="0"/>
                              </a:rPr>
                              <m:t>012</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𝑇</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012</m:t>
                            </m:r>
                          </m:sub>
                        </m:sSub>
                      </m:e>
                    </m:d>
                  </m:oMath>
                </a14:m>
                <a:endParaRPr lang="en-US" dirty="0">
                  <a:latin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600200" y="685800"/>
                <a:ext cx="5881995" cy="878959"/>
              </a:xfrm>
              <a:prstGeom prst="rect">
                <a:avLst/>
              </a:prstGeom>
              <a:blipFill>
                <a:blip r:embed="rId2"/>
                <a:stretch>
                  <a:fillRect/>
                </a:stretch>
              </a:blipFill>
            </p:spPr>
            <p:txBody>
              <a:bodyPr/>
              <a:lstStyle/>
              <a:p>
                <a:r>
                  <a:rPr lang="en-US">
                    <a:noFill/>
                  </a:rPr>
                  <a:t> </a:t>
                </a:r>
              </a:p>
            </p:txBody>
          </p:sp>
        </mc:Fallback>
      </mc:AlternateContent>
      <p:sp>
        <p:nvSpPr>
          <p:cNvPr id="13" name="TextBox 12"/>
          <p:cNvSpPr txBox="1"/>
          <p:nvPr/>
        </p:nvSpPr>
        <p:spPr>
          <a:xfrm>
            <a:off x="8418091" y="941447"/>
            <a:ext cx="569387" cy="369332"/>
          </a:xfrm>
          <a:prstGeom prst="rect">
            <a:avLst/>
          </a:prstGeom>
          <a:noFill/>
        </p:spPr>
        <p:txBody>
          <a:bodyPr wrap="none" rtlCol="0">
            <a:spAutoFit/>
          </a:bodyPr>
          <a:lstStyle/>
          <a:p>
            <a:r>
              <a:rPr lang="en-US" dirty="0">
                <a:latin typeface="Times New Roman" panose="02020603050405020304" pitchFamily="18" charset="0"/>
              </a:rPr>
              <a:t>(13)</a:t>
            </a:r>
          </a:p>
        </p:txBody>
      </p:sp>
      <p:sp>
        <p:nvSpPr>
          <p:cNvPr id="5" name="Rectangle 4"/>
          <p:cNvSpPr/>
          <p:nvPr/>
        </p:nvSpPr>
        <p:spPr>
          <a:xfrm>
            <a:off x="31530" y="1617664"/>
            <a:ext cx="9036269" cy="707886"/>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The equivalent line-to-neutral voltages as a function of the sequence line-to-neutral voltages are</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3159771" y="2263103"/>
                <a:ext cx="2851999"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𝑠</m:t>
                            </m:r>
                          </m:sub>
                        </m:sSub>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𝑉𝐿𝑁</m:t>
                            </m:r>
                          </m:e>
                          <m:sub>
                            <m:r>
                              <a:rPr lang="en-US" b="0" i="1" smtClean="0">
                                <a:latin typeface="Cambria Math" panose="02040503050406030204" pitchFamily="18" charset="0"/>
                              </a:rPr>
                              <m:t>012</m:t>
                            </m:r>
                          </m:sub>
                        </m:sSub>
                      </m:e>
                    </m:d>
                  </m:oMath>
                </a14:m>
                <a:endParaRPr lang="en-US" dirty="0">
                  <a:latin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159771" y="2263103"/>
                <a:ext cx="2851999" cy="369332"/>
              </a:xfrm>
              <a:prstGeom prst="rect">
                <a:avLst/>
              </a:prstGeom>
              <a:blipFill>
                <a:blip r:embed="rId3"/>
                <a:stretch>
                  <a:fillRect/>
                </a:stretch>
              </a:blipFill>
            </p:spPr>
            <p:txBody>
              <a:bodyPr/>
              <a:lstStyle/>
              <a:p>
                <a:r>
                  <a:rPr lang="en-US">
                    <a:noFill/>
                  </a:rPr>
                  <a:t> </a:t>
                </a:r>
              </a:p>
            </p:txBody>
          </p:sp>
        </mc:Fallback>
      </mc:AlternateContent>
      <p:sp>
        <p:nvSpPr>
          <p:cNvPr id="14" name="TextBox 13"/>
          <p:cNvSpPr txBox="1"/>
          <p:nvPr/>
        </p:nvSpPr>
        <p:spPr>
          <a:xfrm>
            <a:off x="8418091" y="2192122"/>
            <a:ext cx="569387" cy="369332"/>
          </a:xfrm>
          <a:prstGeom prst="rect">
            <a:avLst/>
          </a:prstGeom>
          <a:noFill/>
        </p:spPr>
        <p:txBody>
          <a:bodyPr wrap="none" rtlCol="0">
            <a:spAutoFit/>
          </a:bodyPr>
          <a:lstStyle/>
          <a:p>
            <a:r>
              <a:rPr lang="en-US" dirty="0">
                <a:latin typeface="Times New Roman" panose="02020603050405020304" pitchFamily="18" charset="0"/>
              </a:rPr>
              <a:t>(14)</a:t>
            </a:r>
          </a:p>
        </p:txBody>
      </p:sp>
      <p:sp>
        <p:nvSpPr>
          <p:cNvPr id="8" name="Rectangle 7"/>
          <p:cNvSpPr/>
          <p:nvPr/>
        </p:nvSpPr>
        <p:spPr>
          <a:xfrm>
            <a:off x="31530" y="2770934"/>
            <a:ext cx="5562600" cy="400110"/>
          </a:xfrm>
          <a:prstGeom prst="rect">
            <a:avLst/>
          </a:prstGeom>
        </p:spPr>
        <p:txBody>
          <a:bodyPr wrap="square">
            <a:spAutoFit/>
          </a:bodyPr>
          <a:lstStyle/>
          <a:p>
            <a:r>
              <a:rPr lang="en-US" sz="2000" dirty="0">
                <a:solidFill>
                  <a:srgbClr val="000000"/>
                </a:solidFill>
                <a:latin typeface="Times New Roman" panose="02020603050405020304" pitchFamily="18" charset="0"/>
              </a:rPr>
              <a:t>Substitute Equation (13) into Equation (14):</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Rectangle 14"/>
              <p:cNvSpPr/>
              <p:nvPr/>
            </p:nvSpPr>
            <p:spPr>
              <a:xfrm>
                <a:off x="2923359" y="3309543"/>
                <a:ext cx="3324821"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𝑠</m:t>
                            </m:r>
                          </m:sub>
                        </m:sSub>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smtClean="0">
                            <a:latin typeface="Cambria Math" panose="02040503050406030204" pitchFamily="18" charset="0"/>
                          </a:rPr>
                          <m:t>𝑇</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𝐿</m:t>
                            </m:r>
                          </m:e>
                          <m:sub>
                            <m:r>
                              <a:rPr lang="en-US" i="1">
                                <a:latin typeface="Cambria Math" panose="02040503050406030204" pitchFamily="18" charset="0"/>
                              </a:rPr>
                              <m:t>012</m:t>
                            </m:r>
                          </m:sub>
                        </m:sSub>
                      </m:e>
                    </m:d>
                  </m:oMath>
                </a14:m>
                <a:endParaRPr lang="en-US" dirty="0">
                  <a:latin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2923359" y="3309543"/>
                <a:ext cx="3324821" cy="369332"/>
              </a:xfrm>
              <a:prstGeom prst="rect">
                <a:avLst/>
              </a:prstGeom>
              <a:blipFill>
                <a:blip r:embed="rId4"/>
                <a:stretch>
                  <a:fillRect b="-1667"/>
                </a:stretch>
              </a:blipFill>
            </p:spPr>
            <p:txBody>
              <a:bodyPr/>
              <a:lstStyle/>
              <a:p>
                <a:r>
                  <a:rPr lang="en-US">
                    <a:noFill/>
                  </a:rPr>
                  <a:t> </a:t>
                </a:r>
              </a:p>
            </p:txBody>
          </p:sp>
        </mc:Fallback>
      </mc:AlternateContent>
      <p:sp>
        <p:nvSpPr>
          <p:cNvPr id="16" name="TextBox 15"/>
          <p:cNvSpPr txBox="1"/>
          <p:nvPr/>
        </p:nvSpPr>
        <p:spPr>
          <a:xfrm>
            <a:off x="8418091" y="3266194"/>
            <a:ext cx="569387" cy="369332"/>
          </a:xfrm>
          <a:prstGeom prst="rect">
            <a:avLst/>
          </a:prstGeom>
          <a:noFill/>
        </p:spPr>
        <p:txBody>
          <a:bodyPr wrap="none" rtlCol="0">
            <a:spAutoFit/>
          </a:bodyPr>
          <a:lstStyle/>
          <a:p>
            <a:r>
              <a:rPr lang="en-US" dirty="0">
                <a:latin typeface="Times New Roman" panose="02020603050405020304" pitchFamily="18" charset="0"/>
              </a:rPr>
              <a:t>(15)</a:t>
            </a:r>
          </a:p>
        </p:txBody>
      </p:sp>
      <mc:AlternateContent xmlns:mc="http://schemas.openxmlformats.org/markup-compatibility/2006" xmlns:a14="http://schemas.microsoft.com/office/drawing/2010/main">
        <mc:Choice Requires="a14">
          <p:sp>
            <p:nvSpPr>
              <p:cNvPr id="17" name="TextBox 16"/>
              <p:cNvSpPr txBox="1"/>
              <p:nvPr/>
            </p:nvSpPr>
            <p:spPr>
              <a:xfrm>
                <a:off x="3121219" y="3878038"/>
                <a:ext cx="292208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𝐿</m:t>
                              </m:r>
                            </m:e>
                            <m:sub>
                              <m:r>
                                <a:rPr lang="en-US" b="0" i="1" smtClean="0">
                                  <a:latin typeface="Cambria Math" panose="02040503050406030204" pitchFamily="18" charset="0"/>
                                </a:rPr>
                                <m:t>012</m:t>
                              </m:r>
                            </m:sub>
                          </m:sSub>
                        </m:e>
                      </m:d>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b="0" i="1" smtClean="0">
                                      <a:latin typeface="Cambria Math" panose="02040503050406030204" pitchFamily="18" charset="0"/>
                                    </a:rPr>
                                    <m:t>𝑠</m:t>
                                  </m:r>
                                </m:sub>
                              </m:sSub>
                            </m:e>
                          </m:d>
                        </m:e>
                        <m:sup>
                          <m:r>
                            <a:rPr lang="en-US" b="0" i="1" smtClean="0">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𝐿</m:t>
                              </m:r>
                            </m:e>
                            <m:sub>
                              <m:r>
                                <a:rPr lang="en-US" b="0" i="1" smtClean="0">
                                  <a:latin typeface="Cambria Math" panose="02040503050406030204" pitchFamily="18" charset="0"/>
                                </a:rPr>
                                <m:t>𝐴𝐵𝐶</m:t>
                              </m:r>
                            </m:sub>
                          </m:sSub>
                        </m:e>
                      </m:d>
                    </m:oMath>
                  </m:oMathPara>
                </a14:m>
                <a:endParaRPr lang="en-US" dirty="0">
                  <a:latin typeface="Times New Roman" panose="020206030504050203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121219" y="3878038"/>
                <a:ext cx="2922082" cy="276999"/>
              </a:xfrm>
              <a:prstGeom prst="rect">
                <a:avLst/>
              </a:prstGeom>
              <a:blipFill>
                <a:blip r:embed="rId5"/>
                <a:stretch>
                  <a:fillRect t="-2174" b="-17391"/>
                </a:stretch>
              </a:blipFill>
            </p:spPr>
            <p:txBody>
              <a:bodyPr/>
              <a:lstStyle/>
              <a:p>
                <a:r>
                  <a:rPr lang="en-US">
                    <a:noFill/>
                  </a:rPr>
                  <a:t> </a:t>
                </a:r>
              </a:p>
            </p:txBody>
          </p:sp>
        </mc:Fallback>
      </mc:AlternateContent>
      <p:sp>
        <p:nvSpPr>
          <p:cNvPr id="19" name="TextBox 18"/>
          <p:cNvSpPr txBox="1"/>
          <p:nvPr/>
        </p:nvSpPr>
        <p:spPr>
          <a:xfrm>
            <a:off x="8418091" y="3831871"/>
            <a:ext cx="559769" cy="369332"/>
          </a:xfrm>
          <a:prstGeom prst="rect">
            <a:avLst/>
          </a:prstGeom>
          <a:noFill/>
        </p:spPr>
        <p:txBody>
          <a:bodyPr wrap="none" rtlCol="0">
            <a:spAutoFit/>
          </a:bodyPr>
          <a:lstStyle/>
          <a:p>
            <a:r>
              <a:rPr lang="en-US" dirty="0">
                <a:latin typeface="Times New Roman" panose="02020603050405020304" pitchFamily="18" charset="0"/>
              </a:rPr>
              <a:t>(11)</a:t>
            </a:r>
          </a:p>
        </p:txBody>
      </p:sp>
      <p:sp>
        <p:nvSpPr>
          <p:cNvPr id="9" name="Rectangle 8"/>
          <p:cNvSpPr/>
          <p:nvPr/>
        </p:nvSpPr>
        <p:spPr>
          <a:xfrm>
            <a:off x="84852" y="4253091"/>
            <a:ext cx="8929623" cy="400110"/>
          </a:xfrm>
          <a:prstGeom prst="rect">
            <a:avLst/>
          </a:prstGeom>
        </p:spPr>
        <p:txBody>
          <a:bodyPr wrap="square">
            <a:spAutoFit/>
          </a:bodyPr>
          <a:lstStyle/>
          <a:p>
            <a:r>
              <a:rPr lang="en-US" sz="2000" dirty="0">
                <a:solidFill>
                  <a:srgbClr val="000000"/>
                </a:solidFill>
                <a:latin typeface="Times New Roman" panose="02020603050405020304" pitchFamily="18" charset="0"/>
              </a:rPr>
              <a:t>Substitute Equation (11) into Equation (15):</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Rectangle 19"/>
              <p:cNvSpPr/>
              <p:nvPr/>
            </p:nvSpPr>
            <p:spPr>
              <a:xfrm>
                <a:off x="3133408" y="4729253"/>
                <a:ext cx="28967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𝐿</m:t>
                              </m:r>
                            </m:e>
                            <m:sub>
                              <m:r>
                                <a:rPr lang="en-US" b="0" i="1" smtClean="0">
                                  <a:latin typeface="Cambria Math" panose="02040503050406030204" pitchFamily="18" charset="0"/>
                                </a:rPr>
                                <m:t>𝐴𝐵𝐶</m:t>
                              </m:r>
                            </m:sub>
                          </m:sSub>
                        </m:e>
                      </m:d>
                    </m:oMath>
                  </m:oMathPara>
                </a14:m>
                <a:endParaRPr lang="en-US" dirty="0">
                  <a:latin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3133408" y="4729253"/>
                <a:ext cx="2896755" cy="369332"/>
              </a:xfrm>
              <a:prstGeom prst="rect">
                <a:avLst/>
              </a:prstGeom>
              <a:blipFill>
                <a:blip r:embed="rId6"/>
                <a:stretch>
                  <a:fillRect b="-1667"/>
                </a:stretch>
              </a:blipFill>
            </p:spPr>
            <p:txBody>
              <a:bodyPr/>
              <a:lstStyle/>
              <a:p>
                <a:r>
                  <a:rPr lang="en-US">
                    <a:noFill/>
                  </a:rPr>
                  <a:t> </a:t>
                </a:r>
              </a:p>
            </p:txBody>
          </p:sp>
        </mc:Fallback>
      </mc:AlternateContent>
      <p:sp>
        <p:nvSpPr>
          <p:cNvPr id="21" name="TextBox 20"/>
          <p:cNvSpPr txBox="1"/>
          <p:nvPr/>
        </p:nvSpPr>
        <p:spPr>
          <a:xfrm>
            <a:off x="8423175" y="4687270"/>
            <a:ext cx="569387" cy="369332"/>
          </a:xfrm>
          <a:prstGeom prst="rect">
            <a:avLst/>
          </a:prstGeom>
          <a:noFill/>
        </p:spPr>
        <p:txBody>
          <a:bodyPr wrap="none" rtlCol="0">
            <a:spAutoFit/>
          </a:bodyPr>
          <a:lstStyle/>
          <a:p>
            <a:r>
              <a:rPr lang="en-US" dirty="0">
                <a:latin typeface="Times New Roman" panose="02020603050405020304" pitchFamily="18" charset="0"/>
              </a:rPr>
              <a:t>(16)</a:t>
            </a:r>
          </a:p>
        </p:txBody>
      </p:sp>
      <p:sp>
        <p:nvSpPr>
          <p:cNvPr id="22" name="Rectangle 21"/>
          <p:cNvSpPr/>
          <p:nvPr/>
        </p:nvSpPr>
        <p:spPr>
          <a:xfrm>
            <a:off x="84852" y="5270766"/>
            <a:ext cx="811441" cy="400110"/>
          </a:xfrm>
          <a:prstGeom prst="rect">
            <a:avLst/>
          </a:prstGeom>
        </p:spPr>
        <p:txBody>
          <a:bodyPr wrap="none">
            <a:spAutoFit/>
          </a:bodyPr>
          <a:lstStyle/>
          <a:p>
            <a:r>
              <a:rPr lang="en-US" sz="2000" dirty="0">
                <a:solidFill>
                  <a:srgbClr val="000000"/>
                </a:solidFill>
                <a:latin typeface="Times New Roman" panose="02020603050405020304" pitchFamily="18" charset="0"/>
              </a:rPr>
              <a:t>where</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2514600" y="5257800"/>
                <a:ext cx="4285276"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𝑊</m:t>
                          </m: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𝑠</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𝑇</m:t>
                          </m:r>
                        </m:e>
                      </m:d>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𝑠</m:t>
                                  </m:r>
                                </m:sub>
                              </m:sSub>
                            </m:e>
                          </m:d>
                        </m:e>
                        <m:sup>
                          <m:r>
                            <a:rPr lang="en-US" i="1">
                              <a:latin typeface="Cambria Math" panose="02040503050406030204" pitchFamily="18" charset="0"/>
                            </a:rPr>
                            <m:t>−1</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i="1">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2</m:t>
                                </m:r>
                              </m:e>
                              <m:e>
                                <m:r>
                                  <a:rPr lang="en-US" b="0" i="1" smtClean="0">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2</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i="1">
                                    <a:latin typeface="Cambria Math" panose="02040503050406030204" pitchFamily="18" charset="0"/>
                                  </a:rPr>
                                  <m:t>0</m:t>
                                </m:r>
                              </m:e>
                              <m:e>
                                <m:r>
                                  <a:rPr lang="en-US" b="0" i="1" smtClean="0">
                                    <a:latin typeface="Cambria Math" panose="02040503050406030204" pitchFamily="18" charset="0"/>
                                  </a:rPr>
                                  <m:t>2</m:t>
                                </m:r>
                              </m:e>
                            </m:mr>
                          </m:m>
                        </m:e>
                      </m:d>
                    </m:oMath>
                  </m:oMathPara>
                </a14:m>
                <a:endParaRPr lang="en-US"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514600" y="5257800"/>
                <a:ext cx="4285276" cy="824906"/>
              </a:xfrm>
              <a:prstGeom prst="rect">
                <a:avLst/>
              </a:prstGeom>
              <a:blipFill>
                <a:blip r:embed="rId7"/>
                <a:stretch>
                  <a:fillRect/>
                </a:stretch>
              </a:blipFill>
            </p:spPr>
            <p:txBody>
              <a:bodyPr/>
              <a:lstStyle/>
              <a:p>
                <a:r>
                  <a:rPr lang="en-US">
                    <a:noFill/>
                  </a:rPr>
                  <a:t> </a:t>
                </a:r>
              </a:p>
            </p:txBody>
          </p:sp>
        </mc:Fallback>
      </mc:AlternateContent>
      <p:sp>
        <p:nvSpPr>
          <p:cNvPr id="23" name="TextBox 22"/>
          <p:cNvSpPr txBox="1"/>
          <p:nvPr/>
        </p:nvSpPr>
        <p:spPr>
          <a:xfrm>
            <a:off x="8418090" y="5486400"/>
            <a:ext cx="569387" cy="369332"/>
          </a:xfrm>
          <a:prstGeom prst="rect">
            <a:avLst/>
          </a:prstGeom>
          <a:noFill/>
        </p:spPr>
        <p:txBody>
          <a:bodyPr wrap="none" rtlCol="0">
            <a:spAutoFit/>
          </a:bodyPr>
          <a:lstStyle/>
          <a:p>
            <a:r>
              <a:rPr lang="en-US" dirty="0">
                <a:latin typeface="Times New Roman" panose="02020603050405020304" pitchFamily="18" charset="0"/>
              </a:rPr>
              <a:t>(17)</a:t>
            </a:r>
          </a:p>
        </p:txBody>
      </p:sp>
    </p:spTree>
    <p:extLst>
      <p:ext uri="{BB962C8B-B14F-4D97-AF65-F5344CB8AC3E}">
        <p14:creationId xmlns:p14="http://schemas.microsoft.com/office/powerpoint/2010/main" val="744773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595309" cy="584775"/>
          </a:xfrm>
          <a:prstGeom prst="rect">
            <a:avLst/>
          </a:prstGeom>
        </p:spPr>
        <p:txBody>
          <a:bodyPr wrap="none">
            <a:spAutoFit/>
          </a:bodyPr>
          <a:lstStyle/>
          <a:p>
            <a:r>
              <a:rPr lang="en-US" sz="3200" dirty="0">
                <a:solidFill>
                  <a:srgbClr val="C8102E"/>
                </a:solidFill>
                <a:latin typeface="+mj-lt"/>
                <a:ea typeface="+mj-ea"/>
                <a:cs typeface="+mj-cs"/>
              </a:rPr>
              <a:t>Voltages</a:t>
            </a:r>
          </a:p>
        </p:txBody>
      </p:sp>
      <mc:AlternateContent xmlns:mc="http://schemas.openxmlformats.org/markup-compatibility/2006" xmlns:a14="http://schemas.microsoft.com/office/drawing/2010/main">
        <mc:Choice Requires="a14">
          <p:sp>
            <p:nvSpPr>
              <p:cNvPr id="20" name="Rectangle 19"/>
              <p:cNvSpPr/>
              <p:nvPr/>
            </p:nvSpPr>
            <p:spPr>
              <a:xfrm>
                <a:off x="2866167" y="609600"/>
                <a:ext cx="28967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𝐿</m:t>
                              </m:r>
                            </m:e>
                            <m:sub>
                              <m:r>
                                <a:rPr lang="en-US" b="0" i="1" smtClean="0">
                                  <a:latin typeface="Cambria Math" panose="02040503050406030204" pitchFamily="18" charset="0"/>
                                </a:rPr>
                                <m:t>𝐴𝐵𝐶</m:t>
                              </m:r>
                            </m:sub>
                          </m:sSub>
                        </m:e>
                      </m:d>
                    </m:oMath>
                  </m:oMathPara>
                </a14:m>
                <a:endParaRPr lang="en-US" dirty="0">
                  <a:latin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2866167" y="609600"/>
                <a:ext cx="2896755" cy="369332"/>
              </a:xfrm>
              <a:prstGeom prst="rect">
                <a:avLst/>
              </a:prstGeom>
              <a:blipFill>
                <a:blip r:embed="rId2"/>
                <a:stretch>
                  <a:fillRect/>
                </a:stretch>
              </a:blipFill>
            </p:spPr>
            <p:txBody>
              <a:bodyPr/>
              <a:lstStyle/>
              <a:p>
                <a:r>
                  <a:rPr lang="en-US">
                    <a:noFill/>
                  </a:rPr>
                  <a:t> </a:t>
                </a:r>
              </a:p>
            </p:txBody>
          </p:sp>
        </mc:Fallback>
      </mc:AlternateContent>
      <p:sp>
        <p:nvSpPr>
          <p:cNvPr id="21" name="TextBox 20"/>
          <p:cNvSpPr txBox="1"/>
          <p:nvPr/>
        </p:nvSpPr>
        <p:spPr>
          <a:xfrm>
            <a:off x="8155934" y="567617"/>
            <a:ext cx="569387" cy="369332"/>
          </a:xfrm>
          <a:prstGeom prst="rect">
            <a:avLst/>
          </a:prstGeom>
          <a:noFill/>
        </p:spPr>
        <p:txBody>
          <a:bodyPr wrap="none" rtlCol="0">
            <a:spAutoFit/>
          </a:bodyPr>
          <a:lstStyle/>
          <a:p>
            <a:r>
              <a:rPr lang="en-US" dirty="0">
                <a:latin typeface="Times New Roman" panose="02020603050405020304" pitchFamily="18" charset="0"/>
              </a:rPr>
              <a:t>(16)</a:t>
            </a:r>
          </a:p>
        </p:txBody>
      </p:sp>
      <mc:AlternateContent xmlns:mc="http://schemas.openxmlformats.org/markup-compatibility/2006" xmlns:a14="http://schemas.microsoft.com/office/drawing/2010/main">
        <mc:Choice Requires="a14">
          <p:sp>
            <p:nvSpPr>
              <p:cNvPr id="10" name="Rectangle 9"/>
              <p:cNvSpPr/>
              <p:nvPr/>
            </p:nvSpPr>
            <p:spPr>
              <a:xfrm>
                <a:off x="2171906" y="978932"/>
                <a:ext cx="4285276"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𝑊</m:t>
                          </m: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𝑠</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𝑇</m:t>
                          </m:r>
                        </m:e>
                      </m:d>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𝑠</m:t>
                                  </m:r>
                                </m:sub>
                              </m:sSub>
                            </m:e>
                          </m:d>
                        </m:e>
                        <m:sup>
                          <m:r>
                            <a:rPr lang="en-US" i="1">
                              <a:latin typeface="Cambria Math" panose="02040503050406030204" pitchFamily="18" charset="0"/>
                            </a:rPr>
                            <m:t>−1</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i="1">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2</m:t>
                                </m:r>
                              </m:e>
                              <m:e>
                                <m:r>
                                  <a:rPr lang="en-US" b="0" i="1" smtClean="0">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2</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i="1">
                                    <a:latin typeface="Cambria Math" panose="02040503050406030204" pitchFamily="18" charset="0"/>
                                  </a:rPr>
                                  <m:t>0</m:t>
                                </m:r>
                              </m:e>
                              <m:e>
                                <m:r>
                                  <a:rPr lang="en-US" b="0" i="1" smtClean="0">
                                    <a:latin typeface="Cambria Math" panose="02040503050406030204" pitchFamily="18" charset="0"/>
                                  </a:rPr>
                                  <m:t>2</m:t>
                                </m:r>
                              </m:e>
                            </m:mr>
                          </m:m>
                        </m:e>
                      </m:d>
                    </m:oMath>
                  </m:oMathPara>
                </a14:m>
                <a:endParaRPr lang="en-US"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171906" y="978932"/>
                <a:ext cx="4285276" cy="824906"/>
              </a:xfrm>
              <a:prstGeom prst="rect">
                <a:avLst/>
              </a:prstGeom>
              <a:blipFill>
                <a:blip r:embed="rId3"/>
                <a:stretch>
                  <a:fillRect/>
                </a:stretch>
              </a:blipFill>
            </p:spPr>
            <p:txBody>
              <a:bodyPr/>
              <a:lstStyle/>
              <a:p>
                <a:r>
                  <a:rPr lang="en-US">
                    <a:noFill/>
                  </a:rPr>
                  <a:t> </a:t>
                </a:r>
              </a:p>
            </p:txBody>
          </p:sp>
        </mc:Fallback>
      </mc:AlternateContent>
      <p:sp>
        <p:nvSpPr>
          <p:cNvPr id="23" name="TextBox 22"/>
          <p:cNvSpPr txBox="1"/>
          <p:nvPr/>
        </p:nvSpPr>
        <p:spPr>
          <a:xfrm>
            <a:off x="8155934" y="1206719"/>
            <a:ext cx="569387" cy="369332"/>
          </a:xfrm>
          <a:prstGeom prst="rect">
            <a:avLst/>
          </a:prstGeom>
          <a:noFill/>
        </p:spPr>
        <p:txBody>
          <a:bodyPr wrap="none" rtlCol="0">
            <a:spAutoFit/>
          </a:bodyPr>
          <a:lstStyle/>
          <a:p>
            <a:r>
              <a:rPr lang="en-US" dirty="0">
                <a:latin typeface="Times New Roman" panose="02020603050405020304" pitchFamily="18" charset="0"/>
              </a:rPr>
              <a:t>(17)</a:t>
            </a:r>
          </a:p>
        </p:txBody>
      </p:sp>
      <p:sp>
        <p:nvSpPr>
          <p:cNvPr id="2" name="Rectangle 1"/>
          <p:cNvSpPr/>
          <p:nvPr/>
        </p:nvSpPr>
        <p:spPr>
          <a:xfrm>
            <a:off x="115614" y="2690335"/>
            <a:ext cx="8839200" cy="1200329"/>
          </a:xfrm>
          <a:prstGeom prst="rect">
            <a:avLst/>
          </a:prstGeom>
        </p:spPr>
        <p:txBody>
          <a:bodyPr wrap="square">
            <a:spAutoFit/>
          </a:bodyPr>
          <a:lstStyle/>
          <a:p>
            <a:pPr algn="just"/>
            <a:r>
              <a:rPr lang="en-US" dirty="0">
                <a:solidFill>
                  <a:srgbClr val="000000"/>
                </a:solidFill>
                <a:latin typeface="Times New Roman" panose="02020603050405020304" pitchFamily="18" charset="0"/>
              </a:rPr>
              <a:t>Equation (17) provides a method of computing equivalent line-to-neutral voltages from a knowledge of the line-to-line voltages. This is an important relationship that will be used in a variety of ways as other three-phase transformer connections are studied.</a:t>
            </a:r>
          </a:p>
          <a:p>
            <a:pPr algn="just"/>
            <a:r>
              <a:rPr lang="en-US" dirty="0">
                <a:solidFill>
                  <a:srgbClr val="000000"/>
                </a:solidFill>
                <a:latin typeface="Times New Roman" panose="02020603050405020304" pitchFamily="18" charset="0"/>
              </a:rPr>
              <a:t>To continue on, Equation (16) can be substituted into Equation (10):</a:t>
            </a:r>
          </a:p>
        </p:txBody>
      </p:sp>
      <mc:AlternateContent xmlns:mc="http://schemas.openxmlformats.org/markup-compatibility/2006" xmlns:a14="http://schemas.microsoft.com/office/drawing/2010/main">
        <mc:Choice Requires="a14">
          <p:sp>
            <p:nvSpPr>
              <p:cNvPr id="24" name="Rectangle 23"/>
              <p:cNvSpPr/>
              <p:nvPr/>
            </p:nvSpPr>
            <p:spPr>
              <a:xfrm>
                <a:off x="3156053" y="2030336"/>
                <a:ext cx="275831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𝑎𝑏𝑐</m:t>
                              </m:r>
                            </m:sub>
                          </m:sSub>
                        </m:e>
                      </m:d>
                    </m:oMath>
                  </m:oMathPara>
                </a14:m>
                <a:endParaRPr lang="en-US" dirty="0">
                  <a:latin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3156053" y="2030336"/>
                <a:ext cx="2758319" cy="369332"/>
              </a:xfrm>
              <a:prstGeom prst="rect">
                <a:avLst/>
              </a:prstGeom>
              <a:blipFill>
                <a:blip r:embed="rId4"/>
                <a:stretch>
                  <a:fillRect/>
                </a:stretch>
              </a:blipFill>
            </p:spPr>
            <p:txBody>
              <a:bodyPr/>
              <a:lstStyle/>
              <a:p>
                <a:r>
                  <a:rPr lang="en-US">
                    <a:noFill/>
                  </a:rPr>
                  <a:t> </a:t>
                </a:r>
              </a:p>
            </p:txBody>
          </p:sp>
        </mc:Fallback>
      </mc:AlternateContent>
      <p:sp>
        <p:nvSpPr>
          <p:cNvPr id="25" name="TextBox 24"/>
          <p:cNvSpPr txBox="1"/>
          <p:nvPr/>
        </p:nvSpPr>
        <p:spPr>
          <a:xfrm>
            <a:off x="8169072" y="1948527"/>
            <a:ext cx="569387" cy="369332"/>
          </a:xfrm>
          <a:prstGeom prst="rect">
            <a:avLst/>
          </a:prstGeom>
          <a:noFill/>
        </p:spPr>
        <p:txBody>
          <a:bodyPr wrap="none" rtlCol="0">
            <a:spAutoFit/>
          </a:bodyPr>
          <a:lstStyle/>
          <a:p>
            <a:r>
              <a:rPr lang="en-US" dirty="0">
                <a:latin typeface="Times New Roman" panose="02020603050405020304" pitchFamily="18" charset="0"/>
              </a:rPr>
              <a:t>(10)</a:t>
            </a:r>
          </a:p>
        </p:txBody>
      </p:sp>
      <mc:AlternateContent xmlns:mc="http://schemas.openxmlformats.org/markup-compatibility/2006" xmlns:a14="http://schemas.microsoft.com/office/drawing/2010/main">
        <mc:Choice Requires="a14">
          <p:sp>
            <p:nvSpPr>
              <p:cNvPr id="28" name="Rectangle 27"/>
              <p:cNvSpPr/>
              <p:nvPr/>
            </p:nvSpPr>
            <p:spPr>
              <a:xfrm>
                <a:off x="1370052" y="3928808"/>
                <a:ext cx="674748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𝑉𝐿𝐿</m:t>
                          </m:r>
                          <m:r>
                            <a:rPr lang="en-US" b="0" i="1" baseline="-25000" smtClean="0">
                              <a:latin typeface="Cambria Math" panose="02040503050406030204" pitchFamily="18" charset="0"/>
                            </a:rPr>
                            <m:t>𝐴𝐵𝐶</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𝑎𝑏𝑐</m:t>
                              </m:r>
                            </m:sub>
                          </m:sSub>
                        </m:e>
                      </m:d>
                    </m:oMath>
                  </m:oMathPara>
                </a14:m>
                <a:endParaRPr lang="en-US" dirty="0">
                  <a:latin typeface="Times New Roman" panose="02020603050405020304" pitchFamily="18"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1370052" y="3928808"/>
                <a:ext cx="6747488" cy="369332"/>
              </a:xfrm>
              <a:prstGeom prst="rect">
                <a:avLst/>
              </a:prstGeom>
              <a:blipFill>
                <a:blip r:embed="rId5"/>
                <a:stretch>
                  <a:fillRect/>
                </a:stretch>
              </a:blipFill>
            </p:spPr>
            <p:txBody>
              <a:bodyPr/>
              <a:lstStyle/>
              <a:p>
                <a:r>
                  <a:rPr lang="en-US">
                    <a:noFill/>
                  </a:rPr>
                  <a:t> </a:t>
                </a:r>
              </a:p>
            </p:txBody>
          </p:sp>
        </mc:Fallback>
      </mc:AlternateContent>
      <p:sp>
        <p:nvSpPr>
          <p:cNvPr id="29" name="TextBox 28"/>
          <p:cNvSpPr txBox="1"/>
          <p:nvPr/>
        </p:nvSpPr>
        <p:spPr>
          <a:xfrm>
            <a:off x="8169072" y="3857071"/>
            <a:ext cx="569387" cy="369332"/>
          </a:xfrm>
          <a:prstGeom prst="rect">
            <a:avLst/>
          </a:prstGeom>
          <a:noFill/>
        </p:spPr>
        <p:txBody>
          <a:bodyPr wrap="none" rtlCol="0">
            <a:spAutoFit/>
          </a:bodyPr>
          <a:lstStyle/>
          <a:p>
            <a:r>
              <a:rPr lang="en-US" dirty="0">
                <a:latin typeface="Times New Roman" panose="02020603050405020304" pitchFamily="18" charset="0"/>
              </a:rPr>
              <a:t>(18)</a:t>
            </a:r>
          </a:p>
        </p:txBody>
      </p:sp>
      <p:sp>
        <p:nvSpPr>
          <p:cNvPr id="30" name="Rectangle 29"/>
          <p:cNvSpPr/>
          <p:nvPr/>
        </p:nvSpPr>
        <p:spPr>
          <a:xfrm>
            <a:off x="115614" y="4414654"/>
            <a:ext cx="811441" cy="400110"/>
          </a:xfrm>
          <a:prstGeom prst="rect">
            <a:avLst/>
          </a:prstGeom>
        </p:spPr>
        <p:txBody>
          <a:bodyPr wrap="none">
            <a:spAutoFit/>
          </a:bodyPr>
          <a:lstStyle/>
          <a:p>
            <a:r>
              <a:rPr lang="en-US" sz="2000" dirty="0">
                <a:solidFill>
                  <a:srgbClr val="000000"/>
                </a:solidFill>
                <a:latin typeface="Times New Roman" panose="02020603050405020304" pitchFamily="18" charset="0"/>
              </a:rPr>
              <a:t>where</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1" name="Rectangle 30"/>
              <p:cNvSpPr/>
              <p:nvPr/>
            </p:nvSpPr>
            <p:spPr>
              <a:xfrm>
                <a:off x="2545362" y="4614709"/>
                <a:ext cx="3959738"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𝐴𝑉</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i="1">
                                  <a:latin typeface="Cambria Math" panose="02040503050406030204" pitchFamily="18" charset="0"/>
                                </a:rPr>
                                <m:t>𝑡</m:t>
                              </m:r>
                            </m:sub>
                          </m:sSub>
                        </m:num>
                        <m:den>
                          <m:r>
                            <a:rPr lang="en-US" b="0" i="1" smtClean="0">
                              <a:latin typeface="Cambria Math" panose="02040503050406030204" pitchFamily="18" charset="0"/>
                            </a:rPr>
                            <m:t>3</m:t>
                          </m:r>
                        </m:den>
                      </m:f>
                      <m:r>
                        <a:rPr lang="en-US" i="1">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m:t>
                                </m:r>
                              </m:e>
                              <m:e>
                                <m:r>
                                  <a:rPr lang="en-US" b="0" i="1" smtClean="0">
                                    <a:latin typeface="Cambria Math" panose="02040503050406030204" pitchFamily="18" charset="0"/>
                                  </a:rPr>
                                  <m:t>2</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2</m:t>
                                </m:r>
                              </m:e>
                            </m:mr>
                            <m:mr>
                              <m:e>
                                <m:r>
                                  <a:rPr lang="en-US" b="0" i="1" smtClean="0">
                                    <a:latin typeface="Cambria Math" panose="02040503050406030204" pitchFamily="18" charset="0"/>
                                  </a:rPr>
                                  <m:t>2</m:t>
                                </m:r>
                              </m:e>
                              <m:e>
                                <m:r>
                                  <a:rPr lang="en-US" b="0" i="1" smtClean="0">
                                    <a:latin typeface="Cambria Math" panose="02040503050406030204" pitchFamily="18" charset="0"/>
                                  </a:rPr>
                                  <m:t>1</m:t>
                                </m:r>
                              </m:e>
                              <m:e>
                                <m:r>
                                  <a:rPr lang="en-US" b="0" i="1" smtClean="0">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2545362" y="4614709"/>
                <a:ext cx="3959738" cy="824906"/>
              </a:xfrm>
              <a:prstGeom prst="rect">
                <a:avLst/>
              </a:prstGeom>
              <a:blipFill>
                <a:blip r:embed="rId6"/>
                <a:stretch>
                  <a:fillRect/>
                </a:stretch>
              </a:blipFill>
            </p:spPr>
            <p:txBody>
              <a:bodyPr/>
              <a:lstStyle/>
              <a:p>
                <a:r>
                  <a:rPr lang="en-US">
                    <a:noFill/>
                  </a:rPr>
                  <a:t> </a:t>
                </a:r>
              </a:p>
            </p:txBody>
          </p:sp>
        </mc:Fallback>
      </mc:AlternateContent>
      <p:sp>
        <p:nvSpPr>
          <p:cNvPr id="32" name="TextBox 31"/>
          <p:cNvSpPr txBox="1"/>
          <p:nvPr/>
        </p:nvSpPr>
        <p:spPr>
          <a:xfrm>
            <a:off x="8169072" y="4872734"/>
            <a:ext cx="569387" cy="369332"/>
          </a:xfrm>
          <a:prstGeom prst="rect">
            <a:avLst/>
          </a:prstGeom>
          <a:noFill/>
        </p:spPr>
        <p:txBody>
          <a:bodyPr wrap="none" rtlCol="0">
            <a:spAutoFit/>
          </a:bodyPr>
          <a:lstStyle/>
          <a:p>
            <a:r>
              <a:rPr lang="en-US" dirty="0">
                <a:latin typeface="Times New Roman" panose="02020603050405020304" pitchFamily="18" charset="0"/>
              </a:rPr>
              <a:t>(19)</a:t>
            </a:r>
          </a:p>
        </p:txBody>
      </p:sp>
    </p:spTree>
    <p:extLst>
      <p:ext uri="{BB962C8B-B14F-4D97-AF65-F5344CB8AC3E}">
        <p14:creationId xmlns:p14="http://schemas.microsoft.com/office/powerpoint/2010/main" val="1901571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595309" cy="584775"/>
          </a:xfrm>
          <a:prstGeom prst="rect">
            <a:avLst/>
          </a:prstGeom>
        </p:spPr>
        <p:txBody>
          <a:bodyPr wrap="none">
            <a:spAutoFit/>
          </a:bodyPr>
          <a:lstStyle/>
          <a:p>
            <a:r>
              <a:rPr lang="en-US" sz="3200" dirty="0">
                <a:solidFill>
                  <a:srgbClr val="C8102E"/>
                </a:solidFill>
                <a:latin typeface="+mj-lt"/>
                <a:ea typeface="+mj-ea"/>
                <a:cs typeface="+mj-cs"/>
              </a:rPr>
              <a:t>Voltages</a:t>
            </a:r>
          </a:p>
        </p:txBody>
      </p:sp>
      <mc:AlternateContent xmlns:mc="http://schemas.openxmlformats.org/markup-compatibility/2006" xmlns:a14="http://schemas.microsoft.com/office/drawing/2010/main">
        <mc:Choice Requires="a14">
          <p:sp>
            <p:nvSpPr>
              <p:cNvPr id="31" name="Rectangle 30"/>
              <p:cNvSpPr/>
              <p:nvPr/>
            </p:nvSpPr>
            <p:spPr>
              <a:xfrm>
                <a:off x="2637034" y="601084"/>
                <a:ext cx="3959738"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𝐴𝑉</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i="1">
                                  <a:latin typeface="Cambria Math" panose="02040503050406030204" pitchFamily="18" charset="0"/>
                                </a:rPr>
                                <m:t>𝑡</m:t>
                              </m:r>
                            </m:sub>
                          </m:sSub>
                        </m:num>
                        <m:den>
                          <m:r>
                            <a:rPr lang="en-US" b="0" i="1" smtClean="0">
                              <a:latin typeface="Cambria Math" panose="02040503050406030204" pitchFamily="18" charset="0"/>
                            </a:rPr>
                            <m:t>3</m:t>
                          </m:r>
                        </m:den>
                      </m:f>
                      <m:r>
                        <a:rPr lang="en-US" i="1">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m:t>
                                </m:r>
                              </m:e>
                              <m:e>
                                <m:r>
                                  <a:rPr lang="en-US" b="0" i="1" smtClean="0">
                                    <a:latin typeface="Cambria Math" panose="02040503050406030204" pitchFamily="18" charset="0"/>
                                  </a:rPr>
                                  <m:t>2</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2</m:t>
                                </m:r>
                              </m:e>
                            </m:mr>
                            <m:mr>
                              <m:e>
                                <m:r>
                                  <a:rPr lang="en-US" b="0" i="1" smtClean="0">
                                    <a:latin typeface="Cambria Math" panose="02040503050406030204" pitchFamily="18" charset="0"/>
                                  </a:rPr>
                                  <m:t>2</m:t>
                                </m:r>
                              </m:e>
                              <m:e>
                                <m:r>
                                  <a:rPr lang="en-US" b="0" i="1" smtClean="0">
                                    <a:latin typeface="Cambria Math" panose="02040503050406030204" pitchFamily="18" charset="0"/>
                                  </a:rPr>
                                  <m:t>1</m:t>
                                </m:r>
                              </m:e>
                              <m:e>
                                <m:r>
                                  <a:rPr lang="en-US" b="0" i="1" smtClean="0">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2637034" y="601084"/>
                <a:ext cx="3959738" cy="824906"/>
              </a:xfrm>
              <a:prstGeom prst="rect">
                <a:avLst/>
              </a:prstGeom>
              <a:blipFill>
                <a:blip r:embed="rId2"/>
                <a:stretch>
                  <a:fillRect/>
                </a:stretch>
              </a:blipFill>
            </p:spPr>
            <p:txBody>
              <a:bodyPr/>
              <a:lstStyle/>
              <a:p>
                <a:r>
                  <a:rPr lang="en-US">
                    <a:noFill/>
                  </a:rPr>
                  <a:t> </a:t>
                </a:r>
              </a:p>
            </p:txBody>
          </p:sp>
        </mc:Fallback>
      </mc:AlternateContent>
      <p:sp>
        <p:nvSpPr>
          <p:cNvPr id="32" name="TextBox 31"/>
          <p:cNvSpPr txBox="1"/>
          <p:nvPr/>
        </p:nvSpPr>
        <p:spPr>
          <a:xfrm>
            <a:off x="7757310" y="905725"/>
            <a:ext cx="569387" cy="369332"/>
          </a:xfrm>
          <a:prstGeom prst="rect">
            <a:avLst/>
          </a:prstGeom>
          <a:noFill/>
        </p:spPr>
        <p:txBody>
          <a:bodyPr wrap="none" rtlCol="0">
            <a:spAutoFit/>
          </a:bodyPr>
          <a:lstStyle/>
          <a:p>
            <a:r>
              <a:rPr lang="en-US" dirty="0">
                <a:latin typeface="Times New Roman" panose="02020603050405020304" pitchFamily="18" charset="0"/>
              </a:rPr>
              <a:t>(19)</a:t>
            </a:r>
          </a:p>
        </p:txBody>
      </p:sp>
      <p:sp>
        <p:nvSpPr>
          <p:cNvPr id="5" name="Rectangle 4"/>
          <p:cNvSpPr/>
          <p:nvPr/>
        </p:nvSpPr>
        <p:spPr>
          <a:xfrm>
            <a:off x="0" y="1472606"/>
            <a:ext cx="9067800" cy="1323439"/>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Equation (19) defines the generalized [</a:t>
            </a:r>
            <a:r>
              <a:rPr lang="en-US" sz="2000" i="1" dirty="0">
                <a:solidFill>
                  <a:srgbClr val="000000"/>
                </a:solidFill>
                <a:latin typeface="Times New Roman" panose="02020603050405020304" pitchFamily="18" charset="0"/>
              </a:rPr>
              <a:t>a</a:t>
            </a:r>
            <a:r>
              <a:rPr lang="en-US" sz="2000" i="1" baseline="-25000" dirty="0">
                <a:solidFill>
                  <a:srgbClr val="000000"/>
                </a:solidFill>
                <a:latin typeface="Times New Roman" panose="02020603050405020304" pitchFamily="18" charset="0"/>
              </a:rPr>
              <a:t>t</a:t>
            </a:r>
            <a:r>
              <a:rPr lang="en-US" sz="2000" dirty="0">
                <a:solidFill>
                  <a:srgbClr val="000000"/>
                </a:solidFill>
                <a:latin typeface="Times New Roman" panose="02020603050405020304" pitchFamily="18" charset="0"/>
              </a:rPr>
              <a:t>] matrix for the delta–grounded wye step-down connection.</a:t>
            </a:r>
          </a:p>
          <a:p>
            <a:pPr algn="just"/>
            <a:r>
              <a:rPr lang="en-US" sz="2000" dirty="0">
                <a:solidFill>
                  <a:srgbClr val="000000"/>
                </a:solidFill>
                <a:latin typeface="Times New Roman" panose="02020603050405020304" pitchFamily="18" charset="0"/>
              </a:rPr>
              <a:t>The ideal secondary voltages as a function of the secondary line-to-ground voltages and the secondary line currents are</a:t>
            </a:r>
          </a:p>
        </p:txBody>
      </p:sp>
      <mc:AlternateContent xmlns:mc="http://schemas.openxmlformats.org/markup-compatibility/2006" xmlns:a14="http://schemas.microsoft.com/office/drawing/2010/main">
        <mc:Choice Requires="a14">
          <p:sp>
            <p:nvSpPr>
              <p:cNvPr id="17" name="Rectangle 16"/>
              <p:cNvSpPr/>
              <p:nvPr/>
            </p:nvSpPr>
            <p:spPr>
              <a:xfrm>
                <a:off x="2637034" y="2808928"/>
                <a:ext cx="379373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i="1" smtClean="0">
                                  <a:latin typeface="Cambria Math" panose="02040503050406030204" pitchFamily="18" charset="0"/>
                                </a:rPr>
                                <m:t>𝑡</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𝐿𝐺</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m:t>
                              </m:r>
                              <m:r>
                                <a:rPr lang="en-US" i="1">
                                  <a:latin typeface="Cambria Math" panose="02040503050406030204" pitchFamily="18" charset="0"/>
                                </a:rPr>
                                <m:t>𝑡</m:t>
                              </m:r>
                            </m:e>
                            <m:sub>
                              <m:r>
                                <a:rPr lang="en-US" i="1">
                                  <a:latin typeface="Cambria Math" panose="02040503050406030204" pitchFamily="18" charset="0"/>
                                </a:rPr>
                                <m:t>𝑎𝑏𝑐</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oMath>
                  </m:oMathPara>
                </a14:m>
                <a:endParaRPr lang="en-US" dirty="0">
                  <a:latin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2637034" y="2808928"/>
                <a:ext cx="3793731" cy="369332"/>
              </a:xfrm>
              <a:prstGeom prst="rect">
                <a:avLst/>
              </a:prstGeom>
              <a:blipFill>
                <a:blip r:embed="rId3"/>
                <a:stretch>
                  <a:fillRect b="-1667"/>
                </a:stretch>
              </a:blipFill>
            </p:spPr>
            <p:txBody>
              <a:bodyPr/>
              <a:lstStyle/>
              <a:p>
                <a:r>
                  <a:rPr lang="en-US">
                    <a:noFill/>
                  </a:rPr>
                  <a:t> </a:t>
                </a:r>
              </a:p>
            </p:txBody>
          </p:sp>
        </mc:Fallback>
      </mc:AlternateContent>
      <p:sp>
        <p:nvSpPr>
          <p:cNvPr id="18" name="TextBox 17"/>
          <p:cNvSpPr txBox="1"/>
          <p:nvPr/>
        </p:nvSpPr>
        <p:spPr>
          <a:xfrm>
            <a:off x="7757310" y="2830204"/>
            <a:ext cx="569387" cy="369332"/>
          </a:xfrm>
          <a:prstGeom prst="rect">
            <a:avLst/>
          </a:prstGeom>
          <a:noFill/>
        </p:spPr>
        <p:txBody>
          <a:bodyPr wrap="none" rtlCol="0">
            <a:spAutoFit/>
          </a:bodyPr>
          <a:lstStyle/>
          <a:p>
            <a:r>
              <a:rPr lang="en-US" dirty="0">
                <a:latin typeface="Times New Roman" panose="02020603050405020304" pitchFamily="18" charset="0"/>
              </a:rPr>
              <a:t>(20)</a:t>
            </a:r>
          </a:p>
        </p:txBody>
      </p:sp>
      <p:sp>
        <p:nvSpPr>
          <p:cNvPr id="19" name="Rectangle 18"/>
          <p:cNvSpPr/>
          <p:nvPr/>
        </p:nvSpPr>
        <p:spPr>
          <a:xfrm>
            <a:off x="41279" y="3183044"/>
            <a:ext cx="811441" cy="400110"/>
          </a:xfrm>
          <a:prstGeom prst="rect">
            <a:avLst/>
          </a:prstGeom>
        </p:spPr>
        <p:txBody>
          <a:bodyPr wrap="none">
            <a:spAutoFit/>
          </a:bodyPr>
          <a:lstStyle/>
          <a:p>
            <a:r>
              <a:rPr lang="en-US" sz="2000" dirty="0">
                <a:solidFill>
                  <a:srgbClr val="000000"/>
                </a:solidFill>
                <a:latin typeface="Times New Roman" panose="02020603050405020304" pitchFamily="18" charset="0"/>
              </a:rPr>
              <a:t>where</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Rectangle 21"/>
              <p:cNvSpPr/>
              <p:nvPr/>
            </p:nvSpPr>
            <p:spPr>
              <a:xfrm>
                <a:off x="3077603" y="3353425"/>
                <a:ext cx="2961580"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𝑍𝑡</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m:t>
                                    </m:r>
                                  </m:sub>
                                </m:sSub>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𝑏</m:t>
                                    </m:r>
                                  </m:sub>
                                </m:sSub>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𝑐</m:t>
                                    </m:r>
                                  </m:sub>
                                </m:sSub>
                              </m:e>
                            </m:mr>
                          </m:m>
                        </m:e>
                      </m:d>
                    </m:oMath>
                  </m:oMathPara>
                </a14:m>
                <a:endParaRPr lang="en-US" dirty="0">
                  <a:latin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3077603" y="3353425"/>
                <a:ext cx="2961580" cy="972702"/>
              </a:xfrm>
              <a:prstGeom prst="rect">
                <a:avLst/>
              </a:prstGeom>
              <a:blipFill>
                <a:blip r:embed="rId4"/>
                <a:stretch>
                  <a:fillRect/>
                </a:stretch>
              </a:blipFill>
            </p:spPr>
            <p:txBody>
              <a:bodyPr/>
              <a:lstStyle/>
              <a:p>
                <a:r>
                  <a:rPr lang="en-US">
                    <a:noFill/>
                  </a:rPr>
                  <a:t> </a:t>
                </a:r>
              </a:p>
            </p:txBody>
          </p:sp>
        </mc:Fallback>
      </mc:AlternateContent>
      <p:sp>
        <p:nvSpPr>
          <p:cNvPr id="26" name="TextBox 25"/>
          <p:cNvSpPr txBox="1"/>
          <p:nvPr/>
        </p:nvSpPr>
        <p:spPr>
          <a:xfrm>
            <a:off x="7757310" y="3655110"/>
            <a:ext cx="569387" cy="369332"/>
          </a:xfrm>
          <a:prstGeom prst="rect">
            <a:avLst/>
          </a:prstGeom>
          <a:noFill/>
        </p:spPr>
        <p:txBody>
          <a:bodyPr wrap="none" rtlCol="0">
            <a:spAutoFit/>
          </a:bodyPr>
          <a:lstStyle/>
          <a:p>
            <a:r>
              <a:rPr lang="en-US" dirty="0">
                <a:latin typeface="Times New Roman" panose="02020603050405020304" pitchFamily="18" charset="0"/>
              </a:rPr>
              <a:t>(21)</a:t>
            </a:r>
          </a:p>
        </p:txBody>
      </p:sp>
      <p:sp>
        <p:nvSpPr>
          <p:cNvPr id="6" name="Rectangle 5"/>
          <p:cNvSpPr/>
          <p:nvPr/>
        </p:nvSpPr>
        <p:spPr>
          <a:xfrm>
            <a:off x="0" y="4501292"/>
            <a:ext cx="8853424" cy="707886"/>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Note in Equation (21) there is no restriction that the impedances of the three transformers be equal.</a:t>
            </a:r>
            <a:endParaRPr lang="en-US" sz="20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91518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595309" cy="584775"/>
          </a:xfrm>
          <a:prstGeom prst="rect">
            <a:avLst/>
          </a:prstGeom>
        </p:spPr>
        <p:txBody>
          <a:bodyPr wrap="none">
            <a:spAutoFit/>
          </a:bodyPr>
          <a:lstStyle/>
          <a:p>
            <a:r>
              <a:rPr lang="en-US" sz="3200" dirty="0">
                <a:solidFill>
                  <a:srgbClr val="C8102E"/>
                </a:solidFill>
                <a:latin typeface="+mj-lt"/>
                <a:ea typeface="+mj-ea"/>
                <a:cs typeface="+mj-cs"/>
              </a:rPr>
              <a:t>Voltages</a:t>
            </a:r>
          </a:p>
        </p:txBody>
      </p:sp>
      <mc:AlternateContent xmlns:mc="http://schemas.openxmlformats.org/markup-compatibility/2006" xmlns:a14="http://schemas.microsoft.com/office/drawing/2010/main">
        <mc:Choice Requires="a14">
          <p:sp>
            <p:nvSpPr>
              <p:cNvPr id="17" name="Rectangle 16"/>
              <p:cNvSpPr/>
              <p:nvPr/>
            </p:nvSpPr>
            <p:spPr>
              <a:xfrm>
                <a:off x="2868495" y="1144740"/>
                <a:ext cx="379373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i="1" smtClean="0">
                                  <a:latin typeface="Cambria Math" panose="02040503050406030204" pitchFamily="18" charset="0"/>
                                </a:rPr>
                                <m:t>𝑡</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𝐿𝐺</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m:t>
                              </m:r>
                              <m:r>
                                <a:rPr lang="en-US" i="1">
                                  <a:latin typeface="Cambria Math" panose="02040503050406030204" pitchFamily="18" charset="0"/>
                                </a:rPr>
                                <m:t>𝑡</m:t>
                              </m:r>
                            </m:e>
                            <m:sub>
                              <m:r>
                                <a:rPr lang="en-US" i="1">
                                  <a:latin typeface="Cambria Math" panose="02040503050406030204" pitchFamily="18" charset="0"/>
                                </a:rPr>
                                <m:t>𝑎𝑏𝑐</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oMath>
                  </m:oMathPara>
                </a14:m>
                <a:endParaRPr lang="en-US" dirty="0">
                  <a:latin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2868495" y="1144740"/>
                <a:ext cx="3793731" cy="369332"/>
              </a:xfrm>
              <a:prstGeom prst="rect">
                <a:avLst/>
              </a:prstGeom>
              <a:blipFill>
                <a:blip r:embed="rId2"/>
                <a:stretch>
                  <a:fillRect b="-1667"/>
                </a:stretch>
              </a:blipFill>
            </p:spPr>
            <p:txBody>
              <a:bodyPr/>
              <a:lstStyle/>
              <a:p>
                <a:r>
                  <a:rPr lang="en-US">
                    <a:noFill/>
                  </a:rPr>
                  <a:t> </a:t>
                </a:r>
              </a:p>
            </p:txBody>
          </p:sp>
        </mc:Fallback>
      </mc:AlternateContent>
      <p:sp>
        <p:nvSpPr>
          <p:cNvPr id="18" name="TextBox 17"/>
          <p:cNvSpPr txBox="1"/>
          <p:nvPr/>
        </p:nvSpPr>
        <p:spPr>
          <a:xfrm>
            <a:off x="8399219" y="1144740"/>
            <a:ext cx="569387" cy="369332"/>
          </a:xfrm>
          <a:prstGeom prst="rect">
            <a:avLst/>
          </a:prstGeom>
          <a:noFill/>
        </p:spPr>
        <p:txBody>
          <a:bodyPr wrap="none" rtlCol="0">
            <a:spAutoFit/>
          </a:bodyPr>
          <a:lstStyle/>
          <a:p>
            <a:r>
              <a:rPr lang="en-US" dirty="0">
                <a:latin typeface="Times New Roman" panose="02020603050405020304" pitchFamily="18" charset="0"/>
              </a:rPr>
              <a:t>(20)</a:t>
            </a:r>
          </a:p>
        </p:txBody>
      </p:sp>
      <mc:AlternateContent xmlns:mc="http://schemas.openxmlformats.org/markup-compatibility/2006" xmlns:a14="http://schemas.microsoft.com/office/drawing/2010/main">
        <mc:Choice Requires="a14">
          <p:sp>
            <p:nvSpPr>
              <p:cNvPr id="13" name="Rectangle 12"/>
              <p:cNvSpPr/>
              <p:nvPr/>
            </p:nvSpPr>
            <p:spPr>
              <a:xfrm>
                <a:off x="1600200" y="711554"/>
                <a:ext cx="633032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𝑉𝐿𝐿</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𝑎𝑏𝑐</m:t>
                              </m:r>
                            </m:sub>
                          </m:sSub>
                        </m:e>
                      </m:d>
                    </m:oMath>
                  </m:oMathPara>
                </a14:m>
                <a:endParaRPr lang="en-US" dirty="0">
                  <a:latin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600200" y="711554"/>
                <a:ext cx="6330323" cy="369332"/>
              </a:xfrm>
              <a:prstGeom prst="rect">
                <a:avLst/>
              </a:prstGeom>
              <a:blipFill>
                <a:blip r:embed="rId3"/>
                <a:stretch>
                  <a:fillRect b="-1667"/>
                </a:stretch>
              </a:blipFill>
            </p:spPr>
            <p:txBody>
              <a:bodyPr/>
              <a:lstStyle/>
              <a:p>
                <a:r>
                  <a:rPr lang="en-US">
                    <a:noFill/>
                  </a:rPr>
                  <a:t> </a:t>
                </a:r>
              </a:p>
            </p:txBody>
          </p:sp>
        </mc:Fallback>
      </mc:AlternateContent>
      <p:sp>
        <p:nvSpPr>
          <p:cNvPr id="14" name="TextBox 13"/>
          <p:cNvSpPr txBox="1"/>
          <p:nvPr/>
        </p:nvSpPr>
        <p:spPr>
          <a:xfrm>
            <a:off x="8399220" y="639817"/>
            <a:ext cx="569387" cy="369332"/>
          </a:xfrm>
          <a:prstGeom prst="rect">
            <a:avLst/>
          </a:prstGeom>
          <a:noFill/>
        </p:spPr>
        <p:txBody>
          <a:bodyPr wrap="none" rtlCol="0">
            <a:spAutoFit/>
          </a:bodyPr>
          <a:lstStyle/>
          <a:p>
            <a:r>
              <a:rPr lang="en-US" dirty="0">
                <a:latin typeface="Times New Roman" panose="02020603050405020304" pitchFamily="18" charset="0"/>
              </a:rPr>
              <a:t>(18)</a:t>
            </a:r>
          </a:p>
        </p:txBody>
      </p:sp>
      <p:sp>
        <p:nvSpPr>
          <p:cNvPr id="2" name="Rectangle 1"/>
          <p:cNvSpPr/>
          <p:nvPr/>
        </p:nvSpPr>
        <p:spPr>
          <a:xfrm>
            <a:off x="128752" y="1514072"/>
            <a:ext cx="9015248" cy="400110"/>
          </a:xfrm>
          <a:prstGeom prst="rect">
            <a:avLst/>
          </a:prstGeom>
        </p:spPr>
        <p:txBody>
          <a:bodyPr wrap="square">
            <a:spAutoFit/>
          </a:bodyPr>
          <a:lstStyle/>
          <a:p>
            <a:r>
              <a:rPr lang="en-US" sz="2000" dirty="0">
                <a:solidFill>
                  <a:srgbClr val="000000"/>
                </a:solidFill>
                <a:latin typeface="Times New Roman" panose="02020603050405020304" pitchFamily="18" charset="0"/>
              </a:rPr>
              <a:t>Substitute Equation (20) into Equation (18):</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Rectangle 15"/>
              <p:cNvSpPr/>
              <p:nvPr/>
            </p:nvSpPr>
            <p:spPr>
              <a:xfrm>
                <a:off x="2393717" y="2003485"/>
                <a:ext cx="474328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𝐿𝑁</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rPr>
                          </m:ctrlPr>
                        </m:d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𝑎𝑏𝑐</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e>
                      </m:d>
                    </m:oMath>
                  </m:oMathPara>
                </a14:m>
                <a:endParaRPr lang="en-US" dirty="0">
                  <a:latin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393717" y="2003485"/>
                <a:ext cx="4743286" cy="369332"/>
              </a:xfrm>
              <a:prstGeom prst="rect">
                <a:avLst/>
              </a:prstGeom>
              <a:blipFill>
                <a:blip r:embed="rId4"/>
                <a:stretch>
                  <a:fillRect b="-1667"/>
                </a:stretch>
              </a:blipFill>
            </p:spPr>
            <p:txBody>
              <a:bodyPr/>
              <a:lstStyle/>
              <a:p>
                <a:r>
                  <a:rPr lang="en-US">
                    <a:noFill/>
                  </a:rPr>
                  <a:t> </a:t>
                </a:r>
              </a:p>
            </p:txBody>
          </p:sp>
        </mc:Fallback>
      </mc:AlternateContent>
      <p:sp>
        <p:nvSpPr>
          <p:cNvPr id="20" name="TextBox 19"/>
          <p:cNvSpPr txBox="1"/>
          <p:nvPr/>
        </p:nvSpPr>
        <p:spPr>
          <a:xfrm>
            <a:off x="8399218" y="2587103"/>
            <a:ext cx="569387" cy="369332"/>
          </a:xfrm>
          <a:prstGeom prst="rect">
            <a:avLst/>
          </a:prstGeom>
          <a:noFill/>
        </p:spPr>
        <p:txBody>
          <a:bodyPr wrap="none" rtlCol="0">
            <a:spAutoFit/>
          </a:bodyPr>
          <a:lstStyle/>
          <a:p>
            <a:r>
              <a:rPr lang="en-US" dirty="0">
                <a:latin typeface="Times New Roman" panose="02020603050405020304" pitchFamily="18" charset="0"/>
              </a:rPr>
              <a:t>(22)</a:t>
            </a:r>
          </a:p>
        </p:txBody>
      </p:sp>
      <mc:AlternateContent xmlns:mc="http://schemas.openxmlformats.org/markup-compatibility/2006" xmlns:a14="http://schemas.microsoft.com/office/drawing/2010/main">
        <mc:Choice Requires="a14">
          <p:sp>
            <p:nvSpPr>
              <p:cNvPr id="21" name="Rectangle 20"/>
              <p:cNvSpPr/>
              <p:nvPr/>
            </p:nvSpPr>
            <p:spPr>
              <a:xfrm>
                <a:off x="2652185" y="2595888"/>
                <a:ext cx="42263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𝐿𝑁</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oMath>
                  </m:oMathPara>
                </a14:m>
                <a:endParaRPr lang="en-US" dirty="0">
                  <a:latin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2652185" y="2595888"/>
                <a:ext cx="4226350" cy="369332"/>
              </a:xfrm>
              <a:prstGeom prst="rect">
                <a:avLst/>
              </a:prstGeom>
              <a:blipFill>
                <a:blip r:embed="rId5"/>
                <a:stretch>
                  <a:fillRect b="-1667"/>
                </a:stretch>
              </a:blipFill>
            </p:spPr>
            <p:txBody>
              <a:bodyPr/>
              <a:lstStyle/>
              <a:p>
                <a:r>
                  <a:rPr lang="en-US">
                    <a:noFill/>
                  </a:rPr>
                  <a:t> </a:t>
                </a:r>
              </a:p>
            </p:txBody>
          </p:sp>
        </mc:Fallback>
      </mc:AlternateContent>
      <p:sp>
        <p:nvSpPr>
          <p:cNvPr id="23" name="Rectangle 22"/>
          <p:cNvSpPr/>
          <p:nvPr/>
        </p:nvSpPr>
        <p:spPr>
          <a:xfrm>
            <a:off x="152400" y="2895600"/>
            <a:ext cx="811441" cy="400110"/>
          </a:xfrm>
          <a:prstGeom prst="rect">
            <a:avLst/>
          </a:prstGeom>
        </p:spPr>
        <p:txBody>
          <a:bodyPr wrap="none">
            <a:spAutoFit/>
          </a:bodyPr>
          <a:lstStyle/>
          <a:p>
            <a:r>
              <a:rPr lang="en-US" sz="2000" dirty="0">
                <a:solidFill>
                  <a:srgbClr val="000000"/>
                </a:solidFill>
                <a:latin typeface="Times New Roman" panose="02020603050405020304" pitchFamily="18" charset="0"/>
              </a:rPr>
              <a:t>where</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Rectangle 23"/>
              <p:cNvSpPr/>
              <p:nvPr/>
            </p:nvSpPr>
            <p:spPr>
              <a:xfrm>
                <a:off x="1799131" y="3197340"/>
                <a:ext cx="5674502"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𝑡</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i="1">
                                  <a:latin typeface="Cambria Math" panose="02040503050406030204" pitchFamily="18" charset="0"/>
                                </a:rPr>
                                <m:t>𝑡</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𝑍𝑡</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i="1">
                                  <a:latin typeface="Cambria Math" panose="02040503050406030204" pitchFamily="18" charset="0"/>
                                </a:rPr>
                                <m:t>𝑡</m:t>
                              </m:r>
                            </m:sub>
                          </m:sSub>
                        </m:num>
                        <m:den>
                          <m:r>
                            <a:rPr lang="en-US" b="0" i="1" smtClean="0">
                              <a:latin typeface="Cambria Math" panose="02040503050406030204" pitchFamily="18" charset="0"/>
                            </a:rPr>
                            <m:t>3</m:t>
                          </m:r>
                        </m:den>
                      </m:f>
                      <m:r>
                        <a:rPr lang="en-US" i="1">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m:t>
                                </m:r>
                              </m:e>
                              <m:e>
                                <m:sSub>
                                  <m:sSubPr>
                                    <m:ctrlPr>
                                      <a:rPr lang="en-US" i="1">
                                        <a:latin typeface="Cambria Math" panose="02040503050406030204" pitchFamily="18" charset="0"/>
                                      </a:rPr>
                                    </m:ctrlPr>
                                  </m:sSubPr>
                                  <m:e>
                                    <m:r>
                                      <a:rPr lang="en-US" b="0" i="1" smtClean="0">
                                        <a:latin typeface="Cambria Math" panose="02040503050406030204" pitchFamily="18" charset="0"/>
                                      </a:rPr>
                                      <m:t>2</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𝑐</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m:t>
                                    </m:r>
                                  </m:sub>
                                </m:sSub>
                              </m:e>
                              <m:e>
                                <m:r>
                                  <a:rPr lang="en-US" b="0" i="1" smtClean="0">
                                    <a:latin typeface="Cambria Math" panose="02040503050406030204" pitchFamily="18" charset="0"/>
                                  </a:rPr>
                                  <m:t>0</m:t>
                                </m:r>
                              </m:e>
                              <m:e>
                                <m:r>
                                  <a:rPr lang="en-US" b="0" i="1" smtClean="0">
                                    <a:latin typeface="Cambria Math" panose="02040503050406030204" pitchFamily="18" charset="0"/>
                                  </a:rPr>
                                  <m:t>2</m:t>
                                </m:r>
                                <m:r>
                                  <a:rPr lang="en-US" i="1">
                                    <a:latin typeface="Cambria Math" panose="02040503050406030204" pitchFamily="18" charset="0"/>
                                    <a:ea typeface="Cambria Math" panose="02040503050406030204" pitchFamily="18" charset="0"/>
                                  </a:rPr>
                                  <m:t>∙</m:t>
                                </m:r>
                              </m:e>
                            </m:mr>
                            <m:mr>
                              <m:e>
                                <m:r>
                                  <a:rPr lang="en-US" b="0" i="1" smtClean="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𝑏</m:t>
                                    </m:r>
                                  </m:sub>
                                </m:sSub>
                              </m:e>
                              <m:e>
                                <m:r>
                                  <a:rPr lang="en-US" b="0" i="1" smtClean="0">
                                    <a:latin typeface="Cambria Math" panose="02040503050406030204" pitchFamily="18" charset="0"/>
                                  </a:rPr>
                                  <m:t>0</m:t>
                                </m:r>
                              </m:e>
                            </m:mr>
                          </m:m>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𝑐</m:t>
                              </m:r>
                            </m:sub>
                          </m:sSub>
                        </m:e>
                      </m:d>
                    </m:oMath>
                  </m:oMathPara>
                </a14:m>
                <a:endParaRPr lang="en-US" dirty="0">
                  <a:latin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1799131" y="3197340"/>
                <a:ext cx="5674502" cy="972702"/>
              </a:xfrm>
              <a:prstGeom prst="rect">
                <a:avLst/>
              </a:prstGeom>
              <a:blipFill>
                <a:blip r:embed="rId6"/>
                <a:stretch>
                  <a:fillRect/>
                </a:stretch>
              </a:blipFill>
            </p:spPr>
            <p:txBody>
              <a:bodyPr/>
              <a:lstStyle/>
              <a:p>
                <a:r>
                  <a:rPr lang="en-US">
                    <a:noFill/>
                  </a:rPr>
                  <a:t> </a:t>
                </a:r>
              </a:p>
            </p:txBody>
          </p:sp>
        </mc:Fallback>
      </mc:AlternateContent>
      <p:sp>
        <p:nvSpPr>
          <p:cNvPr id="25" name="TextBox 24"/>
          <p:cNvSpPr txBox="1"/>
          <p:nvPr/>
        </p:nvSpPr>
        <p:spPr>
          <a:xfrm>
            <a:off x="8399218" y="3454557"/>
            <a:ext cx="569387" cy="369332"/>
          </a:xfrm>
          <a:prstGeom prst="rect">
            <a:avLst/>
          </a:prstGeom>
          <a:noFill/>
        </p:spPr>
        <p:txBody>
          <a:bodyPr wrap="none" rtlCol="0">
            <a:spAutoFit/>
          </a:bodyPr>
          <a:lstStyle/>
          <a:p>
            <a:r>
              <a:rPr lang="en-US" dirty="0">
                <a:latin typeface="Times New Roman" panose="02020603050405020304" pitchFamily="18" charset="0"/>
              </a:rPr>
              <a:t>(23)</a:t>
            </a:r>
          </a:p>
        </p:txBody>
      </p:sp>
    </p:spTree>
    <p:extLst>
      <p:ext uri="{BB962C8B-B14F-4D97-AF65-F5344CB8AC3E}">
        <p14:creationId xmlns:p14="http://schemas.microsoft.com/office/powerpoint/2010/main" val="3959823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5730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B7A2384-8C5D-49F6-8259-B9A64ECD4852}"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9" name="Rectangle 8"/>
          <p:cNvSpPr/>
          <p:nvPr/>
        </p:nvSpPr>
        <p:spPr>
          <a:xfrm>
            <a:off x="1295400" y="2183249"/>
            <a:ext cx="6507893" cy="1169551"/>
          </a:xfrm>
          <a:prstGeom prst="rect">
            <a:avLst/>
          </a:prstGeom>
        </p:spPr>
        <p:txBody>
          <a:bodyPr wrap="square">
            <a:spAutoFit/>
          </a:bodyPr>
          <a:lstStyle/>
          <a:p>
            <a:pPr lvl="0" algn="ctr" eaLnBrk="0" fontAlgn="base" hangingPunct="0">
              <a:spcBef>
                <a:spcPct val="0"/>
              </a:spcBef>
              <a:spcAft>
                <a:spcPct val="0"/>
              </a:spcAft>
            </a:pPr>
            <a:r>
              <a:rPr lang="en-US" sz="3500" b="1" dirty="0">
                <a:solidFill>
                  <a:srgbClr val="C8102E"/>
                </a:solidFill>
              </a:rPr>
              <a:t>Modeling Three-Phase Transformers</a:t>
            </a:r>
            <a:endParaRPr kumimoji="0" lang="en-US" sz="3500" b="1" i="0" u="none" strike="noStrike" kern="1200" cap="none" spc="0" normalizeH="0" baseline="0" noProof="0" dirty="0">
              <a:ln>
                <a:noFill/>
              </a:ln>
              <a:solidFill>
                <a:srgbClr val="C8102E"/>
              </a:solidFill>
              <a:effectLst/>
              <a:uLnTx/>
              <a:uFillTx/>
              <a:latin typeface="Univers 67 CondensedBold"/>
              <a:ea typeface="+mn-ea"/>
              <a:cs typeface="+mn-cs"/>
            </a:endParaRPr>
          </a:p>
        </p:txBody>
      </p:sp>
      <p:sp>
        <p:nvSpPr>
          <p:cNvPr id="14" name="Subtitle 4">
            <a:extLst>
              <a:ext uri="{FF2B5EF4-FFF2-40B4-BE49-F238E27FC236}">
                <a16:creationId xmlns:a16="http://schemas.microsoft.com/office/drawing/2014/main" id="{6E5C1C03-BF52-AA46-AC61-9C4DB6FA2CE7}"/>
              </a:ext>
            </a:extLst>
          </p:cNvPr>
          <p:cNvSpPr txBox="1">
            <a:spLocks/>
          </p:cNvSpPr>
          <p:nvPr/>
        </p:nvSpPr>
        <p:spPr>
          <a:xfrm>
            <a:off x="1600200" y="3429000"/>
            <a:ext cx="6400800" cy="1066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tint val="75000"/>
                  </a:prstClr>
                </a:solidFill>
                <a:effectLst/>
                <a:uLnTx/>
                <a:uFillTx/>
                <a:latin typeface="Calibri"/>
                <a:ea typeface="+mn-ea"/>
                <a:cs typeface="+mn-cs"/>
              </a:rPr>
              <a:t>Acknowledgement: The slides are developed based in part on Distribution System Modeling and Analysis, 4</a:t>
            </a:r>
            <a:r>
              <a:rPr kumimoji="0" lang="en-US" sz="2000" b="0" i="0" u="none" strike="noStrike" kern="1200" cap="none" spc="0" normalizeH="0" baseline="30000" noProof="0" dirty="0">
                <a:ln>
                  <a:noFill/>
                </a:ln>
                <a:solidFill>
                  <a:prstClr val="black">
                    <a:tint val="75000"/>
                  </a:prstClr>
                </a:solidFill>
                <a:effectLst/>
                <a:uLnTx/>
                <a:uFillTx/>
                <a:latin typeface="Calibri"/>
                <a:ea typeface="+mn-ea"/>
                <a:cs typeface="+mn-cs"/>
              </a:rPr>
              <a:t>th</a:t>
            </a:r>
            <a:r>
              <a:rPr kumimoji="0" lang="en-US" sz="2000" b="0" i="0" u="none" strike="noStrike" kern="1200" cap="none" spc="0" normalizeH="0" baseline="0" noProof="0" dirty="0">
                <a:ln>
                  <a:noFill/>
                </a:ln>
                <a:solidFill>
                  <a:prstClr val="black">
                    <a:tint val="75000"/>
                  </a:prstClr>
                </a:solidFill>
                <a:effectLst/>
                <a:uLnTx/>
                <a:uFillTx/>
                <a:latin typeface="Calibri"/>
                <a:ea typeface="+mn-ea"/>
                <a:cs typeface="+mn-cs"/>
              </a:rPr>
              <a:t> edition, William H. </a:t>
            </a:r>
            <a:r>
              <a:rPr kumimoji="0" lang="en-US" sz="2000" b="0" i="0" u="none" strike="noStrike" kern="1200" cap="none" spc="0" normalizeH="0" baseline="0" noProof="0" dirty="0" err="1">
                <a:ln>
                  <a:noFill/>
                </a:ln>
                <a:solidFill>
                  <a:prstClr val="black">
                    <a:tint val="75000"/>
                  </a:prstClr>
                </a:solidFill>
                <a:effectLst/>
                <a:uLnTx/>
                <a:uFillTx/>
                <a:latin typeface="Calibri"/>
                <a:ea typeface="+mn-ea"/>
                <a:cs typeface="+mn-cs"/>
              </a:rPr>
              <a:t>Kersting</a:t>
            </a:r>
            <a:r>
              <a:rPr kumimoji="0" lang="en-US" sz="2000" b="0" i="0" u="none" strike="noStrike" kern="1200" cap="none" spc="0" normalizeH="0" baseline="0" noProof="0" dirty="0">
                <a:ln>
                  <a:noFill/>
                </a:ln>
                <a:solidFill>
                  <a:prstClr val="black">
                    <a:tint val="75000"/>
                  </a:prstClr>
                </a:solidFill>
                <a:effectLst/>
                <a:uLnTx/>
                <a:uFillTx/>
                <a:latin typeface="Calibri"/>
                <a:ea typeface="+mn-ea"/>
                <a:cs typeface="+mn-cs"/>
              </a:rPr>
              <a:t>, CRC Press, 2017 </a:t>
            </a:r>
          </a:p>
        </p:txBody>
      </p:sp>
    </p:spTree>
    <p:extLst>
      <p:ext uri="{BB962C8B-B14F-4D97-AF65-F5344CB8AC3E}">
        <p14:creationId xmlns:p14="http://schemas.microsoft.com/office/powerpoint/2010/main" val="472235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595309" cy="584775"/>
          </a:xfrm>
          <a:prstGeom prst="rect">
            <a:avLst/>
          </a:prstGeom>
        </p:spPr>
        <p:txBody>
          <a:bodyPr wrap="none">
            <a:spAutoFit/>
          </a:bodyPr>
          <a:lstStyle/>
          <a:p>
            <a:r>
              <a:rPr lang="en-US" sz="3200" dirty="0">
                <a:solidFill>
                  <a:srgbClr val="C8102E"/>
                </a:solidFill>
                <a:latin typeface="+mj-lt"/>
                <a:ea typeface="+mj-ea"/>
                <a:cs typeface="+mj-cs"/>
              </a:rPr>
              <a:t>Voltages</a:t>
            </a:r>
          </a:p>
        </p:txBody>
      </p:sp>
      <p:sp>
        <p:nvSpPr>
          <p:cNvPr id="7" name="Rectangle 6"/>
          <p:cNvSpPr/>
          <p:nvPr/>
        </p:nvSpPr>
        <p:spPr>
          <a:xfrm>
            <a:off x="126124" y="1752600"/>
            <a:ext cx="8926142" cy="1015663"/>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The generalized matrices [</a:t>
            </a:r>
            <a:r>
              <a:rPr lang="en-US" sz="2000" i="1" dirty="0">
                <a:solidFill>
                  <a:srgbClr val="000000"/>
                </a:solidFill>
                <a:latin typeface="Times New Roman" panose="02020603050405020304" pitchFamily="18" charset="0"/>
              </a:rPr>
              <a:t>a</a:t>
            </a:r>
            <a:r>
              <a:rPr lang="en-US" sz="2000" i="1" baseline="-25000" dirty="0">
                <a:solidFill>
                  <a:srgbClr val="000000"/>
                </a:solidFill>
                <a:latin typeface="Times New Roman" panose="02020603050405020304" pitchFamily="18" charset="0"/>
              </a:rPr>
              <a:t>t</a:t>
            </a:r>
            <a:r>
              <a:rPr lang="en-US" sz="2000" dirty="0">
                <a:solidFill>
                  <a:srgbClr val="000000"/>
                </a:solidFill>
                <a:latin typeface="Times New Roman" panose="02020603050405020304" pitchFamily="18" charset="0"/>
              </a:rPr>
              <a:t>] and [</a:t>
            </a:r>
            <a:r>
              <a:rPr lang="en-US" sz="2000" i="1" dirty="0" err="1">
                <a:solidFill>
                  <a:srgbClr val="000000"/>
                </a:solidFill>
                <a:latin typeface="Times New Roman" panose="02020603050405020304" pitchFamily="18" charset="0"/>
              </a:rPr>
              <a:t>b</a:t>
            </a:r>
            <a:r>
              <a:rPr lang="en-US" sz="2000" i="1" baseline="-25000" dirty="0" err="1">
                <a:solidFill>
                  <a:srgbClr val="000000"/>
                </a:solidFill>
                <a:latin typeface="Times New Roman" panose="02020603050405020304" pitchFamily="18" charset="0"/>
              </a:rPr>
              <a:t>t</a:t>
            </a:r>
            <a:r>
              <a:rPr lang="en-US" sz="2000" dirty="0">
                <a:solidFill>
                  <a:srgbClr val="000000"/>
                </a:solidFill>
                <a:latin typeface="Times New Roman" panose="02020603050405020304" pitchFamily="18" charset="0"/>
              </a:rPr>
              <a:t>] have now been defined. The derivation of the generalized matrices [</a:t>
            </a:r>
            <a:r>
              <a:rPr lang="en-US" sz="2000" i="1" dirty="0">
                <a:solidFill>
                  <a:srgbClr val="000000"/>
                </a:solidFill>
                <a:latin typeface="Times New Roman" panose="02020603050405020304" pitchFamily="18" charset="0"/>
              </a:rPr>
              <a:t>A</a:t>
            </a:r>
            <a:r>
              <a:rPr lang="en-US" sz="2000" i="1" baseline="-25000" dirty="0">
                <a:solidFill>
                  <a:srgbClr val="000000"/>
                </a:solidFill>
                <a:latin typeface="Times New Roman" panose="02020603050405020304" pitchFamily="18" charset="0"/>
              </a:rPr>
              <a:t>t</a:t>
            </a:r>
            <a:r>
              <a:rPr lang="en-US" sz="2000" dirty="0">
                <a:solidFill>
                  <a:srgbClr val="000000"/>
                </a:solidFill>
                <a:latin typeface="Times New Roman" panose="02020603050405020304" pitchFamily="18" charset="0"/>
              </a:rPr>
              <a:t>] and [</a:t>
            </a:r>
            <a:r>
              <a:rPr lang="en-US" sz="2000" i="1" dirty="0" err="1">
                <a:solidFill>
                  <a:srgbClr val="000000"/>
                </a:solidFill>
                <a:latin typeface="Times New Roman" panose="02020603050405020304" pitchFamily="18" charset="0"/>
              </a:rPr>
              <a:t>B</a:t>
            </a:r>
            <a:r>
              <a:rPr lang="en-US" sz="2000" i="1" baseline="-25000" dirty="0" err="1">
                <a:solidFill>
                  <a:srgbClr val="000000"/>
                </a:solidFill>
                <a:latin typeface="Times New Roman" panose="02020603050405020304" pitchFamily="18" charset="0"/>
              </a:rPr>
              <a:t>t</a:t>
            </a:r>
            <a:r>
              <a:rPr lang="en-US" sz="2000" dirty="0">
                <a:solidFill>
                  <a:srgbClr val="000000"/>
                </a:solidFill>
                <a:latin typeface="Times New Roman" panose="02020603050405020304" pitchFamily="18" charset="0"/>
              </a:rPr>
              <a:t>] begins with solving Equation (10) for the ideal secondary voltages: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Rectangle 18"/>
              <p:cNvSpPr/>
              <p:nvPr/>
            </p:nvSpPr>
            <p:spPr>
              <a:xfrm>
                <a:off x="1752600" y="838200"/>
                <a:ext cx="6452023" cy="88062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𝐴𝐵</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𝐵𝐶</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𝐶𝐴</m:t>
                                </m:r>
                              </m:sub>
                            </m:sSub>
                          </m:e>
                        </m:eqArr>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i="1" smtClean="0">
                                  <a:latin typeface="Cambria Math" panose="02040503050406030204" pitchFamily="18" charset="0"/>
                                </a:rPr>
                                <m:t>0</m:t>
                              </m:r>
                            </m:e>
                          </m:mr>
                        </m:m>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b="0" i="1" smtClean="0">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b="0" i="1" smtClean="0">
                                    <a:latin typeface="Cambria Math" panose="02040503050406030204" pitchFamily="18" charset="0"/>
                                  </a:rPr>
                                  <m:t>𝑐</m:t>
                                </m:r>
                              </m:sub>
                            </m:sSub>
                          </m:e>
                        </m:eqArr>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  </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1752600" y="838200"/>
                <a:ext cx="6452023" cy="880626"/>
              </a:xfrm>
              <a:prstGeom prst="rect">
                <a:avLst/>
              </a:prstGeom>
              <a:blipFill>
                <a:blip r:embed="rId2"/>
                <a:stretch>
                  <a:fillRect/>
                </a:stretch>
              </a:blipFill>
            </p:spPr>
            <p:txBody>
              <a:bodyPr/>
              <a:lstStyle/>
              <a:p>
                <a:r>
                  <a:rPr lang="en-US">
                    <a:noFill/>
                  </a:rPr>
                  <a:t> </a:t>
                </a:r>
              </a:p>
            </p:txBody>
          </p:sp>
        </mc:Fallback>
      </mc:AlternateContent>
      <p:sp>
        <p:nvSpPr>
          <p:cNvPr id="22" name="TextBox 21"/>
          <p:cNvSpPr txBox="1"/>
          <p:nvPr/>
        </p:nvSpPr>
        <p:spPr>
          <a:xfrm>
            <a:off x="8244050" y="1122235"/>
            <a:ext cx="569387" cy="369332"/>
          </a:xfrm>
          <a:prstGeom prst="rect">
            <a:avLst/>
          </a:prstGeom>
          <a:noFill/>
        </p:spPr>
        <p:txBody>
          <a:bodyPr wrap="none" rtlCol="0">
            <a:spAutoFit/>
          </a:bodyPr>
          <a:lstStyle/>
          <a:p>
            <a:r>
              <a:rPr lang="en-US" dirty="0">
                <a:latin typeface="Times New Roman" panose="02020603050405020304" pitchFamily="18" charset="0"/>
              </a:rPr>
              <a:t>(10)</a:t>
            </a:r>
          </a:p>
        </p:txBody>
      </p:sp>
      <mc:AlternateContent xmlns:mc="http://schemas.openxmlformats.org/markup-compatibility/2006" xmlns:a14="http://schemas.microsoft.com/office/drawing/2010/main">
        <mc:Choice Requires="a14">
          <p:sp>
            <p:nvSpPr>
              <p:cNvPr id="26" name="Rectangle 25"/>
              <p:cNvSpPr/>
              <p:nvPr/>
            </p:nvSpPr>
            <p:spPr>
              <a:xfrm>
                <a:off x="3340534" y="2738430"/>
                <a:ext cx="309969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𝑉𝑡</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rPr>
                                <m:t>𝐴𝑉</m:t>
                              </m:r>
                            </m:e>
                          </m:d>
                        </m:e>
                        <m:sup>
                          <m:r>
                            <a:rPr lang="en-US" i="1">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𝑉𝐿𝐿</m:t>
                              </m:r>
                            </m:e>
                            <m:sub>
                              <m:r>
                                <a:rPr lang="en-US" b="0" i="1" smtClean="0">
                                  <a:latin typeface="Cambria Math" panose="02040503050406030204" pitchFamily="18" charset="0"/>
                                </a:rPr>
                                <m:t>𝐴𝐵𝐶</m:t>
                              </m:r>
                            </m:sub>
                          </m:sSub>
                        </m:e>
                      </m:d>
                    </m:oMath>
                  </m:oMathPara>
                </a14:m>
                <a:endParaRPr lang="en-US" dirty="0">
                  <a:latin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3340534" y="2738430"/>
                <a:ext cx="3099695" cy="369332"/>
              </a:xfrm>
              <a:prstGeom prst="rect">
                <a:avLst/>
              </a:prstGeom>
              <a:blipFill>
                <a:blip r:embed="rId3"/>
                <a:stretch>
                  <a:fillRect b="-1639"/>
                </a:stretch>
              </a:blipFill>
            </p:spPr>
            <p:txBody>
              <a:bodyPr/>
              <a:lstStyle/>
              <a:p>
                <a:r>
                  <a:rPr lang="en-US">
                    <a:noFill/>
                  </a:rPr>
                  <a:t> </a:t>
                </a:r>
              </a:p>
            </p:txBody>
          </p:sp>
        </mc:Fallback>
      </mc:AlternateContent>
      <p:sp>
        <p:nvSpPr>
          <p:cNvPr id="27" name="TextBox 26"/>
          <p:cNvSpPr txBox="1"/>
          <p:nvPr/>
        </p:nvSpPr>
        <p:spPr>
          <a:xfrm>
            <a:off x="8251952" y="2824254"/>
            <a:ext cx="569387" cy="369332"/>
          </a:xfrm>
          <a:prstGeom prst="rect">
            <a:avLst/>
          </a:prstGeom>
          <a:noFill/>
        </p:spPr>
        <p:txBody>
          <a:bodyPr wrap="none" rtlCol="0">
            <a:spAutoFit/>
          </a:bodyPr>
          <a:lstStyle/>
          <a:p>
            <a:r>
              <a:rPr lang="en-US" dirty="0">
                <a:latin typeface="Times New Roman" panose="02020603050405020304" pitchFamily="18" charset="0"/>
              </a:rPr>
              <a:t>(24)</a:t>
            </a:r>
          </a:p>
        </p:txBody>
      </p:sp>
      <p:sp>
        <p:nvSpPr>
          <p:cNvPr id="5" name="Rectangle 4"/>
          <p:cNvSpPr/>
          <p:nvPr/>
        </p:nvSpPr>
        <p:spPr>
          <a:xfrm>
            <a:off x="126124" y="3259135"/>
            <a:ext cx="8926142" cy="400110"/>
          </a:xfrm>
          <a:prstGeom prst="rect">
            <a:avLst/>
          </a:prstGeom>
        </p:spPr>
        <p:txBody>
          <a:bodyPr wrap="square">
            <a:spAutoFit/>
          </a:bodyPr>
          <a:lstStyle/>
          <a:p>
            <a:r>
              <a:rPr lang="en-US" sz="2000" dirty="0">
                <a:solidFill>
                  <a:srgbClr val="000000"/>
                </a:solidFill>
                <a:latin typeface="Times New Roman" panose="02020603050405020304" pitchFamily="18" charset="0"/>
              </a:rPr>
              <a:t>The line-to-line voltages as a function of the equivalent line-to-neutral voltages are</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8" name="Rectangle 27"/>
              <p:cNvSpPr/>
              <p:nvPr/>
            </p:nvSpPr>
            <p:spPr>
              <a:xfrm>
                <a:off x="3340534" y="3754093"/>
                <a:ext cx="292644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𝑉𝐿𝐿</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rPr>
                            <m:t>𝐷</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𝑉𝐿𝑁</m:t>
                              </m:r>
                            </m:e>
                            <m:sub>
                              <m:r>
                                <a:rPr lang="en-US" b="0" i="1" smtClean="0">
                                  <a:latin typeface="Cambria Math" panose="02040503050406030204" pitchFamily="18" charset="0"/>
                                </a:rPr>
                                <m:t>𝐴𝐵𝐶</m:t>
                              </m:r>
                            </m:sub>
                          </m:sSub>
                        </m:e>
                      </m:d>
                    </m:oMath>
                  </m:oMathPara>
                </a14:m>
                <a:endParaRPr lang="en-US" dirty="0">
                  <a:latin typeface="Times New Roman" panose="02020603050405020304" pitchFamily="18"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3340534" y="3754093"/>
                <a:ext cx="2926442" cy="369332"/>
              </a:xfrm>
              <a:prstGeom prst="rect">
                <a:avLst/>
              </a:prstGeom>
              <a:blipFill>
                <a:blip r:embed="rId4"/>
                <a:stretch>
                  <a:fillRect b="-1667"/>
                </a:stretch>
              </a:blipFill>
            </p:spPr>
            <p:txBody>
              <a:bodyPr/>
              <a:lstStyle/>
              <a:p>
                <a:r>
                  <a:rPr lang="en-US">
                    <a:noFill/>
                  </a:rPr>
                  <a:t> </a:t>
                </a:r>
              </a:p>
            </p:txBody>
          </p:sp>
        </mc:Fallback>
      </mc:AlternateContent>
      <p:sp>
        <p:nvSpPr>
          <p:cNvPr id="29" name="TextBox 28"/>
          <p:cNvSpPr txBox="1"/>
          <p:nvPr/>
        </p:nvSpPr>
        <p:spPr>
          <a:xfrm>
            <a:off x="8251952" y="3839917"/>
            <a:ext cx="569387" cy="369332"/>
          </a:xfrm>
          <a:prstGeom prst="rect">
            <a:avLst/>
          </a:prstGeom>
          <a:noFill/>
        </p:spPr>
        <p:txBody>
          <a:bodyPr wrap="none" rtlCol="0">
            <a:spAutoFit/>
          </a:bodyPr>
          <a:lstStyle/>
          <a:p>
            <a:r>
              <a:rPr lang="en-US" dirty="0">
                <a:latin typeface="Times New Roman" panose="02020603050405020304" pitchFamily="18" charset="0"/>
              </a:rPr>
              <a:t>(25)</a:t>
            </a:r>
          </a:p>
        </p:txBody>
      </p:sp>
      <p:sp>
        <p:nvSpPr>
          <p:cNvPr id="30" name="Rectangle 29"/>
          <p:cNvSpPr/>
          <p:nvPr/>
        </p:nvSpPr>
        <p:spPr>
          <a:xfrm>
            <a:off x="222031" y="4094661"/>
            <a:ext cx="811441" cy="400110"/>
          </a:xfrm>
          <a:prstGeom prst="rect">
            <a:avLst/>
          </a:prstGeom>
        </p:spPr>
        <p:txBody>
          <a:bodyPr wrap="none">
            <a:spAutoFit/>
          </a:bodyPr>
          <a:lstStyle/>
          <a:p>
            <a:r>
              <a:rPr lang="en-US" sz="2000" dirty="0">
                <a:solidFill>
                  <a:srgbClr val="000000"/>
                </a:solidFill>
                <a:latin typeface="Times New Roman" panose="02020603050405020304" pitchFamily="18" charset="0"/>
              </a:rPr>
              <a:t>where</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1" name="Rectangle 30"/>
              <p:cNvSpPr/>
              <p:nvPr/>
            </p:nvSpPr>
            <p:spPr>
              <a:xfrm>
                <a:off x="3429000" y="4653618"/>
                <a:ext cx="2455929"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𝐷</m:t>
                          </m: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1</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0</m:t>
                                </m:r>
                              </m:e>
                              <m:e>
                                <m:r>
                                  <a:rPr lang="en-US" b="0" i="1" smtClean="0">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3429000" y="4653618"/>
                <a:ext cx="2455929" cy="824906"/>
              </a:xfrm>
              <a:prstGeom prst="rect">
                <a:avLst/>
              </a:prstGeom>
              <a:blipFill>
                <a:blip r:embed="rId5"/>
                <a:stretch>
                  <a:fillRect/>
                </a:stretch>
              </a:blipFill>
            </p:spPr>
            <p:txBody>
              <a:bodyPr/>
              <a:lstStyle/>
              <a:p>
                <a:r>
                  <a:rPr lang="en-US">
                    <a:noFill/>
                  </a:rPr>
                  <a:t> </a:t>
                </a:r>
              </a:p>
            </p:txBody>
          </p:sp>
        </mc:Fallback>
      </mc:AlternateContent>
      <p:sp>
        <p:nvSpPr>
          <p:cNvPr id="32" name="TextBox 31"/>
          <p:cNvSpPr txBox="1"/>
          <p:nvPr/>
        </p:nvSpPr>
        <p:spPr>
          <a:xfrm>
            <a:off x="8244049" y="4920704"/>
            <a:ext cx="569387" cy="369332"/>
          </a:xfrm>
          <a:prstGeom prst="rect">
            <a:avLst/>
          </a:prstGeom>
          <a:noFill/>
        </p:spPr>
        <p:txBody>
          <a:bodyPr wrap="none" rtlCol="0">
            <a:spAutoFit/>
          </a:bodyPr>
          <a:lstStyle/>
          <a:p>
            <a:r>
              <a:rPr lang="en-US" dirty="0">
                <a:latin typeface="Times New Roman" panose="02020603050405020304" pitchFamily="18" charset="0"/>
              </a:rPr>
              <a:t>(26)</a:t>
            </a:r>
          </a:p>
        </p:txBody>
      </p:sp>
    </p:spTree>
    <p:extLst>
      <p:ext uri="{BB962C8B-B14F-4D97-AF65-F5344CB8AC3E}">
        <p14:creationId xmlns:p14="http://schemas.microsoft.com/office/powerpoint/2010/main" val="1955898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595309" cy="584775"/>
          </a:xfrm>
          <a:prstGeom prst="rect">
            <a:avLst/>
          </a:prstGeom>
        </p:spPr>
        <p:txBody>
          <a:bodyPr wrap="none">
            <a:spAutoFit/>
          </a:bodyPr>
          <a:lstStyle/>
          <a:p>
            <a:r>
              <a:rPr lang="en-US" sz="3200" dirty="0">
                <a:solidFill>
                  <a:srgbClr val="C8102E"/>
                </a:solidFill>
                <a:latin typeface="+mj-lt"/>
                <a:ea typeface="+mj-ea"/>
                <a:cs typeface="+mj-cs"/>
              </a:rPr>
              <a:t>Voltages</a:t>
            </a:r>
          </a:p>
        </p:txBody>
      </p:sp>
      <mc:AlternateContent xmlns:mc="http://schemas.openxmlformats.org/markup-compatibility/2006" xmlns:a14="http://schemas.microsoft.com/office/drawing/2010/main">
        <mc:Choice Requires="a14">
          <p:sp>
            <p:nvSpPr>
              <p:cNvPr id="26" name="Rectangle 25"/>
              <p:cNvSpPr/>
              <p:nvPr/>
            </p:nvSpPr>
            <p:spPr>
              <a:xfrm>
                <a:off x="3253907" y="647700"/>
                <a:ext cx="309969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𝑉𝑡</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rPr>
                                <m:t>𝐴𝑉</m:t>
                              </m:r>
                            </m:e>
                          </m:d>
                        </m:e>
                        <m:sup>
                          <m:r>
                            <a:rPr lang="en-US" i="1">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𝑉𝐿𝐿</m:t>
                              </m:r>
                            </m:e>
                            <m:sub>
                              <m:r>
                                <a:rPr lang="en-US" b="0" i="1" smtClean="0">
                                  <a:latin typeface="Cambria Math" panose="02040503050406030204" pitchFamily="18" charset="0"/>
                                </a:rPr>
                                <m:t>𝐴𝐵𝐶</m:t>
                              </m:r>
                            </m:sub>
                          </m:sSub>
                        </m:e>
                      </m:d>
                    </m:oMath>
                  </m:oMathPara>
                </a14:m>
                <a:endParaRPr lang="en-US" dirty="0">
                  <a:latin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3253907" y="647700"/>
                <a:ext cx="3099695" cy="369332"/>
              </a:xfrm>
              <a:prstGeom prst="rect">
                <a:avLst/>
              </a:prstGeom>
              <a:blipFill>
                <a:blip r:embed="rId2"/>
                <a:stretch>
                  <a:fillRect b="-1639"/>
                </a:stretch>
              </a:blipFill>
            </p:spPr>
            <p:txBody>
              <a:bodyPr/>
              <a:lstStyle/>
              <a:p>
                <a:r>
                  <a:rPr lang="en-US">
                    <a:noFill/>
                  </a:rPr>
                  <a:t> </a:t>
                </a:r>
              </a:p>
            </p:txBody>
          </p:sp>
        </mc:Fallback>
      </mc:AlternateContent>
      <p:sp>
        <p:nvSpPr>
          <p:cNvPr id="27" name="TextBox 26"/>
          <p:cNvSpPr txBox="1"/>
          <p:nvPr/>
        </p:nvSpPr>
        <p:spPr>
          <a:xfrm>
            <a:off x="8127031" y="660838"/>
            <a:ext cx="569387" cy="369332"/>
          </a:xfrm>
          <a:prstGeom prst="rect">
            <a:avLst/>
          </a:prstGeom>
          <a:noFill/>
        </p:spPr>
        <p:txBody>
          <a:bodyPr wrap="none" rtlCol="0">
            <a:spAutoFit/>
          </a:bodyPr>
          <a:lstStyle/>
          <a:p>
            <a:r>
              <a:rPr lang="en-US" dirty="0">
                <a:latin typeface="Times New Roman" panose="02020603050405020304" pitchFamily="18" charset="0"/>
              </a:rPr>
              <a:t>(24)</a:t>
            </a:r>
          </a:p>
        </p:txBody>
      </p:sp>
      <mc:AlternateContent xmlns:mc="http://schemas.openxmlformats.org/markup-compatibility/2006" xmlns:a14="http://schemas.microsoft.com/office/drawing/2010/main">
        <mc:Choice Requires="a14">
          <p:sp>
            <p:nvSpPr>
              <p:cNvPr id="28" name="Rectangle 27"/>
              <p:cNvSpPr/>
              <p:nvPr/>
            </p:nvSpPr>
            <p:spPr>
              <a:xfrm>
                <a:off x="3340533" y="1219200"/>
                <a:ext cx="292644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𝑉𝐿𝐿</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rPr>
                            <m:t>𝐷</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𝑉𝐿𝑁</m:t>
                              </m:r>
                            </m:e>
                            <m:sub>
                              <m:r>
                                <a:rPr lang="en-US" b="0" i="1" smtClean="0">
                                  <a:latin typeface="Cambria Math" panose="02040503050406030204" pitchFamily="18" charset="0"/>
                                </a:rPr>
                                <m:t>𝐴𝐵𝐶</m:t>
                              </m:r>
                            </m:sub>
                          </m:sSub>
                        </m:e>
                      </m:d>
                    </m:oMath>
                  </m:oMathPara>
                </a14:m>
                <a:endParaRPr lang="en-US" dirty="0">
                  <a:latin typeface="Times New Roman" panose="02020603050405020304" pitchFamily="18"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3340533" y="1219200"/>
                <a:ext cx="2926442" cy="369332"/>
              </a:xfrm>
              <a:prstGeom prst="rect">
                <a:avLst/>
              </a:prstGeom>
              <a:blipFill>
                <a:blip r:embed="rId3"/>
                <a:stretch>
                  <a:fillRect/>
                </a:stretch>
              </a:blipFill>
            </p:spPr>
            <p:txBody>
              <a:bodyPr/>
              <a:lstStyle/>
              <a:p>
                <a:r>
                  <a:rPr lang="en-US">
                    <a:noFill/>
                  </a:rPr>
                  <a:t> </a:t>
                </a:r>
              </a:p>
            </p:txBody>
          </p:sp>
        </mc:Fallback>
      </mc:AlternateContent>
      <p:sp>
        <p:nvSpPr>
          <p:cNvPr id="29" name="TextBox 28"/>
          <p:cNvSpPr txBox="1"/>
          <p:nvPr/>
        </p:nvSpPr>
        <p:spPr>
          <a:xfrm>
            <a:off x="8127031" y="1219200"/>
            <a:ext cx="569387" cy="369332"/>
          </a:xfrm>
          <a:prstGeom prst="rect">
            <a:avLst/>
          </a:prstGeom>
          <a:noFill/>
        </p:spPr>
        <p:txBody>
          <a:bodyPr wrap="none" rtlCol="0">
            <a:spAutoFit/>
          </a:bodyPr>
          <a:lstStyle/>
          <a:p>
            <a:r>
              <a:rPr lang="en-US" dirty="0">
                <a:latin typeface="Times New Roman" panose="02020603050405020304" pitchFamily="18" charset="0"/>
              </a:rPr>
              <a:t>(25)</a:t>
            </a:r>
          </a:p>
        </p:txBody>
      </p:sp>
      <p:sp>
        <p:nvSpPr>
          <p:cNvPr id="2" name="Rectangle 1"/>
          <p:cNvSpPr/>
          <p:nvPr/>
        </p:nvSpPr>
        <p:spPr>
          <a:xfrm>
            <a:off x="152400" y="1676400"/>
            <a:ext cx="8915400" cy="400110"/>
          </a:xfrm>
          <a:prstGeom prst="rect">
            <a:avLst/>
          </a:prstGeom>
        </p:spPr>
        <p:txBody>
          <a:bodyPr wrap="square">
            <a:spAutoFit/>
          </a:bodyPr>
          <a:lstStyle/>
          <a:p>
            <a:r>
              <a:rPr lang="en-US" sz="2000" dirty="0">
                <a:solidFill>
                  <a:srgbClr val="000000"/>
                </a:solidFill>
                <a:latin typeface="Times New Roman" panose="02020603050405020304" pitchFamily="18" charset="0"/>
              </a:rPr>
              <a:t>Substitute Equation (25) into Equation (24):</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Rectangle 15"/>
              <p:cNvSpPr/>
              <p:nvPr/>
            </p:nvSpPr>
            <p:spPr>
              <a:xfrm>
                <a:off x="2175246" y="2157809"/>
                <a:ext cx="525701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𝑉𝑡</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rPr>
                                <m:t>𝐴𝑉</m:t>
                              </m:r>
                            </m:e>
                          </m:d>
                        </m:e>
                        <m:sup>
                          <m:r>
                            <a:rPr lang="en-US" i="1">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rPr>
                            <m:t>𝐷</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𝑉𝐿𝑁</m:t>
                              </m:r>
                            </m:e>
                            <m:sub>
                              <m:r>
                                <a:rPr lang="en-US" b="0" i="1" smtClean="0">
                                  <a:latin typeface="Cambria Math" panose="02040503050406030204" pitchFamily="18" charset="0"/>
                                </a:rPr>
                                <m:t>𝐴𝐵𝐶</m:t>
                              </m:r>
                            </m:sub>
                          </m:sSub>
                        </m:e>
                      </m:d>
                      <m:r>
                        <a:rPr lang="en-US" i="1">
                          <a:latin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i="1">
                                  <a:latin typeface="Cambria Math" panose="02040503050406030204" pitchFamily="18" charset="0"/>
                                </a:rPr>
                                <m:t>𝐴𝐵𝐶</m:t>
                              </m:r>
                            </m:sub>
                          </m:sSub>
                        </m:e>
                      </m:d>
                    </m:oMath>
                  </m:oMathPara>
                </a14:m>
                <a:endParaRPr lang="en-US" dirty="0">
                  <a:latin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175246" y="2157809"/>
                <a:ext cx="5257016" cy="369332"/>
              </a:xfrm>
              <a:prstGeom prst="rect">
                <a:avLst/>
              </a:prstGeom>
              <a:blipFill>
                <a:blip r:embed="rId4"/>
                <a:stretch>
                  <a:fillRect/>
                </a:stretch>
              </a:blipFill>
            </p:spPr>
            <p:txBody>
              <a:bodyPr/>
              <a:lstStyle/>
              <a:p>
                <a:r>
                  <a:rPr lang="en-US">
                    <a:noFill/>
                  </a:rPr>
                  <a:t> </a:t>
                </a:r>
              </a:p>
            </p:txBody>
          </p:sp>
        </mc:Fallback>
      </mc:AlternateContent>
      <p:sp>
        <p:nvSpPr>
          <p:cNvPr id="17" name="TextBox 16"/>
          <p:cNvSpPr txBox="1"/>
          <p:nvPr/>
        </p:nvSpPr>
        <p:spPr>
          <a:xfrm>
            <a:off x="8127031" y="2154584"/>
            <a:ext cx="569387" cy="369332"/>
          </a:xfrm>
          <a:prstGeom prst="rect">
            <a:avLst/>
          </a:prstGeom>
          <a:noFill/>
        </p:spPr>
        <p:txBody>
          <a:bodyPr wrap="none" rtlCol="0">
            <a:spAutoFit/>
          </a:bodyPr>
          <a:lstStyle/>
          <a:p>
            <a:r>
              <a:rPr lang="en-US" dirty="0">
                <a:latin typeface="Times New Roman" panose="02020603050405020304" pitchFamily="18" charset="0"/>
              </a:rPr>
              <a:t>(27)</a:t>
            </a:r>
          </a:p>
        </p:txBody>
      </p:sp>
      <p:sp>
        <p:nvSpPr>
          <p:cNvPr id="18" name="Rectangle 17"/>
          <p:cNvSpPr/>
          <p:nvPr/>
        </p:nvSpPr>
        <p:spPr>
          <a:xfrm>
            <a:off x="152400" y="2701719"/>
            <a:ext cx="811441" cy="400110"/>
          </a:xfrm>
          <a:prstGeom prst="rect">
            <a:avLst/>
          </a:prstGeom>
        </p:spPr>
        <p:txBody>
          <a:bodyPr wrap="none">
            <a:spAutoFit/>
          </a:bodyPr>
          <a:lstStyle/>
          <a:p>
            <a:r>
              <a:rPr lang="en-US" sz="2000" dirty="0">
                <a:solidFill>
                  <a:srgbClr val="000000"/>
                </a:solidFill>
                <a:latin typeface="Times New Roman" panose="02020603050405020304" pitchFamily="18" charset="0"/>
              </a:rPr>
              <a:t>where</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Rectangle 19"/>
              <p:cNvSpPr/>
              <p:nvPr/>
            </p:nvSpPr>
            <p:spPr>
              <a:xfrm>
                <a:off x="2537332" y="2979071"/>
                <a:ext cx="4359720" cy="823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e>
                      </m:d>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rPr>
                                <m:t>𝐴𝑉</m:t>
                              </m:r>
                            </m:e>
                          </m:d>
                        </m:e>
                        <m:sup>
                          <m:r>
                            <a:rPr lang="en-US" i="1">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𝐷</m:t>
                          </m:r>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2537332" y="2979071"/>
                <a:ext cx="4359720" cy="823110"/>
              </a:xfrm>
              <a:prstGeom prst="rect">
                <a:avLst/>
              </a:prstGeom>
              <a:blipFill>
                <a:blip r:embed="rId5"/>
                <a:stretch>
                  <a:fillRect/>
                </a:stretch>
              </a:blipFill>
            </p:spPr>
            <p:txBody>
              <a:bodyPr/>
              <a:lstStyle/>
              <a:p>
                <a:r>
                  <a:rPr lang="en-US">
                    <a:noFill/>
                  </a:rPr>
                  <a:t> </a:t>
                </a:r>
              </a:p>
            </p:txBody>
          </p:sp>
        </mc:Fallback>
      </mc:AlternateContent>
      <p:sp>
        <p:nvSpPr>
          <p:cNvPr id="21" name="TextBox 20"/>
          <p:cNvSpPr txBox="1"/>
          <p:nvPr/>
        </p:nvSpPr>
        <p:spPr>
          <a:xfrm>
            <a:off x="8127030" y="3174454"/>
            <a:ext cx="569387" cy="369332"/>
          </a:xfrm>
          <a:prstGeom prst="rect">
            <a:avLst/>
          </a:prstGeom>
          <a:noFill/>
        </p:spPr>
        <p:txBody>
          <a:bodyPr wrap="none" rtlCol="0">
            <a:spAutoFit/>
          </a:bodyPr>
          <a:lstStyle/>
          <a:p>
            <a:r>
              <a:rPr lang="en-US" dirty="0">
                <a:latin typeface="Times New Roman" panose="02020603050405020304" pitchFamily="18" charset="0"/>
              </a:rPr>
              <a:t>(28)</a:t>
            </a:r>
          </a:p>
        </p:txBody>
      </p:sp>
      <p:sp>
        <p:nvSpPr>
          <p:cNvPr id="23" name="Rectangle 22"/>
          <p:cNvSpPr/>
          <p:nvPr/>
        </p:nvSpPr>
        <p:spPr>
          <a:xfrm>
            <a:off x="152400" y="4727485"/>
            <a:ext cx="8915400" cy="400110"/>
          </a:xfrm>
          <a:prstGeom prst="rect">
            <a:avLst/>
          </a:prstGeom>
        </p:spPr>
        <p:txBody>
          <a:bodyPr wrap="square">
            <a:spAutoFit/>
          </a:bodyPr>
          <a:lstStyle/>
          <a:p>
            <a:r>
              <a:rPr lang="en-US" sz="2000" dirty="0">
                <a:solidFill>
                  <a:srgbClr val="000000"/>
                </a:solidFill>
                <a:latin typeface="Times New Roman" panose="02020603050405020304" pitchFamily="18" charset="0"/>
              </a:rPr>
              <a:t>Substitute Equation (20) into Equation (27):</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Rectangle 23"/>
              <p:cNvSpPr/>
              <p:nvPr/>
            </p:nvSpPr>
            <p:spPr>
              <a:xfrm>
                <a:off x="2633092" y="4281857"/>
                <a:ext cx="379373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i="1" smtClean="0">
                                  <a:latin typeface="Cambria Math" panose="02040503050406030204" pitchFamily="18" charset="0"/>
                                </a:rPr>
                                <m:t>𝑡</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𝐿𝐺</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m:t>
                              </m:r>
                              <m:r>
                                <a:rPr lang="en-US" i="1">
                                  <a:latin typeface="Cambria Math" panose="02040503050406030204" pitchFamily="18" charset="0"/>
                                </a:rPr>
                                <m:t>𝑡</m:t>
                              </m:r>
                            </m:e>
                            <m:sub>
                              <m:r>
                                <a:rPr lang="en-US" i="1">
                                  <a:latin typeface="Cambria Math" panose="02040503050406030204" pitchFamily="18" charset="0"/>
                                </a:rPr>
                                <m:t>𝑎𝑏𝑐</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oMath>
                  </m:oMathPara>
                </a14:m>
                <a:endParaRPr lang="en-US" dirty="0">
                  <a:latin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2633092" y="4281857"/>
                <a:ext cx="3793731" cy="369332"/>
              </a:xfrm>
              <a:prstGeom prst="rect">
                <a:avLst/>
              </a:prstGeom>
              <a:blipFill>
                <a:blip r:embed="rId6"/>
                <a:stretch>
                  <a:fillRect b="-1639"/>
                </a:stretch>
              </a:blipFill>
            </p:spPr>
            <p:txBody>
              <a:bodyPr/>
              <a:lstStyle/>
              <a:p>
                <a:r>
                  <a:rPr lang="en-US">
                    <a:noFill/>
                  </a:rPr>
                  <a:t> </a:t>
                </a:r>
              </a:p>
            </p:txBody>
          </p:sp>
        </mc:Fallback>
      </mc:AlternateContent>
      <p:sp>
        <p:nvSpPr>
          <p:cNvPr id="25" name="TextBox 24"/>
          <p:cNvSpPr txBox="1"/>
          <p:nvPr/>
        </p:nvSpPr>
        <p:spPr>
          <a:xfrm>
            <a:off x="8163816" y="4281857"/>
            <a:ext cx="569387" cy="369332"/>
          </a:xfrm>
          <a:prstGeom prst="rect">
            <a:avLst/>
          </a:prstGeom>
          <a:noFill/>
        </p:spPr>
        <p:txBody>
          <a:bodyPr wrap="none" rtlCol="0">
            <a:spAutoFit/>
          </a:bodyPr>
          <a:lstStyle/>
          <a:p>
            <a:r>
              <a:rPr lang="en-US" dirty="0">
                <a:latin typeface="Times New Roman" panose="02020603050405020304" pitchFamily="18" charset="0"/>
              </a:rPr>
              <a:t>(20)</a:t>
            </a:r>
          </a:p>
        </p:txBody>
      </p:sp>
      <mc:AlternateContent xmlns:mc="http://schemas.openxmlformats.org/markup-compatibility/2006" xmlns:a14="http://schemas.microsoft.com/office/drawing/2010/main">
        <mc:Choice Requires="a14">
          <p:sp>
            <p:nvSpPr>
              <p:cNvPr id="33" name="Rectangle 32"/>
              <p:cNvSpPr/>
              <p:nvPr/>
            </p:nvSpPr>
            <p:spPr>
              <a:xfrm>
                <a:off x="2519090" y="5243171"/>
                <a:ext cx="456932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𝑎𝑏𝑐</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𝑉𝐿𝑁</m:t>
                              </m:r>
                            </m:e>
                            <m:sub>
                              <m:r>
                                <a:rPr lang="en-US" b="0" i="1" smtClean="0">
                                  <a:latin typeface="Cambria Math" panose="02040503050406030204" pitchFamily="18" charset="0"/>
                                </a:rPr>
                                <m:t>𝐴𝐵𝐶</m:t>
                              </m:r>
                            </m:sub>
                          </m:sSub>
                        </m:e>
                      </m:d>
                    </m:oMath>
                  </m:oMathPara>
                </a14:m>
                <a:endParaRPr lang="en-US" dirty="0">
                  <a:latin typeface="Times New Roman" panose="02020603050405020304" pitchFamily="18" charset="0"/>
                </a:endParaRPr>
              </a:p>
            </p:txBody>
          </p:sp>
        </mc:Choice>
        <mc:Fallback xmlns="">
          <p:sp>
            <p:nvSpPr>
              <p:cNvPr id="33" name="Rectangle 32"/>
              <p:cNvSpPr>
                <a:spLocks noRot="1" noChangeAspect="1" noMove="1" noResize="1" noEditPoints="1" noAdjustHandles="1" noChangeArrowheads="1" noChangeShapeType="1" noTextEdit="1"/>
              </p:cNvSpPr>
              <p:nvPr/>
            </p:nvSpPr>
            <p:spPr>
              <a:xfrm>
                <a:off x="2519090" y="5243171"/>
                <a:ext cx="4569328" cy="369332"/>
              </a:xfrm>
              <a:prstGeom prst="rect">
                <a:avLst/>
              </a:prstGeom>
              <a:blipFill>
                <a:blip r:embed="rId7"/>
                <a:stretch>
                  <a:fillRect b="-1639"/>
                </a:stretch>
              </a:blipFill>
            </p:spPr>
            <p:txBody>
              <a:bodyPr/>
              <a:lstStyle/>
              <a:p>
                <a:r>
                  <a:rPr lang="en-US">
                    <a:noFill/>
                  </a:rPr>
                  <a:t> </a:t>
                </a:r>
              </a:p>
            </p:txBody>
          </p:sp>
        </mc:Fallback>
      </mc:AlternateContent>
      <p:sp>
        <p:nvSpPr>
          <p:cNvPr id="34" name="TextBox 33"/>
          <p:cNvSpPr txBox="1"/>
          <p:nvPr/>
        </p:nvSpPr>
        <p:spPr>
          <a:xfrm>
            <a:off x="8163816" y="5301727"/>
            <a:ext cx="569387" cy="369332"/>
          </a:xfrm>
          <a:prstGeom prst="rect">
            <a:avLst/>
          </a:prstGeom>
          <a:noFill/>
        </p:spPr>
        <p:txBody>
          <a:bodyPr wrap="none" rtlCol="0">
            <a:spAutoFit/>
          </a:bodyPr>
          <a:lstStyle/>
          <a:p>
            <a:r>
              <a:rPr lang="en-US" dirty="0">
                <a:latin typeface="Times New Roman" panose="02020603050405020304" pitchFamily="18" charset="0"/>
              </a:rPr>
              <a:t>(29)</a:t>
            </a:r>
          </a:p>
        </p:txBody>
      </p:sp>
    </p:spTree>
    <p:extLst>
      <p:ext uri="{BB962C8B-B14F-4D97-AF65-F5344CB8AC3E}">
        <p14:creationId xmlns:p14="http://schemas.microsoft.com/office/powerpoint/2010/main" val="1456358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595309" cy="584775"/>
          </a:xfrm>
          <a:prstGeom prst="rect">
            <a:avLst/>
          </a:prstGeom>
        </p:spPr>
        <p:txBody>
          <a:bodyPr wrap="none">
            <a:spAutoFit/>
          </a:bodyPr>
          <a:lstStyle/>
          <a:p>
            <a:r>
              <a:rPr lang="en-US" sz="3200" dirty="0">
                <a:solidFill>
                  <a:srgbClr val="C8102E"/>
                </a:solidFill>
                <a:latin typeface="+mj-lt"/>
                <a:ea typeface="+mj-ea"/>
                <a:cs typeface="+mj-cs"/>
              </a:rPr>
              <a:t>Voltages</a:t>
            </a:r>
          </a:p>
        </p:txBody>
      </p:sp>
      <mc:AlternateContent xmlns:mc="http://schemas.openxmlformats.org/markup-compatibility/2006" xmlns:a14="http://schemas.microsoft.com/office/drawing/2010/main">
        <mc:Choice Requires="a14">
          <p:sp>
            <p:nvSpPr>
              <p:cNvPr id="33" name="Rectangle 32"/>
              <p:cNvSpPr/>
              <p:nvPr/>
            </p:nvSpPr>
            <p:spPr>
              <a:xfrm>
                <a:off x="2133600" y="671348"/>
                <a:ext cx="456932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𝑎𝑏𝑐</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𝑉𝐿𝑁</m:t>
                              </m:r>
                            </m:e>
                            <m:sub>
                              <m:r>
                                <a:rPr lang="en-US" b="0" i="1" smtClean="0">
                                  <a:latin typeface="Cambria Math" panose="02040503050406030204" pitchFamily="18" charset="0"/>
                                </a:rPr>
                                <m:t>𝐴𝐵𝐶</m:t>
                              </m:r>
                            </m:sub>
                          </m:sSub>
                        </m:e>
                      </m:d>
                    </m:oMath>
                  </m:oMathPara>
                </a14:m>
                <a:endParaRPr lang="en-US" dirty="0">
                  <a:latin typeface="Times New Roman" panose="02020603050405020304" pitchFamily="18" charset="0"/>
                </a:endParaRPr>
              </a:p>
            </p:txBody>
          </p:sp>
        </mc:Choice>
        <mc:Fallback xmlns="">
          <p:sp>
            <p:nvSpPr>
              <p:cNvPr id="33" name="Rectangle 32"/>
              <p:cNvSpPr>
                <a:spLocks noRot="1" noChangeAspect="1" noMove="1" noResize="1" noEditPoints="1" noAdjustHandles="1" noChangeArrowheads="1" noChangeShapeType="1" noTextEdit="1"/>
              </p:cNvSpPr>
              <p:nvPr/>
            </p:nvSpPr>
            <p:spPr>
              <a:xfrm>
                <a:off x="2133600" y="671348"/>
                <a:ext cx="4569328" cy="369332"/>
              </a:xfrm>
              <a:prstGeom prst="rect">
                <a:avLst/>
              </a:prstGeom>
              <a:blipFill>
                <a:blip r:embed="rId2"/>
                <a:stretch>
                  <a:fillRect b="-1639"/>
                </a:stretch>
              </a:blipFill>
            </p:spPr>
            <p:txBody>
              <a:bodyPr/>
              <a:lstStyle/>
              <a:p>
                <a:r>
                  <a:rPr lang="en-US">
                    <a:noFill/>
                  </a:rPr>
                  <a:t> </a:t>
                </a:r>
              </a:p>
            </p:txBody>
          </p:sp>
        </mc:Fallback>
      </mc:AlternateContent>
      <p:sp>
        <p:nvSpPr>
          <p:cNvPr id="34" name="TextBox 33"/>
          <p:cNvSpPr txBox="1"/>
          <p:nvPr/>
        </p:nvSpPr>
        <p:spPr>
          <a:xfrm>
            <a:off x="8001000" y="671348"/>
            <a:ext cx="569387" cy="369332"/>
          </a:xfrm>
          <a:prstGeom prst="rect">
            <a:avLst/>
          </a:prstGeom>
          <a:noFill/>
        </p:spPr>
        <p:txBody>
          <a:bodyPr wrap="none" rtlCol="0">
            <a:spAutoFit/>
          </a:bodyPr>
          <a:lstStyle/>
          <a:p>
            <a:r>
              <a:rPr lang="en-US" dirty="0">
                <a:latin typeface="Times New Roman" panose="02020603050405020304" pitchFamily="18" charset="0"/>
              </a:rPr>
              <a:t>(29)</a:t>
            </a:r>
          </a:p>
        </p:txBody>
      </p:sp>
      <p:sp>
        <p:nvSpPr>
          <p:cNvPr id="5" name="Rectangle 4"/>
          <p:cNvSpPr/>
          <p:nvPr/>
        </p:nvSpPr>
        <p:spPr>
          <a:xfrm>
            <a:off x="141890" y="1143000"/>
            <a:ext cx="2766719" cy="400110"/>
          </a:xfrm>
          <a:prstGeom prst="rect">
            <a:avLst/>
          </a:prstGeom>
        </p:spPr>
        <p:txBody>
          <a:bodyPr wrap="none">
            <a:spAutoFit/>
          </a:bodyPr>
          <a:lstStyle/>
          <a:p>
            <a:r>
              <a:rPr lang="en-US" sz="2000" dirty="0">
                <a:solidFill>
                  <a:srgbClr val="000000"/>
                </a:solidFill>
                <a:latin typeface="Times New Roman" panose="02020603050405020304" pitchFamily="18" charset="0"/>
              </a:rPr>
              <a:t>Rearrange Equation (29) </a:t>
            </a:r>
            <a:endParaRPr lang="en-US" sz="20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Rectangle 21"/>
              <p:cNvSpPr/>
              <p:nvPr/>
            </p:nvSpPr>
            <p:spPr>
              <a:xfrm>
                <a:off x="2286000" y="1614652"/>
                <a:ext cx="426841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𝑉𝐿𝑁</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𝐵</m:t>
                              </m:r>
                            </m:e>
                            <m:sub>
                              <m:r>
                                <a:rPr lang="en-US" i="1">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𝑎𝑏𝑐</m:t>
                              </m:r>
                            </m:sub>
                          </m:sSub>
                        </m:e>
                      </m:d>
                    </m:oMath>
                  </m:oMathPara>
                </a14:m>
                <a:endParaRPr lang="en-US" dirty="0">
                  <a:latin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2286000" y="1614652"/>
                <a:ext cx="4268412" cy="369332"/>
              </a:xfrm>
              <a:prstGeom prst="rect">
                <a:avLst/>
              </a:prstGeom>
              <a:blipFill>
                <a:blip r:embed="rId3"/>
                <a:stretch>
                  <a:fillRect b="-1667"/>
                </a:stretch>
              </a:blipFill>
            </p:spPr>
            <p:txBody>
              <a:bodyPr/>
              <a:lstStyle/>
              <a:p>
                <a:r>
                  <a:rPr lang="en-US">
                    <a:noFill/>
                  </a:rPr>
                  <a:t> </a:t>
                </a:r>
              </a:p>
            </p:txBody>
          </p:sp>
        </mc:Fallback>
      </mc:AlternateContent>
      <p:sp>
        <p:nvSpPr>
          <p:cNvPr id="30" name="TextBox 29"/>
          <p:cNvSpPr txBox="1"/>
          <p:nvPr/>
        </p:nvSpPr>
        <p:spPr>
          <a:xfrm>
            <a:off x="8001000" y="1535980"/>
            <a:ext cx="569387" cy="369332"/>
          </a:xfrm>
          <a:prstGeom prst="rect">
            <a:avLst/>
          </a:prstGeom>
          <a:noFill/>
        </p:spPr>
        <p:txBody>
          <a:bodyPr wrap="none" rtlCol="0">
            <a:spAutoFit/>
          </a:bodyPr>
          <a:lstStyle/>
          <a:p>
            <a:r>
              <a:rPr lang="en-US" dirty="0">
                <a:latin typeface="Times New Roman" panose="02020603050405020304" pitchFamily="18" charset="0"/>
              </a:rPr>
              <a:t>(30)</a:t>
            </a:r>
          </a:p>
        </p:txBody>
      </p:sp>
      <p:sp>
        <p:nvSpPr>
          <p:cNvPr id="31" name="Rectangle 30"/>
          <p:cNvSpPr/>
          <p:nvPr/>
        </p:nvSpPr>
        <p:spPr>
          <a:xfrm>
            <a:off x="152400" y="2200557"/>
            <a:ext cx="811441" cy="400110"/>
          </a:xfrm>
          <a:prstGeom prst="rect">
            <a:avLst/>
          </a:prstGeom>
        </p:spPr>
        <p:txBody>
          <a:bodyPr wrap="none">
            <a:spAutoFit/>
          </a:bodyPr>
          <a:lstStyle/>
          <a:p>
            <a:r>
              <a:rPr lang="en-US" sz="2000" dirty="0">
                <a:solidFill>
                  <a:srgbClr val="000000"/>
                </a:solidFill>
                <a:latin typeface="Times New Roman" panose="02020603050405020304" pitchFamily="18" charset="0"/>
              </a:rPr>
              <a:t>where</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2" name="Rectangle 31"/>
              <p:cNvSpPr/>
              <p:nvPr/>
            </p:nvSpPr>
            <p:spPr>
              <a:xfrm>
                <a:off x="2615527" y="2436085"/>
                <a:ext cx="3605474"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𝑍𝑡</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m:t>
                                    </m:r>
                                  </m:sub>
                                </m:sSub>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𝑏</m:t>
                                    </m:r>
                                  </m:sub>
                                </m:sSub>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𝑐</m:t>
                                    </m:r>
                                  </m:sub>
                                </m:sSub>
                              </m:e>
                            </m:mr>
                          </m:m>
                        </m:e>
                      </m:d>
                    </m:oMath>
                  </m:oMathPara>
                </a14:m>
                <a:endParaRPr lang="en-US" dirty="0">
                  <a:latin typeface="Times New Roman" panose="02020603050405020304" pitchFamily="18" charset="0"/>
                </a:endParaRPr>
              </a:p>
            </p:txBody>
          </p:sp>
        </mc:Choice>
        <mc:Fallback xmlns="">
          <p:sp>
            <p:nvSpPr>
              <p:cNvPr id="32" name="Rectangle 31"/>
              <p:cNvSpPr>
                <a:spLocks noRot="1" noChangeAspect="1" noMove="1" noResize="1" noEditPoints="1" noAdjustHandles="1" noChangeArrowheads="1" noChangeShapeType="1" noTextEdit="1"/>
              </p:cNvSpPr>
              <p:nvPr/>
            </p:nvSpPr>
            <p:spPr>
              <a:xfrm>
                <a:off x="2615527" y="2436085"/>
                <a:ext cx="3605474" cy="972702"/>
              </a:xfrm>
              <a:prstGeom prst="rect">
                <a:avLst/>
              </a:prstGeom>
              <a:blipFill>
                <a:blip r:embed="rId4"/>
                <a:stretch>
                  <a:fillRect/>
                </a:stretch>
              </a:blipFill>
            </p:spPr>
            <p:txBody>
              <a:bodyPr/>
              <a:lstStyle/>
              <a:p>
                <a:r>
                  <a:rPr lang="en-US">
                    <a:noFill/>
                  </a:rPr>
                  <a:t> </a:t>
                </a:r>
              </a:p>
            </p:txBody>
          </p:sp>
        </mc:Fallback>
      </mc:AlternateContent>
      <p:sp>
        <p:nvSpPr>
          <p:cNvPr id="35" name="TextBox 34"/>
          <p:cNvSpPr txBox="1"/>
          <p:nvPr/>
        </p:nvSpPr>
        <p:spPr>
          <a:xfrm>
            <a:off x="8000999" y="2737770"/>
            <a:ext cx="569387" cy="369332"/>
          </a:xfrm>
          <a:prstGeom prst="rect">
            <a:avLst/>
          </a:prstGeom>
          <a:noFill/>
        </p:spPr>
        <p:txBody>
          <a:bodyPr wrap="none" rtlCol="0">
            <a:spAutoFit/>
          </a:bodyPr>
          <a:lstStyle/>
          <a:p>
            <a:r>
              <a:rPr lang="en-US" dirty="0">
                <a:latin typeface="Times New Roman" panose="02020603050405020304" pitchFamily="18" charset="0"/>
              </a:rPr>
              <a:t>(31)</a:t>
            </a:r>
          </a:p>
        </p:txBody>
      </p:sp>
      <p:sp>
        <p:nvSpPr>
          <p:cNvPr id="6" name="Rectangle 5"/>
          <p:cNvSpPr/>
          <p:nvPr/>
        </p:nvSpPr>
        <p:spPr>
          <a:xfrm>
            <a:off x="76200" y="4450035"/>
            <a:ext cx="8929624" cy="1631216"/>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Equation (22) is referred to as the “backward sweep voltage equation” and Equations (30) is referred to as the “forward sweep voltage equation.” Equations (22) and (30) apply only for the step-down delta–grounded wye transformer. Note that these equations are in exactly the same form as those derived in earlier chapters for line segments and step-voltage regulators.</a:t>
            </a:r>
            <a:endParaRPr lang="en-US" sz="2000" dirty="0">
              <a:solidFill>
                <a:srgbClr val="000000"/>
              </a:solidFill>
              <a:effectLst/>
              <a:latin typeface="Times New Roman" panose="02020603050405020304" pitchFamily="18" charset="0"/>
            </a:endParaRPr>
          </a:p>
        </p:txBody>
      </p:sp>
      <p:sp>
        <p:nvSpPr>
          <p:cNvPr id="36" name="TextBox 35"/>
          <p:cNvSpPr txBox="1"/>
          <p:nvPr/>
        </p:nvSpPr>
        <p:spPr>
          <a:xfrm>
            <a:off x="8000999" y="3886200"/>
            <a:ext cx="569387" cy="369332"/>
          </a:xfrm>
          <a:prstGeom prst="rect">
            <a:avLst/>
          </a:prstGeom>
          <a:noFill/>
        </p:spPr>
        <p:txBody>
          <a:bodyPr wrap="none" rtlCol="0">
            <a:spAutoFit/>
          </a:bodyPr>
          <a:lstStyle/>
          <a:p>
            <a:r>
              <a:rPr lang="en-US" dirty="0">
                <a:latin typeface="Times New Roman" panose="02020603050405020304" pitchFamily="18" charset="0"/>
              </a:rPr>
              <a:t>(22)</a:t>
            </a:r>
          </a:p>
        </p:txBody>
      </p:sp>
      <mc:AlternateContent xmlns:mc="http://schemas.openxmlformats.org/markup-compatibility/2006" xmlns:a14="http://schemas.microsoft.com/office/drawing/2010/main">
        <mc:Choice Requires="a14">
          <p:sp>
            <p:nvSpPr>
              <p:cNvPr id="37" name="Rectangle 36"/>
              <p:cNvSpPr/>
              <p:nvPr/>
            </p:nvSpPr>
            <p:spPr>
              <a:xfrm>
                <a:off x="2326850" y="3903167"/>
                <a:ext cx="42263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𝐿𝑁</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oMath>
                  </m:oMathPara>
                </a14:m>
                <a:endParaRPr lang="en-US" dirty="0">
                  <a:latin typeface="Times New Roman" panose="02020603050405020304" pitchFamily="18" charset="0"/>
                </a:endParaRPr>
              </a:p>
            </p:txBody>
          </p:sp>
        </mc:Choice>
        <mc:Fallback xmlns="">
          <p:sp>
            <p:nvSpPr>
              <p:cNvPr id="37" name="Rectangle 36"/>
              <p:cNvSpPr>
                <a:spLocks noRot="1" noChangeAspect="1" noMove="1" noResize="1" noEditPoints="1" noAdjustHandles="1" noChangeArrowheads="1" noChangeShapeType="1" noTextEdit="1"/>
              </p:cNvSpPr>
              <p:nvPr/>
            </p:nvSpPr>
            <p:spPr>
              <a:xfrm>
                <a:off x="2326850" y="3903167"/>
                <a:ext cx="4226350" cy="369332"/>
              </a:xfrm>
              <a:prstGeom prst="rect">
                <a:avLst/>
              </a:prstGeom>
              <a:blipFill>
                <a:blip r:embed="rId5"/>
                <a:stretch>
                  <a:fillRect b="-1639"/>
                </a:stretch>
              </a:blipFill>
            </p:spPr>
            <p:txBody>
              <a:bodyPr/>
              <a:lstStyle/>
              <a:p>
                <a:r>
                  <a:rPr lang="en-US">
                    <a:noFill/>
                  </a:rPr>
                  <a:t> </a:t>
                </a:r>
              </a:p>
            </p:txBody>
          </p:sp>
        </mc:Fallback>
      </mc:AlternateContent>
    </p:spTree>
    <p:extLst>
      <p:ext uri="{BB962C8B-B14F-4D97-AF65-F5344CB8AC3E}">
        <p14:creationId xmlns:p14="http://schemas.microsoft.com/office/powerpoint/2010/main" val="1849754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454694" cy="584775"/>
          </a:xfrm>
          <a:prstGeom prst="rect">
            <a:avLst/>
          </a:prstGeom>
        </p:spPr>
        <p:txBody>
          <a:bodyPr wrap="none">
            <a:spAutoFit/>
          </a:bodyPr>
          <a:lstStyle/>
          <a:p>
            <a:r>
              <a:rPr lang="en-US" sz="3200" dirty="0">
                <a:solidFill>
                  <a:srgbClr val="C8102E"/>
                </a:solidFill>
                <a:latin typeface="+mj-lt"/>
                <a:ea typeface="+mj-ea"/>
                <a:cs typeface="+mj-cs"/>
              </a:rPr>
              <a:t>Current</a:t>
            </a:r>
            <a:endParaRPr lang="en-US" sz="2800" dirty="0">
              <a:solidFill>
                <a:srgbClr val="C8102E"/>
              </a:solidFill>
              <a:latin typeface="+mj-lt"/>
              <a:ea typeface="+mj-ea"/>
              <a:cs typeface="+mj-cs"/>
            </a:endParaRPr>
          </a:p>
        </p:txBody>
      </p:sp>
      <p:sp>
        <p:nvSpPr>
          <p:cNvPr id="2" name="Rectangle 1"/>
          <p:cNvSpPr/>
          <p:nvPr/>
        </p:nvSpPr>
        <p:spPr>
          <a:xfrm>
            <a:off x="76200" y="762000"/>
            <a:ext cx="8991600" cy="1323439"/>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The thirty degree connection specifies that the positive sequence current entering the </a:t>
            </a:r>
            <a:r>
              <a:rPr lang="en-US" sz="2000" i="1" dirty="0">
                <a:solidFill>
                  <a:srgbClr val="000000"/>
                </a:solidFill>
                <a:latin typeface="Times New Roman" panose="02020603050405020304" pitchFamily="18" charset="0"/>
              </a:rPr>
              <a:t>H</a:t>
            </a:r>
            <a:r>
              <a:rPr lang="en-US" sz="2000" baseline="-25000" dirty="0">
                <a:solidFill>
                  <a:srgbClr val="000000"/>
                </a:solidFill>
                <a:latin typeface="Times New Roman" panose="02020603050405020304" pitchFamily="18" charset="0"/>
              </a:rPr>
              <a:t>1</a:t>
            </a:r>
            <a:r>
              <a:rPr lang="en-US" sz="2000" dirty="0">
                <a:solidFill>
                  <a:srgbClr val="000000"/>
                </a:solidFill>
                <a:latin typeface="Times New Roman" panose="02020603050405020304" pitchFamily="18" charset="0"/>
              </a:rPr>
              <a:t> terminal will lead the positive sequence current leaving the </a:t>
            </a:r>
            <a:r>
              <a:rPr lang="en-US" sz="2000" i="1" dirty="0">
                <a:solidFill>
                  <a:srgbClr val="000000"/>
                </a:solidFill>
                <a:latin typeface="Times New Roman" panose="02020603050405020304" pitchFamily="18" charset="0"/>
              </a:rPr>
              <a:t>X</a:t>
            </a:r>
            <a:r>
              <a:rPr lang="en-US" sz="2000" baseline="-25000" dirty="0">
                <a:solidFill>
                  <a:srgbClr val="000000"/>
                </a:solidFill>
                <a:latin typeface="Times New Roman" panose="02020603050405020304" pitchFamily="18" charset="0"/>
              </a:rPr>
              <a:t>1</a:t>
            </a:r>
            <a:r>
              <a:rPr lang="en-US" sz="2000" dirty="0">
                <a:solidFill>
                  <a:srgbClr val="000000"/>
                </a:solidFill>
                <a:latin typeface="Times New Roman" panose="02020603050405020304" pitchFamily="18" charset="0"/>
              </a:rPr>
              <a:t> terminal by 30°. Fig.3 shows the same connection as Fig.2 but with the currents instead of the voltages displayed.</a:t>
            </a:r>
            <a:endParaRPr lang="en-US" sz="2000" dirty="0">
              <a:solidFill>
                <a:srgbClr val="000000"/>
              </a:solidFill>
              <a:effectLst/>
              <a:latin typeface="Times New Roman" panose="02020603050405020304" pitchFamily="18" charset="0"/>
            </a:endParaRPr>
          </a:p>
        </p:txBody>
      </p:sp>
      <p:sp>
        <p:nvSpPr>
          <p:cNvPr id="16" name="TextBox 15"/>
          <p:cNvSpPr txBox="1"/>
          <p:nvPr/>
        </p:nvSpPr>
        <p:spPr>
          <a:xfrm>
            <a:off x="1631167" y="5726668"/>
            <a:ext cx="5881665" cy="369332"/>
          </a:xfrm>
          <a:prstGeom prst="rect">
            <a:avLst/>
          </a:prstGeom>
          <a:noFill/>
        </p:spPr>
        <p:txBody>
          <a:bodyPr wrap="square" rtlCol="0">
            <a:spAutoFit/>
          </a:bodyPr>
          <a:lstStyle/>
          <a:p>
            <a:pPr algn="ctr"/>
            <a:r>
              <a:rPr lang="en-US" dirty="0">
                <a:latin typeface="Times New Roman" panose="02020603050405020304" pitchFamily="18" charset="0"/>
              </a:rPr>
              <a:t>Fig.3 Delta-grounded wye connection with current</a:t>
            </a:r>
          </a:p>
        </p:txBody>
      </p:sp>
      <p:pic>
        <p:nvPicPr>
          <p:cNvPr id="7" name="Picture 6"/>
          <p:cNvPicPr>
            <a:picLocks noChangeAspect="1"/>
          </p:cNvPicPr>
          <p:nvPr/>
        </p:nvPicPr>
        <p:blipFill>
          <a:blip r:embed="rId2"/>
          <a:stretch>
            <a:fillRect/>
          </a:stretch>
        </p:blipFill>
        <p:spPr>
          <a:xfrm>
            <a:off x="1253944" y="1981200"/>
            <a:ext cx="6829425" cy="3743325"/>
          </a:xfrm>
          <a:prstGeom prst="rect">
            <a:avLst/>
          </a:prstGeom>
        </p:spPr>
      </p:pic>
    </p:spTree>
    <p:extLst>
      <p:ext uri="{BB962C8B-B14F-4D97-AF65-F5344CB8AC3E}">
        <p14:creationId xmlns:p14="http://schemas.microsoft.com/office/powerpoint/2010/main" val="633282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53944" y="2209800"/>
            <a:ext cx="6829425" cy="3743325"/>
          </a:xfrm>
          <a:prstGeom prst="rect">
            <a:avLst/>
          </a:prstGeom>
        </p:spPr>
      </p:pic>
      <p:sp>
        <p:nvSpPr>
          <p:cNvPr id="3" name="Rectangle 2"/>
          <p:cNvSpPr/>
          <p:nvPr/>
        </p:nvSpPr>
        <p:spPr>
          <a:xfrm>
            <a:off x="152400" y="124480"/>
            <a:ext cx="1454694" cy="584775"/>
          </a:xfrm>
          <a:prstGeom prst="rect">
            <a:avLst/>
          </a:prstGeom>
        </p:spPr>
        <p:txBody>
          <a:bodyPr wrap="none">
            <a:spAutoFit/>
          </a:bodyPr>
          <a:lstStyle/>
          <a:p>
            <a:r>
              <a:rPr lang="en-US" sz="3200" dirty="0">
                <a:solidFill>
                  <a:srgbClr val="C8102E"/>
                </a:solidFill>
                <a:latin typeface="+mj-lt"/>
                <a:ea typeface="+mj-ea"/>
                <a:cs typeface="+mj-cs"/>
              </a:rPr>
              <a:t>Current</a:t>
            </a:r>
          </a:p>
        </p:txBody>
      </p:sp>
      <p:sp>
        <p:nvSpPr>
          <p:cNvPr id="2" name="Rectangle 1"/>
          <p:cNvSpPr/>
          <p:nvPr/>
        </p:nvSpPr>
        <p:spPr>
          <a:xfrm>
            <a:off x="0" y="647700"/>
            <a:ext cx="8991600" cy="1631216"/>
          </a:xfrm>
          <a:prstGeom prst="rect">
            <a:avLst/>
          </a:prstGeom>
        </p:spPr>
        <p:txBody>
          <a:bodyPr wrap="square">
            <a:spAutoFit/>
          </a:bodyPr>
          <a:lstStyle/>
          <a:p>
            <a:pPr algn="just"/>
            <a:r>
              <a:rPr lang="en-US" sz="2000" dirty="0">
                <a:latin typeface="Times New Roman" panose="02020603050405020304" pitchFamily="18" charset="0"/>
              </a:rPr>
              <a:t>As with the voltages, the polarity marks on the transformer windings must be observed for the currents. For example, in Fig.3, the current </a:t>
            </a:r>
            <a:r>
              <a:rPr lang="en-US" sz="2000" i="1" dirty="0" err="1">
                <a:latin typeface="Times New Roman" panose="02020603050405020304" pitchFamily="18" charset="0"/>
              </a:rPr>
              <a:t>I</a:t>
            </a:r>
            <a:r>
              <a:rPr lang="en-US" sz="2000" i="1" baseline="-25000" dirty="0" err="1">
                <a:latin typeface="Times New Roman" panose="02020603050405020304" pitchFamily="18" charset="0"/>
              </a:rPr>
              <a:t>a</a:t>
            </a:r>
            <a:r>
              <a:rPr lang="en-US" sz="2000" dirty="0">
                <a:latin typeface="Times New Roman" panose="02020603050405020304" pitchFamily="18" charset="0"/>
              </a:rPr>
              <a:t> is entering the polarity mark on the low-voltage winding so the current </a:t>
            </a:r>
            <a:r>
              <a:rPr lang="en-US" sz="2000" i="1" dirty="0">
                <a:latin typeface="Times New Roman" panose="02020603050405020304" pitchFamily="18" charset="0"/>
              </a:rPr>
              <a:t>I</a:t>
            </a:r>
            <a:r>
              <a:rPr lang="en-US" sz="2000" i="1" baseline="-25000" dirty="0">
                <a:latin typeface="Times New Roman" panose="02020603050405020304" pitchFamily="18" charset="0"/>
              </a:rPr>
              <a:t>AC</a:t>
            </a:r>
            <a:r>
              <a:rPr lang="en-US" sz="2000" dirty="0">
                <a:latin typeface="Times New Roman" panose="02020603050405020304" pitchFamily="18" charset="0"/>
              </a:rPr>
              <a:t> flowing out of the polarity mark on the high-voltage winding will be in phase with </a:t>
            </a:r>
            <a:r>
              <a:rPr lang="en-US" sz="2000" i="1" dirty="0">
                <a:latin typeface="Times New Roman" panose="02020603050405020304" pitchFamily="18" charset="0"/>
              </a:rPr>
              <a:t>I</a:t>
            </a:r>
            <a:r>
              <a:rPr lang="en-US" sz="2000" i="1" baseline="-25000" dirty="0">
                <a:latin typeface="Times New Roman" panose="02020603050405020304" pitchFamily="18" charset="0"/>
              </a:rPr>
              <a:t>a</a:t>
            </a:r>
            <a:r>
              <a:rPr lang="en-US" sz="2000" dirty="0">
                <a:latin typeface="Times New Roman" panose="02020603050405020304" pitchFamily="18" charset="0"/>
              </a:rPr>
              <a:t>. This relationship is shown in the phasor diagrams for positive sequence currents in Fig.3.</a:t>
            </a:r>
          </a:p>
        </p:txBody>
      </p:sp>
      <p:sp>
        <p:nvSpPr>
          <p:cNvPr id="16" name="TextBox 15"/>
          <p:cNvSpPr txBox="1"/>
          <p:nvPr/>
        </p:nvSpPr>
        <p:spPr>
          <a:xfrm>
            <a:off x="1676400" y="5758398"/>
            <a:ext cx="5881665" cy="369332"/>
          </a:xfrm>
          <a:prstGeom prst="rect">
            <a:avLst/>
          </a:prstGeom>
          <a:noFill/>
        </p:spPr>
        <p:txBody>
          <a:bodyPr wrap="square" rtlCol="0">
            <a:spAutoFit/>
          </a:bodyPr>
          <a:lstStyle/>
          <a:p>
            <a:pPr algn="ctr"/>
            <a:r>
              <a:rPr lang="en-US" dirty="0">
                <a:latin typeface="Times New Roman" panose="02020603050405020304" pitchFamily="18" charset="0"/>
              </a:rPr>
              <a:t>Fig.3 Delta-grounded wye connection with current</a:t>
            </a:r>
          </a:p>
        </p:txBody>
      </p:sp>
    </p:spTree>
    <p:extLst>
      <p:ext uri="{BB962C8B-B14F-4D97-AF65-F5344CB8AC3E}">
        <p14:creationId xmlns:p14="http://schemas.microsoft.com/office/powerpoint/2010/main" val="3928295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454694" cy="584775"/>
          </a:xfrm>
          <a:prstGeom prst="rect">
            <a:avLst/>
          </a:prstGeom>
        </p:spPr>
        <p:txBody>
          <a:bodyPr wrap="none">
            <a:spAutoFit/>
          </a:bodyPr>
          <a:lstStyle/>
          <a:p>
            <a:r>
              <a:rPr lang="en-US" sz="3200" dirty="0">
                <a:solidFill>
                  <a:srgbClr val="C8102E"/>
                </a:solidFill>
                <a:latin typeface="+mj-lt"/>
                <a:ea typeface="+mj-ea"/>
                <a:cs typeface="+mj-cs"/>
              </a:rPr>
              <a:t>Current</a:t>
            </a:r>
            <a:endParaRPr lang="en-US" sz="2800" dirty="0">
              <a:solidFill>
                <a:srgbClr val="C8102E"/>
              </a:solidFill>
              <a:latin typeface="+mj-lt"/>
              <a:ea typeface="+mj-ea"/>
              <a:cs typeface="+mj-cs"/>
            </a:endParaRPr>
          </a:p>
        </p:txBody>
      </p:sp>
      <p:sp>
        <p:nvSpPr>
          <p:cNvPr id="5" name="Rectangle 4"/>
          <p:cNvSpPr/>
          <p:nvPr/>
        </p:nvSpPr>
        <p:spPr>
          <a:xfrm>
            <a:off x="128752" y="762000"/>
            <a:ext cx="8862848" cy="707886"/>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The line currents can be determined as a function of the delta currents by applying Kirchhoff's current law (KCL):</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3276600" y="1406528"/>
                <a:ext cx="3077317" cy="87947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𝐴</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𝐵</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𝐶</m:t>
                                </m:r>
                              </m:sub>
                            </m:sSub>
                          </m:e>
                        </m:eqArr>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1</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0</m:t>
                              </m:r>
                            </m:e>
                            <m:e>
                              <m:r>
                                <a:rPr lang="en-US" b="0" i="1" smtClean="0">
                                  <a:latin typeface="Cambria Math" panose="02040503050406030204" pitchFamily="18" charset="0"/>
                                </a:rPr>
                                <m:t>1</m:t>
                              </m:r>
                            </m:e>
                          </m:mr>
                        </m:m>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m:t>
                                </m:r>
                                <m:r>
                                  <a:rPr lang="en-US" b="0" i="1" smtClean="0">
                                    <a:latin typeface="Cambria Math" panose="02040503050406030204" pitchFamily="18" charset="0"/>
                                  </a:rPr>
                                  <m:t>𝑐</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𝐵</m:t>
                                </m:r>
                                <m:r>
                                  <a:rPr lang="en-US" b="0" i="1" smtClean="0">
                                    <a:latin typeface="Cambria Math" panose="02040503050406030204" pitchFamily="18" charset="0"/>
                                  </a:rPr>
                                  <m:t>𝐴</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𝐶</m:t>
                                </m:r>
                                <m:r>
                                  <a:rPr lang="en-US" b="0" i="1" smtClean="0">
                                    <a:latin typeface="Cambria Math" panose="02040503050406030204" pitchFamily="18" charset="0"/>
                                  </a:rPr>
                                  <m:t>𝐵</m:t>
                                </m:r>
                              </m:sub>
                            </m:sSub>
                          </m:e>
                        </m:eqArr>
                      </m:e>
                    </m:d>
                  </m:oMath>
                </a14:m>
                <a:endParaRPr lang="en-US" dirty="0">
                  <a:latin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276600" y="1406528"/>
                <a:ext cx="3077317" cy="879472"/>
              </a:xfrm>
              <a:prstGeom prst="rect">
                <a:avLst/>
              </a:prstGeom>
              <a:blipFill>
                <a:blip r:embed="rId8"/>
                <a:stretch>
                  <a:fillRect/>
                </a:stretch>
              </a:blipFill>
            </p:spPr>
            <p:txBody>
              <a:bodyPr/>
              <a:lstStyle/>
              <a:p>
                <a:r>
                  <a:rPr lang="en-US">
                    <a:noFill/>
                  </a:rPr>
                  <a:t> </a:t>
                </a:r>
              </a:p>
            </p:txBody>
          </p:sp>
        </mc:Fallback>
      </mc:AlternateContent>
      <p:sp>
        <p:nvSpPr>
          <p:cNvPr id="9" name="TextBox 8"/>
          <p:cNvSpPr txBox="1"/>
          <p:nvPr/>
        </p:nvSpPr>
        <p:spPr>
          <a:xfrm>
            <a:off x="8305800" y="1447800"/>
            <a:ext cx="569387" cy="369332"/>
          </a:xfrm>
          <a:prstGeom prst="rect">
            <a:avLst/>
          </a:prstGeom>
          <a:noFill/>
        </p:spPr>
        <p:txBody>
          <a:bodyPr wrap="none" rtlCol="0">
            <a:spAutoFit/>
          </a:bodyPr>
          <a:lstStyle/>
          <a:p>
            <a:r>
              <a:rPr lang="en-US" dirty="0">
                <a:latin typeface="Times New Roman" panose="02020603050405020304" pitchFamily="18" charset="0"/>
              </a:rPr>
              <a:t>(32)</a:t>
            </a:r>
          </a:p>
        </p:txBody>
      </p:sp>
      <p:sp>
        <p:nvSpPr>
          <p:cNvPr id="8" name="Rectangle 7"/>
          <p:cNvSpPr/>
          <p:nvPr/>
        </p:nvSpPr>
        <p:spPr>
          <a:xfrm>
            <a:off x="128752" y="2343090"/>
            <a:ext cx="9015248" cy="400110"/>
          </a:xfrm>
          <a:prstGeom prst="rect">
            <a:avLst/>
          </a:prstGeom>
        </p:spPr>
        <p:txBody>
          <a:bodyPr wrap="square">
            <a:spAutoFit/>
          </a:bodyPr>
          <a:lstStyle/>
          <a:p>
            <a:r>
              <a:rPr lang="en-US" sz="2000" dirty="0">
                <a:solidFill>
                  <a:srgbClr val="000000"/>
                </a:solidFill>
                <a:latin typeface="Times New Roman" panose="02020603050405020304" pitchFamily="18" charset="0"/>
              </a:rPr>
              <a:t>In condensed form, Equation (32) is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3937906" y="2602468"/>
                <a:ext cx="2274212"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smtClean="0">
                            <a:latin typeface="Cambria Math" panose="02040503050406030204" pitchFamily="18" charset="0"/>
                          </a:rPr>
                          <m:t>𝐷</m:t>
                        </m:r>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𝐷</m:t>
                            </m:r>
                          </m:e>
                          <m:sub>
                            <m:r>
                              <a:rPr lang="en-US" i="1">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3937906" y="2602468"/>
                <a:ext cx="2274212" cy="369332"/>
              </a:xfrm>
              <a:prstGeom prst="rect">
                <a:avLst/>
              </a:prstGeom>
              <a:blipFill>
                <a:blip r:embed="rId9"/>
                <a:stretch>
                  <a:fillRect/>
                </a:stretch>
              </a:blipFill>
            </p:spPr>
            <p:txBody>
              <a:bodyPr/>
              <a:lstStyle/>
              <a:p>
                <a:r>
                  <a:rPr lang="en-US">
                    <a:noFill/>
                  </a:rPr>
                  <a:t> </a:t>
                </a:r>
              </a:p>
            </p:txBody>
          </p:sp>
        </mc:Fallback>
      </mc:AlternateContent>
      <p:sp>
        <p:nvSpPr>
          <p:cNvPr id="12" name="TextBox 11"/>
          <p:cNvSpPr txBox="1"/>
          <p:nvPr/>
        </p:nvSpPr>
        <p:spPr>
          <a:xfrm>
            <a:off x="8305797" y="2254404"/>
            <a:ext cx="569387" cy="369332"/>
          </a:xfrm>
          <a:prstGeom prst="rect">
            <a:avLst/>
          </a:prstGeom>
          <a:noFill/>
        </p:spPr>
        <p:txBody>
          <a:bodyPr wrap="none" rtlCol="0">
            <a:spAutoFit/>
          </a:bodyPr>
          <a:lstStyle/>
          <a:p>
            <a:r>
              <a:rPr lang="en-US" dirty="0">
                <a:latin typeface="Times New Roman" panose="02020603050405020304" pitchFamily="18" charset="0"/>
              </a:rPr>
              <a:t>(33)</a:t>
            </a:r>
          </a:p>
        </p:txBody>
      </p:sp>
      <p:sp>
        <p:nvSpPr>
          <p:cNvPr id="13" name="Rectangle 12"/>
          <p:cNvSpPr/>
          <p:nvPr/>
        </p:nvSpPr>
        <p:spPr>
          <a:xfrm>
            <a:off x="128752" y="2876490"/>
            <a:ext cx="811441" cy="400110"/>
          </a:xfrm>
          <a:prstGeom prst="rect">
            <a:avLst/>
          </a:prstGeom>
        </p:spPr>
        <p:txBody>
          <a:bodyPr wrap="none">
            <a:spAutoFit/>
          </a:bodyPr>
          <a:lstStyle/>
          <a:p>
            <a:r>
              <a:rPr lang="en-US" sz="2000" dirty="0">
                <a:solidFill>
                  <a:srgbClr val="000000"/>
                </a:solidFill>
                <a:latin typeface="Times New Roman" panose="02020603050405020304" pitchFamily="18" charset="0"/>
              </a:rPr>
              <a:t>where</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3351447" y="3040696"/>
                <a:ext cx="2417457"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𝐷</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351447" y="3040696"/>
                <a:ext cx="2417457" cy="824906"/>
              </a:xfrm>
              <a:prstGeom prst="rect">
                <a:avLst/>
              </a:prstGeom>
              <a:blipFill>
                <a:blip r:embed="rId4"/>
                <a:stretch>
                  <a:fillRect/>
                </a:stretch>
              </a:blipFill>
            </p:spPr>
            <p:txBody>
              <a:bodyPr/>
              <a:lstStyle/>
              <a:p>
                <a:r>
                  <a:rPr lang="en-US">
                    <a:noFill/>
                  </a:rPr>
                  <a:t> </a:t>
                </a:r>
              </a:p>
            </p:txBody>
          </p:sp>
        </mc:Fallback>
      </mc:AlternateContent>
      <p:sp>
        <p:nvSpPr>
          <p:cNvPr id="14" name="Rectangle 13"/>
          <p:cNvSpPr/>
          <p:nvPr/>
        </p:nvSpPr>
        <p:spPr>
          <a:xfrm>
            <a:off x="115614" y="3871079"/>
            <a:ext cx="8875986" cy="707886"/>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The matrix equation relating the delta primary currents to the secondary line currents is given by</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Rectangle 16"/>
              <p:cNvSpPr/>
              <p:nvPr/>
            </p:nvSpPr>
            <p:spPr>
              <a:xfrm>
                <a:off x="3268718" y="4307674"/>
                <a:ext cx="2899576" cy="88062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𝐴𝑐</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𝐵𝐴</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𝐶𝐵</m:t>
                                </m:r>
                              </m:sub>
                            </m:sSub>
                          </m:e>
                        </m:eqArr>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i="1">
                                  <a:latin typeface="Cambria Math" panose="02040503050406030204" pitchFamily="18" charset="0"/>
                                </a:rPr>
                                <m:t>0</m:t>
                              </m:r>
                            </m:e>
                            <m:e>
                              <m:r>
                                <a:rPr lang="en-US" b="0" i="1" smtClean="0">
                                  <a:latin typeface="Cambria Math" panose="02040503050406030204" pitchFamily="18" charset="0"/>
                                </a:rPr>
                                <m:t>1</m:t>
                              </m:r>
                            </m:e>
                          </m:mr>
                        </m:m>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m:t>
                                </m:r>
                              </m:sub>
                            </m:sSub>
                          </m:e>
                        </m:eqArr>
                      </m:e>
                    </m:d>
                  </m:oMath>
                </a14:m>
                <a:endParaRPr lang="en-US" dirty="0">
                  <a:latin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3268718" y="4307674"/>
                <a:ext cx="2899576" cy="880626"/>
              </a:xfrm>
              <a:prstGeom prst="rect">
                <a:avLst/>
              </a:prstGeom>
              <a:blipFill>
                <a:blip r:embed="rId5"/>
                <a:stretch>
                  <a:fillRect/>
                </a:stretch>
              </a:blipFill>
            </p:spPr>
            <p:txBody>
              <a:bodyPr/>
              <a:lstStyle/>
              <a:p>
                <a:r>
                  <a:rPr lang="en-US">
                    <a:noFill/>
                  </a:rPr>
                  <a:t> </a:t>
                </a:r>
              </a:p>
            </p:txBody>
          </p:sp>
        </mc:Fallback>
      </mc:AlternateContent>
      <p:sp>
        <p:nvSpPr>
          <p:cNvPr id="18" name="TextBox 17"/>
          <p:cNvSpPr txBox="1"/>
          <p:nvPr/>
        </p:nvSpPr>
        <p:spPr>
          <a:xfrm>
            <a:off x="8305799" y="4563321"/>
            <a:ext cx="569387" cy="369332"/>
          </a:xfrm>
          <a:prstGeom prst="rect">
            <a:avLst/>
          </a:prstGeom>
          <a:noFill/>
        </p:spPr>
        <p:txBody>
          <a:bodyPr wrap="none" rtlCol="0">
            <a:spAutoFit/>
          </a:bodyPr>
          <a:lstStyle/>
          <a:p>
            <a:r>
              <a:rPr lang="en-US" dirty="0">
                <a:latin typeface="Times New Roman" panose="02020603050405020304" pitchFamily="18" charset="0"/>
              </a:rPr>
              <a:t>(34)</a:t>
            </a:r>
          </a:p>
        </p:txBody>
      </p:sp>
      <mc:AlternateContent xmlns:mc="http://schemas.openxmlformats.org/markup-compatibility/2006" xmlns:a14="http://schemas.microsoft.com/office/drawing/2010/main">
        <mc:Choice Requires="a14">
          <p:sp>
            <p:nvSpPr>
              <p:cNvPr id="19" name="Rectangle 18"/>
              <p:cNvSpPr/>
              <p:nvPr/>
            </p:nvSpPr>
            <p:spPr>
              <a:xfrm>
                <a:off x="1600200" y="5498068"/>
                <a:ext cx="2321085"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𝐷</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1600200" y="5498068"/>
                <a:ext cx="2321085"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5031346" y="5293405"/>
                <a:ext cx="2361544"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𝐴𝐼</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5031346" y="5293405"/>
                <a:ext cx="2361544" cy="824906"/>
              </a:xfrm>
              <a:prstGeom prst="rect">
                <a:avLst/>
              </a:prstGeom>
              <a:blipFill>
                <a:blip r:embed="rId7"/>
                <a:stretch>
                  <a:fillRect/>
                </a:stretch>
              </a:blipFill>
            </p:spPr>
            <p:txBody>
              <a:bodyPr/>
              <a:lstStyle/>
              <a:p>
                <a:r>
                  <a:rPr lang="en-US">
                    <a:noFill/>
                  </a:rPr>
                  <a:t> </a:t>
                </a:r>
              </a:p>
            </p:txBody>
          </p:sp>
        </mc:Fallback>
      </mc:AlternateContent>
      <p:sp>
        <p:nvSpPr>
          <p:cNvPr id="20" name="TextBox 19"/>
          <p:cNvSpPr txBox="1"/>
          <p:nvPr/>
        </p:nvSpPr>
        <p:spPr>
          <a:xfrm>
            <a:off x="8305798" y="5498068"/>
            <a:ext cx="569387" cy="369332"/>
          </a:xfrm>
          <a:prstGeom prst="rect">
            <a:avLst/>
          </a:prstGeom>
          <a:noFill/>
        </p:spPr>
        <p:txBody>
          <a:bodyPr wrap="none" rtlCol="0">
            <a:spAutoFit/>
          </a:bodyPr>
          <a:lstStyle/>
          <a:p>
            <a:r>
              <a:rPr lang="en-US" dirty="0">
                <a:latin typeface="Times New Roman" panose="02020603050405020304" pitchFamily="18" charset="0"/>
              </a:rPr>
              <a:t>(35)</a:t>
            </a:r>
          </a:p>
        </p:txBody>
      </p:sp>
    </p:spTree>
    <p:extLst>
      <p:ext uri="{BB962C8B-B14F-4D97-AF65-F5344CB8AC3E}">
        <p14:creationId xmlns:p14="http://schemas.microsoft.com/office/powerpoint/2010/main" val="3310859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454694" cy="584775"/>
          </a:xfrm>
          <a:prstGeom prst="rect">
            <a:avLst/>
          </a:prstGeom>
        </p:spPr>
        <p:txBody>
          <a:bodyPr wrap="none">
            <a:spAutoFit/>
          </a:bodyPr>
          <a:lstStyle/>
          <a:p>
            <a:r>
              <a:rPr lang="en-US" sz="3200" dirty="0">
                <a:solidFill>
                  <a:srgbClr val="C8102E"/>
                </a:solidFill>
                <a:latin typeface="+mj-lt"/>
                <a:ea typeface="+mj-ea"/>
                <a:cs typeface="+mj-cs"/>
              </a:rPr>
              <a:t>Current</a:t>
            </a:r>
          </a:p>
        </p:txBody>
      </p:sp>
      <mc:AlternateContent xmlns:mc="http://schemas.openxmlformats.org/markup-compatibility/2006" xmlns:a14="http://schemas.microsoft.com/office/drawing/2010/main">
        <mc:Choice Requires="a14">
          <p:sp>
            <p:nvSpPr>
              <p:cNvPr id="11" name="Rectangle 10"/>
              <p:cNvSpPr/>
              <p:nvPr/>
            </p:nvSpPr>
            <p:spPr>
              <a:xfrm>
                <a:off x="3426280" y="637190"/>
                <a:ext cx="2274212"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smtClean="0">
                            <a:latin typeface="Cambria Math" panose="02040503050406030204" pitchFamily="18" charset="0"/>
                          </a:rPr>
                          <m:t>𝐷</m:t>
                        </m:r>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𝐷</m:t>
                            </m:r>
                          </m:e>
                          <m:sub>
                            <m:r>
                              <a:rPr lang="en-US" i="1">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3426280" y="637190"/>
                <a:ext cx="2274212" cy="369332"/>
              </a:xfrm>
              <a:prstGeom prst="rect">
                <a:avLst/>
              </a:prstGeom>
              <a:blipFill>
                <a:blip r:embed="rId2"/>
                <a:stretch>
                  <a:fillRect b="-1667"/>
                </a:stretch>
              </a:blipFill>
            </p:spPr>
            <p:txBody>
              <a:bodyPr/>
              <a:lstStyle/>
              <a:p>
                <a:r>
                  <a:rPr lang="en-US">
                    <a:noFill/>
                  </a:rPr>
                  <a:t> </a:t>
                </a:r>
              </a:p>
            </p:txBody>
          </p:sp>
        </mc:Fallback>
      </mc:AlternateContent>
      <p:sp>
        <p:nvSpPr>
          <p:cNvPr id="12" name="TextBox 11"/>
          <p:cNvSpPr txBox="1"/>
          <p:nvPr/>
        </p:nvSpPr>
        <p:spPr>
          <a:xfrm>
            <a:off x="8127031" y="1143000"/>
            <a:ext cx="569387" cy="369332"/>
          </a:xfrm>
          <a:prstGeom prst="rect">
            <a:avLst/>
          </a:prstGeom>
          <a:noFill/>
        </p:spPr>
        <p:txBody>
          <a:bodyPr wrap="none" rtlCol="0">
            <a:spAutoFit/>
          </a:bodyPr>
          <a:lstStyle/>
          <a:p>
            <a:r>
              <a:rPr lang="en-US" dirty="0">
                <a:latin typeface="Times New Roman" panose="02020603050405020304" pitchFamily="18" charset="0"/>
              </a:rPr>
              <a:t>(33)</a:t>
            </a:r>
          </a:p>
        </p:txBody>
      </p:sp>
      <mc:AlternateContent xmlns:mc="http://schemas.openxmlformats.org/markup-compatibility/2006" xmlns:a14="http://schemas.microsoft.com/office/drawing/2010/main">
        <mc:Choice Requires="a14">
          <p:sp>
            <p:nvSpPr>
              <p:cNvPr id="10" name="Rectangle 9"/>
              <p:cNvSpPr/>
              <p:nvPr/>
            </p:nvSpPr>
            <p:spPr>
              <a:xfrm>
                <a:off x="3306683" y="1006522"/>
                <a:ext cx="2417457"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𝐷</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306683" y="1006522"/>
                <a:ext cx="2417457" cy="82490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3300791" y="1905000"/>
                <a:ext cx="2361544"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𝐴𝐼</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3300791" y="1905000"/>
                <a:ext cx="2361544" cy="824906"/>
              </a:xfrm>
              <a:prstGeom prst="rect">
                <a:avLst/>
              </a:prstGeom>
              <a:blipFill>
                <a:blip r:embed="rId4"/>
                <a:stretch>
                  <a:fillRect/>
                </a:stretch>
              </a:blipFill>
            </p:spPr>
            <p:txBody>
              <a:bodyPr/>
              <a:lstStyle/>
              <a:p>
                <a:r>
                  <a:rPr lang="en-US">
                    <a:noFill/>
                  </a:rPr>
                  <a:t> </a:t>
                </a:r>
              </a:p>
            </p:txBody>
          </p:sp>
        </mc:Fallback>
      </mc:AlternateContent>
      <p:sp>
        <p:nvSpPr>
          <p:cNvPr id="20" name="TextBox 19"/>
          <p:cNvSpPr txBox="1"/>
          <p:nvPr/>
        </p:nvSpPr>
        <p:spPr>
          <a:xfrm>
            <a:off x="8127030" y="2132787"/>
            <a:ext cx="569387" cy="369332"/>
          </a:xfrm>
          <a:prstGeom prst="rect">
            <a:avLst/>
          </a:prstGeom>
          <a:noFill/>
        </p:spPr>
        <p:txBody>
          <a:bodyPr wrap="none" rtlCol="0">
            <a:spAutoFit/>
          </a:bodyPr>
          <a:lstStyle/>
          <a:p>
            <a:r>
              <a:rPr lang="en-US" dirty="0">
                <a:latin typeface="Times New Roman" panose="02020603050405020304" pitchFamily="18" charset="0"/>
              </a:rPr>
              <a:t>(35)</a:t>
            </a:r>
          </a:p>
        </p:txBody>
      </p:sp>
      <p:sp>
        <p:nvSpPr>
          <p:cNvPr id="2" name="Rectangle 1"/>
          <p:cNvSpPr/>
          <p:nvPr/>
        </p:nvSpPr>
        <p:spPr>
          <a:xfrm>
            <a:off x="0" y="2729906"/>
            <a:ext cx="4253921" cy="369332"/>
          </a:xfrm>
          <a:prstGeom prst="rect">
            <a:avLst/>
          </a:prstGeom>
        </p:spPr>
        <p:txBody>
          <a:bodyPr wrap="none">
            <a:spAutoFit/>
          </a:bodyPr>
          <a:lstStyle/>
          <a:p>
            <a:r>
              <a:rPr lang="en-US" dirty="0">
                <a:solidFill>
                  <a:srgbClr val="000000"/>
                </a:solidFill>
                <a:latin typeface="Times New Roman" panose="02020603050405020304" pitchFamily="18" charset="0"/>
              </a:rPr>
              <a:t>Substitute Equation (35) into Equation (33):</a:t>
            </a:r>
          </a:p>
        </p:txBody>
      </p:sp>
      <mc:AlternateContent xmlns:mc="http://schemas.openxmlformats.org/markup-compatibility/2006" xmlns:a14="http://schemas.microsoft.com/office/drawing/2010/main">
        <mc:Choice Requires="a14">
          <p:sp>
            <p:nvSpPr>
              <p:cNvPr id="21" name="Rectangle 20"/>
              <p:cNvSpPr/>
              <p:nvPr/>
            </p:nvSpPr>
            <p:spPr>
              <a:xfrm>
                <a:off x="2057400" y="3235404"/>
                <a:ext cx="5748690"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smtClean="0">
                            <a:latin typeface="Cambria Math" panose="02040503050406030204" pitchFamily="18" charset="0"/>
                          </a:rPr>
                          <m:t>𝐷</m:t>
                        </m:r>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smtClean="0">
                            <a:latin typeface="Cambria Math" panose="02040503050406030204" pitchFamily="18" charset="0"/>
                          </a:rPr>
                          <m:t>𝐴</m:t>
                        </m:r>
                        <m:r>
                          <a:rPr lang="en-US" b="0" i="1" smtClean="0">
                            <a:latin typeface="Cambria Math" panose="02040503050406030204" pitchFamily="18" charset="0"/>
                          </a:rPr>
                          <m:t>𝐼</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𝑉𝐿𝐺</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2057400" y="3235404"/>
                <a:ext cx="5748690" cy="369332"/>
              </a:xfrm>
              <a:prstGeom prst="rect">
                <a:avLst/>
              </a:prstGeom>
              <a:blipFill>
                <a:blip r:embed="rId5"/>
                <a:stretch>
                  <a:fillRect b="-1667"/>
                </a:stretch>
              </a:blipFill>
            </p:spPr>
            <p:txBody>
              <a:bodyPr/>
              <a:lstStyle/>
              <a:p>
                <a:r>
                  <a:rPr lang="en-US">
                    <a:noFill/>
                  </a:rPr>
                  <a:t> </a:t>
                </a:r>
              </a:p>
            </p:txBody>
          </p:sp>
        </mc:Fallback>
      </mc:AlternateContent>
      <p:sp>
        <p:nvSpPr>
          <p:cNvPr id="22" name="TextBox 21"/>
          <p:cNvSpPr txBox="1"/>
          <p:nvPr/>
        </p:nvSpPr>
        <p:spPr>
          <a:xfrm>
            <a:off x="8127030" y="3245914"/>
            <a:ext cx="569387" cy="369332"/>
          </a:xfrm>
          <a:prstGeom prst="rect">
            <a:avLst/>
          </a:prstGeom>
          <a:noFill/>
        </p:spPr>
        <p:txBody>
          <a:bodyPr wrap="none" rtlCol="0">
            <a:spAutoFit/>
          </a:bodyPr>
          <a:lstStyle/>
          <a:p>
            <a:r>
              <a:rPr lang="en-US" dirty="0">
                <a:latin typeface="Times New Roman" panose="02020603050405020304" pitchFamily="18" charset="0"/>
              </a:rPr>
              <a:t>(36)</a:t>
            </a:r>
          </a:p>
        </p:txBody>
      </p:sp>
      <p:sp>
        <p:nvSpPr>
          <p:cNvPr id="23" name="TextBox 22"/>
          <p:cNvSpPr txBox="1"/>
          <p:nvPr/>
        </p:nvSpPr>
        <p:spPr>
          <a:xfrm>
            <a:off x="8127030" y="4611211"/>
            <a:ext cx="569387" cy="369332"/>
          </a:xfrm>
          <a:prstGeom prst="rect">
            <a:avLst/>
          </a:prstGeom>
          <a:noFill/>
        </p:spPr>
        <p:txBody>
          <a:bodyPr wrap="none" rtlCol="0">
            <a:spAutoFit/>
          </a:bodyPr>
          <a:lstStyle/>
          <a:p>
            <a:r>
              <a:rPr lang="en-US" dirty="0">
                <a:latin typeface="Times New Roman" panose="02020603050405020304" pitchFamily="18" charset="0"/>
              </a:rPr>
              <a:t>(37)</a:t>
            </a:r>
          </a:p>
        </p:txBody>
      </p:sp>
      <p:sp>
        <p:nvSpPr>
          <p:cNvPr id="24" name="Rectangle 23"/>
          <p:cNvSpPr/>
          <p:nvPr/>
        </p:nvSpPr>
        <p:spPr>
          <a:xfrm>
            <a:off x="13138" y="3768647"/>
            <a:ext cx="811441" cy="400110"/>
          </a:xfrm>
          <a:prstGeom prst="rect">
            <a:avLst/>
          </a:prstGeom>
        </p:spPr>
        <p:txBody>
          <a:bodyPr wrap="none">
            <a:spAutoFit/>
          </a:bodyPr>
          <a:lstStyle/>
          <a:p>
            <a:r>
              <a:rPr lang="en-US" sz="2000" dirty="0">
                <a:solidFill>
                  <a:srgbClr val="000000"/>
                </a:solidFill>
                <a:latin typeface="Times New Roman" panose="02020603050405020304" pitchFamily="18" charset="0"/>
              </a:rPr>
              <a:t>where</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5" name="Rectangle 24"/>
              <p:cNvSpPr/>
              <p:nvPr/>
            </p:nvSpPr>
            <p:spPr>
              <a:xfrm>
                <a:off x="2498488" y="4315920"/>
                <a:ext cx="4167423"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𝑡</m:t>
                              </m:r>
                            </m:sub>
                          </m:sSub>
                        </m:e>
                      </m:d>
                      <m:r>
                        <m:rPr>
                          <m:nor/>
                        </m:rPr>
                        <a:rPr lang="en-US" dirty="0">
                          <a:latin typeface="Times New Roman" panose="02020603050405020304" pitchFamily="18" charset="0"/>
                        </a:rPr>
                        <m:t> </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𝐷</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𝐴𝐼</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2498488" y="4315920"/>
                <a:ext cx="4167423" cy="824906"/>
              </a:xfrm>
              <a:prstGeom prst="rect">
                <a:avLst/>
              </a:prstGeom>
              <a:blipFill>
                <a:blip r:embed="rId6"/>
                <a:stretch>
                  <a:fillRect/>
                </a:stretch>
              </a:blipFill>
            </p:spPr>
            <p:txBody>
              <a:bodyPr/>
              <a:lstStyle/>
              <a:p>
                <a:r>
                  <a:rPr lang="en-US">
                    <a:noFill/>
                  </a:rPr>
                  <a:t> </a:t>
                </a:r>
              </a:p>
            </p:txBody>
          </p:sp>
        </mc:Fallback>
      </mc:AlternateContent>
      <p:sp>
        <p:nvSpPr>
          <p:cNvPr id="26" name="TextBox 25"/>
          <p:cNvSpPr txBox="1"/>
          <p:nvPr/>
        </p:nvSpPr>
        <p:spPr>
          <a:xfrm>
            <a:off x="8127030" y="5607176"/>
            <a:ext cx="569387" cy="369332"/>
          </a:xfrm>
          <a:prstGeom prst="rect">
            <a:avLst/>
          </a:prstGeom>
          <a:noFill/>
        </p:spPr>
        <p:txBody>
          <a:bodyPr wrap="none" rtlCol="0">
            <a:spAutoFit/>
          </a:bodyPr>
          <a:lstStyle/>
          <a:p>
            <a:r>
              <a:rPr lang="en-US" dirty="0">
                <a:latin typeface="Times New Roman" panose="02020603050405020304" pitchFamily="18" charset="0"/>
              </a:rPr>
              <a:t>(38)</a:t>
            </a:r>
          </a:p>
        </p:txBody>
      </p:sp>
      <mc:AlternateContent xmlns:mc="http://schemas.openxmlformats.org/markup-compatibility/2006" xmlns:a14="http://schemas.microsoft.com/office/drawing/2010/main">
        <mc:Choice Requires="a14">
          <p:sp>
            <p:nvSpPr>
              <p:cNvPr id="27" name="Rectangle 26"/>
              <p:cNvSpPr/>
              <p:nvPr/>
            </p:nvSpPr>
            <p:spPr>
              <a:xfrm>
                <a:off x="3687230" y="5248076"/>
                <a:ext cx="1971885"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𝑡</m:t>
                              </m:r>
                            </m:sub>
                          </m:sSub>
                        </m:e>
                      </m:d>
                      <m:r>
                        <m:rPr>
                          <m:nor/>
                        </m:rPr>
                        <a:rPr lang="en-US" dirty="0">
                          <a:latin typeface="Times New Roman" panose="02020603050405020304" pitchFamily="18" charset="0"/>
                        </a:rPr>
                        <m:t> </m:t>
                      </m:r>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i="1">
                                    <a:latin typeface="Cambria Math" panose="02040503050406030204" pitchFamily="18" charset="0"/>
                                  </a:rPr>
                                  <m:t>0</m:t>
                                </m:r>
                              </m:e>
                              <m:e>
                                <m:r>
                                  <a:rPr lang="en-US" b="0" i="1" smtClean="0">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3687230" y="5248076"/>
                <a:ext cx="1971885" cy="824906"/>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49108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454694" cy="584775"/>
          </a:xfrm>
          <a:prstGeom prst="rect">
            <a:avLst/>
          </a:prstGeom>
        </p:spPr>
        <p:txBody>
          <a:bodyPr wrap="none">
            <a:spAutoFit/>
          </a:bodyPr>
          <a:lstStyle/>
          <a:p>
            <a:r>
              <a:rPr lang="en-US" sz="3200" dirty="0">
                <a:solidFill>
                  <a:srgbClr val="C8102E"/>
                </a:solidFill>
                <a:latin typeface="+mj-lt"/>
                <a:ea typeface="+mj-ea"/>
                <a:cs typeface="+mj-cs"/>
              </a:rPr>
              <a:t>Current</a:t>
            </a:r>
          </a:p>
        </p:txBody>
      </p:sp>
      <mc:AlternateContent xmlns:mc="http://schemas.openxmlformats.org/markup-compatibility/2006" xmlns:a14="http://schemas.microsoft.com/office/drawing/2010/main">
        <mc:Choice Requires="a14">
          <p:sp>
            <p:nvSpPr>
              <p:cNvPr id="21" name="Rectangle 20"/>
              <p:cNvSpPr/>
              <p:nvPr/>
            </p:nvSpPr>
            <p:spPr>
              <a:xfrm>
                <a:off x="1676400" y="762000"/>
                <a:ext cx="5748690"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smtClean="0">
                            <a:latin typeface="Cambria Math" panose="02040503050406030204" pitchFamily="18" charset="0"/>
                          </a:rPr>
                          <m:t>𝐷</m:t>
                        </m:r>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smtClean="0">
                            <a:latin typeface="Cambria Math" panose="02040503050406030204" pitchFamily="18" charset="0"/>
                          </a:rPr>
                          <m:t>𝐴</m:t>
                        </m:r>
                        <m:r>
                          <a:rPr lang="en-US" b="0" i="1" smtClean="0">
                            <a:latin typeface="Cambria Math" panose="02040503050406030204" pitchFamily="18" charset="0"/>
                          </a:rPr>
                          <m:t>𝐼</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𝑉𝐿𝐺</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1676400" y="762000"/>
                <a:ext cx="5748690" cy="369332"/>
              </a:xfrm>
              <a:prstGeom prst="rect">
                <a:avLst/>
              </a:prstGeom>
              <a:blipFill>
                <a:blip r:embed="rId2"/>
                <a:stretch>
                  <a:fillRect/>
                </a:stretch>
              </a:blipFill>
            </p:spPr>
            <p:txBody>
              <a:bodyPr/>
              <a:lstStyle/>
              <a:p>
                <a:r>
                  <a:rPr lang="en-US">
                    <a:noFill/>
                  </a:rPr>
                  <a:t> </a:t>
                </a:r>
              </a:p>
            </p:txBody>
          </p:sp>
        </mc:Fallback>
      </mc:AlternateContent>
      <p:sp>
        <p:nvSpPr>
          <p:cNvPr id="22" name="TextBox 21"/>
          <p:cNvSpPr txBox="1"/>
          <p:nvPr/>
        </p:nvSpPr>
        <p:spPr>
          <a:xfrm>
            <a:off x="7746030" y="772510"/>
            <a:ext cx="569387" cy="369332"/>
          </a:xfrm>
          <a:prstGeom prst="rect">
            <a:avLst/>
          </a:prstGeom>
          <a:noFill/>
        </p:spPr>
        <p:txBody>
          <a:bodyPr wrap="none" rtlCol="0">
            <a:spAutoFit/>
          </a:bodyPr>
          <a:lstStyle/>
          <a:p>
            <a:r>
              <a:rPr lang="en-US" dirty="0">
                <a:latin typeface="Times New Roman" panose="02020603050405020304" pitchFamily="18" charset="0"/>
              </a:rPr>
              <a:t>(36)</a:t>
            </a:r>
          </a:p>
        </p:txBody>
      </p:sp>
      <p:sp>
        <p:nvSpPr>
          <p:cNvPr id="6" name="Rectangle 5"/>
          <p:cNvSpPr/>
          <p:nvPr/>
        </p:nvSpPr>
        <p:spPr>
          <a:xfrm>
            <a:off x="609600" y="1295400"/>
            <a:ext cx="8109083" cy="2862322"/>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Equation (36) (referred to as the “backward sweep current equations”) provides a direct method of computing the phase line currents at node </a:t>
            </a:r>
            <a:r>
              <a:rPr lang="en-US" sz="2000" b="1" i="1" dirty="0">
                <a:solidFill>
                  <a:srgbClr val="000000"/>
                </a:solidFill>
                <a:latin typeface="Times New Roman" panose="02020603050405020304" pitchFamily="18" charset="0"/>
              </a:rPr>
              <a:t>n</a:t>
            </a:r>
            <a:r>
              <a:rPr lang="en-US" sz="2000" dirty="0">
                <a:solidFill>
                  <a:srgbClr val="000000"/>
                </a:solidFill>
                <a:latin typeface="Times New Roman" panose="02020603050405020304" pitchFamily="18" charset="0"/>
              </a:rPr>
              <a:t> knowing the phase line currents at node </a:t>
            </a:r>
            <a:r>
              <a:rPr lang="en-US" sz="2000" b="1" i="1" dirty="0">
                <a:solidFill>
                  <a:srgbClr val="000000"/>
                </a:solidFill>
                <a:latin typeface="Times New Roman" panose="02020603050405020304" pitchFamily="18" charset="0"/>
              </a:rPr>
              <a:t>m</a:t>
            </a:r>
            <a:r>
              <a:rPr lang="en-US" sz="2000" dirty="0">
                <a:solidFill>
                  <a:srgbClr val="000000"/>
                </a:solidFill>
                <a:latin typeface="Times New Roman" panose="02020603050405020304" pitchFamily="18" charset="0"/>
              </a:rPr>
              <a:t>. Again, this equation is in the same form as that previously derived for three-phase line segments and three-phase step-voltage regulators.</a:t>
            </a:r>
          </a:p>
          <a:p>
            <a:pPr algn="just"/>
            <a:endParaRPr lang="en-US" sz="2000" dirty="0">
              <a:solidFill>
                <a:srgbClr val="000000"/>
              </a:solidFill>
              <a:latin typeface="Times New Roman" panose="02020603050405020304" pitchFamily="18" charset="0"/>
            </a:endParaRPr>
          </a:p>
          <a:p>
            <a:pPr algn="just"/>
            <a:r>
              <a:rPr lang="en-US" sz="2000" dirty="0">
                <a:solidFill>
                  <a:srgbClr val="000000"/>
                </a:solidFill>
                <a:latin typeface="Times New Roman" panose="02020603050405020304" pitchFamily="18" charset="0"/>
              </a:rPr>
              <a:t>The equations derived in this section are for the step-down connection. Section 8.4 summarizes the matrices for the delta–grounded wye step-up connection.</a:t>
            </a:r>
          </a:p>
        </p:txBody>
      </p:sp>
    </p:spTree>
    <p:extLst>
      <p:ext uri="{BB962C8B-B14F-4D97-AF65-F5344CB8AC3E}">
        <p14:creationId xmlns:p14="http://schemas.microsoft.com/office/powerpoint/2010/main" val="124568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1</a:t>
            </a:r>
          </a:p>
        </p:txBody>
      </p:sp>
      <mc:AlternateContent xmlns:mc="http://schemas.openxmlformats.org/markup-compatibility/2006" xmlns:a14="http://schemas.microsoft.com/office/drawing/2010/main">
        <mc:Choice Requires="a14">
          <p:sp>
            <p:nvSpPr>
              <p:cNvPr id="2" name="Rectangle 1"/>
              <p:cNvSpPr/>
              <p:nvPr/>
            </p:nvSpPr>
            <p:spPr>
              <a:xfrm>
                <a:off x="152400" y="647700"/>
                <a:ext cx="8839200" cy="1754326"/>
              </a:xfrm>
              <a:prstGeom prst="rect">
                <a:avLst/>
              </a:prstGeom>
            </p:spPr>
            <p:txBody>
              <a:bodyPr wrap="square">
                <a:spAutoFit/>
              </a:bodyPr>
              <a:lstStyle/>
              <a:p>
                <a:pPr algn="just"/>
                <a:r>
                  <a:rPr lang="en-US" dirty="0">
                    <a:solidFill>
                      <a:srgbClr val="000000"/>
                    </a:solidFill>
                    <a:latin typeface="Times New Roman" panose="02020603050405020304" pitchFamily="18" charset="0"/>
                  </a:rPr>
                  <a:t>In the example system of Figure 4, an unbalanced constant impedance load is being served at the end of a 1 mile section of a three-phase line. The 1 mile long line is being fed from a substation transformer rated 5000 kVA, 115 kV delta–12.47 kV grounded wye with a per-unit impedance of 0.085</a:t>
                </a:r>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a:solidFill>
                      <a:srgbClr val="000000"/>
                    </a:solidFill>
                    <a:latin typeface="Times New Roman" panose="02020603050405020304" pitchFamily="18" charset="0"/>
                  </a:rPr>
                  <a:t>85. </a:t>
                </a:r>
              </a:p>
              <a:p>
                <a:pPr algn="just"/>
                <a:endParaRPr lang="en-US" dirty="0">
                  <a:solidFill>
                    <a:srgbClr val="000000"/>
                  </a:solidFill>
                  <a:latin typeface="Times New Roman" panose="02020603050405020304" pitchFamily="18" charset="0"/>
                </a:endParaRPr>
              </a:p>
              <a:p>
                <a:pPr algn="just"/>
                <a:endParaRPr lang="en-US" dirty="0">
                  <a:solidFill>
                    <a:srgbClr val="000000"/>
                  </a:solidFill>
                  <a:latin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2400" y="647700"/>
                <a:ext cx="8839200" cy="1754326"/>
              </a:xfrm>
              <a:prstGeom prst="rect">
                <a:avLst/>
              </a:prstGeom>
              <a:blipFill>
                <a:blip r:embed="rId2"/>
                <a:stretch>
                  <a:fillRect l="-552" t="-1736" r="-552"/>
                </a:stretch>
              </a:blipFill>
            </p:spPr>
            <p:txBody>
              <a:bodyPr/>
              <a:lstStyle/>
              <a:p>
                <a:r>
                  <a:rPr lang="en-US">
                    <a:noFill/>
                  </a:rPr>
                  <a:t> </a:t>
                </a:r>
              </a:p>
            </p:txBody>
          </p:sp>
        </mc:Fallback>
      </mc:AlternateContent>
      <p:pic>
        <p:nvPicPr>
          <p:cNvPr id="5" name="Picture 4"/>
          <p:cNvPicPr>
            <a:picLocks noChangeAspect="1"/>
          </p:cNvPicPr>
          <p:nvPr/>
        </p:nvPicPr>
        <p:blipFill>
          <a:blip r:embed="rId3"/>
          <a:stretch>
            <a:fillRect/>
          </a:stretch>
        </p:blipFill>
        <p:spPr>
          <a:xfrm>
            <a:off x="2438400" y="1827153"/>
            <a:ext cx="4857750" cy="1666875"/>
          </a:xfrm>
          <a:prstGeom prst="rect">
            <a:avLst/>
          </a:prstGeom>
        </p:spPr>
      </p:pic>
      <p:sp>
        <p:nvSpPr>
          <p:cNvPr id="7" name="Rectangle 6"/>
          <p:cNvSpPr/>
          <p:nvPr/>
        </p:nvSpPr>
        <p:spPr>
          <a:xfrm>
            <a:off x="52552" y="4105870"/>
            <a:ext cx="8915400" cy="923330"/>
          </a:xfrm>
          <a:prstGeom prst="rect">
            <a:avLst/>
          </a:prstGeom>
        </p:spPr>
        <p:txBody>
          <a:bodyPr wrap="square">
            <a:spAutoFit/>
          </a:bodyPr>
          <a:lstStyle/>
          <a:p>
            <a:pPr algn="just"/>
            <a:r>
              <a:rPr lang="en-US" dirty="0">
                <a:solidFill>
                  <a:srgbClr val="000000"/>
                </a:solidFill>
                <a:latin typeface="Times New Roman" panose="02020603050405020304" pitchFamily="18" charset="0"/>
              </a:rPr>
              <a:t>The phase conductors of the line are 336,400 26/7 ACSR with a neutral conductor 4/0 ACSR. The configuration and computation of the phase impedance matrix are given in Example 4.1. From that example, the phase impedance matrix was computed to be</a:t>
            </a:r>
          </a:p>
        </p:txBody>
      </p:sp>
      <p:sp>
        <p:nvSpPr>
          <p:cNvPr id="10" name="TextBox 9"/>
          <p:cNvSpPr txBox="1"/>
          <p:nvPr/>
        </p:nvSpPr>
        <p:spPr>
          <a:xfrm>
            <a:off x="1981200" y="3512640"/>
            <a:ext cx="5881665" cy="369332"/>
          </a:xfrm>
          <a:prstGeom prst="rect">
            <a:avLst/>
          </a:prstGeom>
          <a:noFill/>
        </p:spPr>
        <p:txBody>
          <a:bodyPr wrap="square" rtlCol="0">
            <a:spAutoFit/>
          </a:bodyPr>
          <a:lstStyle/>
          <a:p>
            <a:pPr algn="ctr"/>
            <a:r>
              <a:rPr lang="en-US" dirty="0">
                <a:latin typeface="Times New Roman" panose="02020603050405020304" pitchFamily="18" charset="0"/>
              </a:rPr>
              <a:t>Fig.4 Example system</a:t>
            </a:r>
          </a:p>
        </p:txBody>
      </p:sp>
      <mc:AlternateContent xmlns:mc="http://schemas.openxmlformats.org/markup-compatibility/2006" xmlns:a14="http://schemas.microsoft.com/office/drawing/2010/main">
        <mc:Choice Requires="a14">
          <p:sp>
            <p:nvSpPr>
              <p:cNvPr id="11" name="TextBox 10"/>
              <p:cNvSpPr txBox="1"/>
              <p:nvPr/>
            </p:nvSpPr>
            <p:spPr>
              <a:xfrm>
                <a:off x="685800" y="5181600"/>
                <a:ext cx="8033353" cy="880369"/>
              </a:xfrm>
              <a:prstGeom prst="rect">
                <a:avLst/>
              </a:prstGeom>
              <a:noFill/>
            </p:spPr>
            <p:txBody>
              <a:bodyPr wrap="none" lIns="0" tIns="0" rIns="0" bIns="0" rtlCol="0">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𝑍𝑙𝑖𝑛𝑒</m:t>
                            </m:r>
                          </m:e>
                          <m:sub>
                            <m:r>
                              <a:rPr lang="en-US" b="0" i="1" smtClean="0">
                                <a:latin typeface="Cambria Math" panose="02040503050406030204" pitchFamily="18" charset="0"/>
                              </a:rPr>
                              <m:t>𝑎𝑏𝑐</m:t>
                            </m:r>
                          </m:sub>
                        </m:sSub>
                      </m:e>
                    </m:d>
                    <m:r>
                      <a:rPr lang="en-US" b="0" i="0" smtClean="0">
                        <a:latin typeface="Cambria Math" panose="02040503050406030204" pitchFamily="18" charset="0"/>
                      </a:rPr>
                      <m:t>=</m:t>
                    </m:r>
                    <m:d>
                      <m:dPr>
                        <m:begChr m:val="["/>
                        <m:endChr m:val="]"/>
                        <m:ctrlPr>
                          <a:rPr lang="en-US" i="1" smtClean="0">
                            <a:latin typeface="Cambria Math" panose="02040503050406030204" pitchFamily="18" charset="0"/>
                          </a:rPr>
                        </m:ctrlPr>
                      </m:dPr>
                      <m:e>
                        <m:m>
                          <m:mPr>
                            <m:plcHide m:val="on"/>
                            <m:mcs>
                              <m:mc>
                                <m:mcPr>
                                  <m:count m:val="3"/>
                                  <m:mcJc m:val="center"/>
                                </m:mcPr>
                              </m:mc>
                            </m:mcs>
                            <m:ctrlPr>
                              <a:rPr lang="en-US" i="1" smtClean="0">
                                <a:latin typeface="Cambria Math" panose="02040503050406030204" pitchFamily="18" charset="0"/>
                              </a:rPr>
                            </m:ctrlPr>
                          </m:mPr>
                          <m:mr>
                            <m:e>
                              <m:r>
                                <a:rPr lang="en-US" b="0" i="1" smtClean="0">
                                  <a:latin typeface="Cambria Math" panose="02040503050406030204" pitchFamily="18" charset="0"/>
                                </a:rPr>
                                <m:t>0.4576+</m:t>
                              </m:r>
                              <m:r>
                                <a:rPr lang="en-US" b="0" i="1" smtClean="0">
                                  <a:latin typeface="Cambria Math" panose="02040503050406030204" pitchFamily="18" charset="0"/>
                                </a:rPr>
                                <m:t>𝑗</m:t>
                              </m:r>
                              <m:r>
                                <a:rPr lang="en-US" b="0" i="1" smtClean="0">
                                  <a:latin typeface="Cambria Math" panose="02040503050406030204" pitchFamily="18" charset="0"/>
                                </a:rPr>
                                <m:t>1.0780</m:t>
                              </m:r>
                            </m:e>
                            <m:e>
                              <m:r>
                                <a:rPr lang="en-US" i="1">
                                  <a:latin typeface="Cambria Math" panose="02040503050406030204" pitchFamily="18" charset="0"/>
                                </a:rPr>
                                <m:t>0.1560+</m:t>
                              </m:r>
                              <m:r>
                                <a:rPr lang="en-US" i="1">
                                  <a:latin typeface="Cambria Math" panose="02040503050406030204" pitchFamily="18" charset="0"/>
                                </a:rPr>
                                <m:t>𝑗</m:t>
                              </m:r>
                              <m:r>
                                <a:rPr lang="en-US" i="1">
                                  <a:latin typeface="Cambria Math" panose="02040503050406030204" pitchFamily="18" charset="0"/>
                                </a:rPr>
                                <m:t>0.5017</m:t>
                              </m:r>
                            </m:e>
                            <m:e>
                              <m:r>
                                <a:rPr lang="en-US" i="1">
                                  <a:latin typeface="Cambria Math" panose="02040503050406030204" pitchFamily="18" charset="0"/>
                                </a:rPr>
                                <m:t>0.</m:t>
                              </m:r>
                              <m:r>
                                <a:rPr lang="en-US" b="0" i="1" smtClean="0">
                                  <a:latin typeface="Cambria Math" panose="02040503050406030204" pitchFamily="18" charset="0"/>
                                </a:rPr>
                                <m:t>1535</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3849</m:t>
                              </m:r>
                            </m:e>
                          </m:mr>
                          <m:mr>
                            <m:e>
                              <m:r>
                                <a:rPr lang="en-US" i="1">
                                  <a:latin typeface="Cambria Math" panose="02040503050406030204" pitchFamily="18" charset="0"/>
                                </a:rPr>
                                <m:t>0.</m:t>
                              </m:r>
                              <m:r>
                                <a:rPr lang="en-US" b="0" i="1" smtClean="0">
                                  <a:latin typeface="Cambria Math" panose="02040503050406030204" pitchFamily="18" charset="0"/>
                                </a:rPr>
                                <m:t>1560</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5017</m:t>
                              </m:r>
                            </m:e>
                            <m:e>
                              <m:r>
                                <a:rPr lang="en-US" i="1">
                                  <a:latin typeface="Cambria Math" panose="02040503050406030204" pitchFamily="18" charset="0"/>
                                </a:rPr>
                                <m:t>0.4</m:t>
                              </m:r>
                              <m:r>
                                <a:rPr lang="en-US" b="0" i="1" smtClean="0">
                                  <a:latin typeface="Cambria Math" panose="02040503050406030204" pitchFamily="18" charset="0"/>
                                </a:rPr>
                                <m:t>666</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0482</m:t>
                              </m:r>
                            </m:e>
                            <m:e>
                              <m:r>
                                <a:rPr lang="en-US" i="1">
                                  <a:latin typeface="Cambria Math" panose="02040503050406030204" pitchFamily="18" charset="0"/>
                                </a:rPr>
                                <m:t>0.</m:t>
                              </m:r>
                              <m:r>
                                <a:rPr lang="en-US" b="0" i="1" smtClean="0">
                                  <a:latin typeface="Cambria Math" panose="02040503050406030204" pitchFamily="18" charset="0"/>
                                </a:rPr>
                                <m:t>1</m:t>
                              </m:r>
                              <m:r>
                                <a:rPr lang="en-US" i="1">
                                  <a:latin typeface="Cambria Math" panose="02040503050406030204" pitchFamily="18" charset="0"/>
                                </a:rPr>
                                <m:t>5</m:t>
                              </m:r>
                              <m:r>
                                <a:rPr lang="en-US" b="0" i="1" smtClean="0">
                                  <a:latin typeface="Cambria Math" panose="02040503050406030204" pitchFamily="18" charset="0"/>
                                </a:rPr>
                                <m:t>80</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4236</m:t>
                              </m:r>
                            </m:e>
                          </m:mr>
                          <m:mr>
                            <m:e>
                              <m:r>
                                <a:rPr lang="en-US" i="1">
                                  <a:latin typeface="Cambria Math" panose="02040503050406030204" pitchFamily="18" charset="0"/>
                                </a:rPr>
                                <m:t>0.</m:t>
                              </m:r>
                              <m:r>
                                <a:rPr lang="en-US" b="0" i="1" smtClean="0">
                                  <a:latin typeface="Cambria Math" panose="02040503050406030204" pitchFamily="18" charset="0"/>
                                </a:rPr>
                                <m:t>1535</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0.3849</m:t>
                              </m:r>
                            </m:e>
                            <m:e>
                              <m:r>
                                <a:rPr lang="en-US" i="1">
                                  <a:latin typeface="Cambria Math" panose="02040503050406030204" pitchFamily="18" charset="0"/>
                                </a:rPr>
                                <m:t>0.</m:t>
                              </m:r>
                              <m:r>
                                <a:rPr lang="en-US" b="0" i="1" smtClean="0">
                                  <a:latin typeface="Cambria Math" panose="02040503050406030204" pitchFamily="18" charset="0"/>
                                </a:rPr>
                                <m:t>1580</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4236</m:t>
                              </m:r>
                            </m:e>
                            <m:e>
                              <m:r>
                                <a:rPr lang="en-US" i="1">
                                  <a:latin typeface="Cambria Math" panose="02040503050406030204" pitchFamily="18" charset="0"/>
                                </a:rPr>
                                <m:t>0.4</m:t>
                              </m:r>
                              <m:r>
                                <a:rPr lang="en-US" b="0" i="1" smtClean="0">
                                  <a:latin typeface="Cambria Math" panose="02040503050406030204" pitchFamily="18" charset="0"/>
                                </a:rPr>
                                <m:t>615</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0651</m:t>
                              </m:r>
                            </m:e>
                          </m:mr>
                        </m:m>
                      </m:e>
                    </m:d>
                  </m:oMath>
                </a14:m>
                <a:r>
                  <a:rPr lang="en-US" dirty="0">
                    <a:latin typeface="Times New Roman" panose="02020603050405020304" pitchFamily="18" charset="0"/>
                  </a:rPr>
                  <a:t> </a:t>
                </a:r>
                <a14:m>
                  <m:oMath xmlns:m="http://schemas.openxmlformats.org/officeDocument/2006/math">
                    <m:r>
                      <m:rPr>
                        <m:sty m:val="p"/>
                      </m:rPr>
                      <a:rPr lang="el-GR" b="0" i="1" dirty="0" smtClean="0">
                        <a:latin typeface="Cambria Math" panose="02040503050406030204" pitchFamily="18" charset="0"/>
                        <a:ea typeface="Cambria Math" panose="02040503050406030204" pitchFamily="18" charset="0"/>
                      </a:rPr>
                      <m:t>Ω</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𝑚𝑖𝑙𝑒</m:t>
                    </m:r>
                  </m:oMath>
                </a14:m>
                <a:endParaRPr lang="en-US" dirty="0">
                  <a:latin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685800" y="5181600"/>
                <a:ext cx="8033353" cy="88036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3050280" y="964800"/>
              <a:ext cx="5833080" cy="3556080"/>
            </p14:xfrm>
          </p:contentPart>
        </mc:Choice>
        <mc:Fallback xmlns="">
          <p:pic>
            <p:nvPicPr>
              <p:cNvPr id="4" name="Ink 3"/>
              <p:cNvPicPr/>
              <p:nvPr/>
            </p:nvPicPr>
            <p:blipFill>
              <a:blip r:embed="rId7"/>
              <a:stretch>
                <a:fillRect/>
              </a:stretch>
            </p:blipFill>
            <p:spPr>
              <a:xfrm>
                <a:off x="3044520" y="960120"/>
                <a:ext cx="5847120" cy="3566160"/>
              </a:xfrm>
              <a:prstGeom prst="rect">
                <a:avLst/>
              </a:prstGeom>
            </p:spPr>
          </p:pic>
        </mc:Fallback>
      </mc:AlternateContent>
    </p:spTree>
    <p:extLst>
      <p:ext uri="{BB962C8B-B14F-4D97-AF65-F5344CB8AC3E}">
        <p14:creationId xmlns:p14="http://schemas.microsoft.com/office/powerpoint/2010/main" val="2955605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1</a:t>
            </a:r>
          </a:p>
        </p:txBody>
      </p:sp>
      <mc:AlternateContent xmlns:mc="http://schemas.openxmlformats.org/markup-compatibility/2006" xmlns:a14="http://schemas.microsoft.com/office/drawing/2010/main">
        <mc:Choice Requires="a14">
          <p:sp>
            <p:nvSpPr>
              <p:cNvPr id="9" name="Rectangle 8"/>
              <p:cNvSpPr/>
              <p:nvPr/>
            </p:nvSpPr>
            <p:spPr>
              <a:xfrm>
                <a:off x="1524000" y="1219200"/>
                <a:ext cx="2263440"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𝑙𝑖𝑛𝑒</m:t>
                              </m:r>
                            </m:sub>
                          </m:sSub>
                        </m:e>
                      </m:d>
                      <m:r>
                        <m:rPr>
                          <m:nor/>
                        </m:rPr>
                        <a:rPr lang="en-US" dirty="0">
                          <a:latin typeface="Times New Roman" panose="02020603050405020304" pitchFamily="18" charset="0"/>
                        </a:rPr>
                        <m:t> </m:t>
                      </m:r>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smtClean="0">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i="1">
                                    <a:latin typeface="Cambria Math" panose="02040503050406030204" pitchFamily="18" charset="0"/>
                                  </a:rPr>
                                  <m:t>0</m:t>
                                </m:r>
                              </m:e>
                              <m:e>
                                <m:r>
                                  <a:rPr lang="en-US" b="0" i="1" smtClean="0">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524000" y="1219200"/>
                <a:ext cx="2263440" cy="824906"/>
              </a:xfrm>
              <a:prstGeom prst="rect">
                <a:avLst/>
              </a:prstGeom>
              <a:blipFill>
                <a:blip r:embed="rId3"/>
                <a:stretch>
                  <a:fillRect/>
                </a:stretch>
              </a:blipFill>
            </p:spPr>
            <p:txBody>
              <a:bodyPr/>
              <a:lstStyle/>
              <a:p>
                <a:r>
                  <a:rPr lang="en-US">
                    <a:noFill/>
                  </a:rPr>
                  <a:t> </a:t>
                </a:r>
              </a:p>
            </p:txBody>
          </p:sp>
        </mc:Fallback>
      </mc:AlternateContent>
      <p:sp>
        <p:nvSpPr>
          <p:cNvPr id="6" name="Rectangle 5"/>
          <p:cNvSpPr/>
          <p:nvPr/>
        </p:nvSpPr>
        <p:spPr>
          <a:xfrm>
            <a:off x="128752" y="647700"/>
            <a:ext cx="8760372" cy="400110"/>
          </a:xfrm>
          <a:prstGeom prst="rect">
            <a:avLst/>
          </a:prstGeom>
        </p:spPr>
        <p:txBody>
          <a:bodyPr wrap="square">
            <a:spAutoFit/>
          </a:bodyPr>
          <a:lstStyle/>
          <a:p>
            <a:r>
              <a:rPr lang="en-US" sz="2000" dirty="0">
                <a:solidFill>
                  <a:srgbClr val="000000"/>
                </a:solidFill>
                <a:latin typeface="Times New Roman" panose="02020603050405020304" pitchFamily="18" charset="0"/>
              </a:rPr>
              <a:t>The general matrices for the line are</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4038600" y="1446987"/>
                <a:ext cx="221964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𝐵</m:t>
                              </m:r>
                            </m:e>
                            <m:sub>
                              <m:r>
                                <a:rPr lang="en-US" i="1">
                                  <a:latin typeface="Cambria Math" panose="02040503050406030204" pitchFamily="18" charset="0"/>
                                </a:rPr>
                                <m:t>𝑙𝑖𝑛𝑒</m:t>
                              </m:r>
                            </m:sub>
                          </m:sSub>
                        </m:e>
                      </m:d>
                      <m:r>
                        <m:rPr>
                          <m:nor/>
                        </m:rPr>
                        <a:rPr lang="en-US" dirty="0">
                          <a:latin typeface="Times New Roman" panose="02020603050405020304" pitchFamily="18" charset="0"/>
                        </a:rPr>
                        <m:t> </m:t>
                      </m:r>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𝑍𝑙𝑖𝑛𝑒</m:t>
                              </m:r>
                            </m:e>
                            <m:sub>
                              <m:r>
                                <a:rPr lang="en-US" b="0" i="1" smtClean="0">
                                  <a:latin typeface="Cambria Math" panose="02040503050406030204" pitchFamily="18" charset="0"/>
                                </a:rPr>
                                <m:t>𝑎𝑏𝑐</m:t>
                              </m:r>
                            </m:sub>
                          </m:sSub>
                        </m:e>
                      </m:d>
                    </m:oMath>
                  </m:oMathPara>
                </a14:m>
                <a:endParaRPr lang="en-US" dirty="0">
                  <a:latin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038600" y="1446987"/>
                <a:ext cx="2219647" cy="369332"/>
              </a:xfrm>
              <a:prstGeom prst="rect">
                <a:avLst/>
              </a:prstGeom>
              <a:blipFill>
                <a:blip r:embed="rId4"/>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423360" y="1219200"/>
                <a:ext cx="1924309"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smtClean="0">
                              <a:latin typeface="Cambria Math" panose="02040503050406030204" pitchFamily="18" charset="0"/>
                            </a:rPr>
                            <m:t>𝑑</m:t>
                          </m:r>
                        </m:e>
                      </m:d>
                      <m:r>
                        <m:rPr>
                          <m:nor/>
                        </m:rPr>
                        <a:rPr lang="en-US" dirty="0">
                          <a:latin typeface="Times New Roman" panose="02020603050405020304" pitchFamily="18" charset="0"/>
                        </a:rPr>
                        <m:t> </m:t>
                      </m:r>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smtClean="0">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i="1">
                                    <a:latin typeface="Cambria Math" panose="02040503050406030204" pitchFamily="18" charset="0"/>
                                  </a:rPr>
                                  <m:t>0</m:t>
                                </m:r>
                              </m:e>
                              <m:e>
                                <m:r>
                                  <a:rPr lang="en-US" b="0" i="1" smtClean="0">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6423360" y="1219200"/>
                <a:ext cx="1924309" cy="824906"/>
              </a:xfrm>
              <a:prstGeom prst="rect">
                <a:avLst/>
              </a:prstGeom>
              <a:blipFill>
                <a:blip r:embed="rId5"/>
                <a:stretch>
                  <a:fillRect/>
                </a:stretch>
              </a:blipFill>
            </p:spPr>
            <p:txBody>
              <a:bodyPr/>
              <a:lstStyle/>
              <a:p>
                <a:r>
                  <a:rPr lang="en-US">
                    <a:noFill/>
                  </a:rPr>
                  <a:t> </a:t>
                </a:r>
              </a:p>
            </p:txBody>
          </p:sp>
        </mc:Fallback>
      </mc:AlternateContent>
      <p:sp>
        <p:nvSpPr>
          <p:cNvPr id="13" name="Rectangle 12"/>
          <p:cNvSpPr/>
          <p:nvPr/>
        </p:nvSpPr>
        <p:spPr>
          <a:xfrm>
            <a:off x="152400" y="2133600"/>
            <a:ext cx="8915400" cy="707886"/>
          </a:xfrm>
          <a:prstGeom prst="rect">
            <a:avLst/>
          </a:prstGeom>
        </p:spPr>
        <p:txBody>
          <a:bodyPr wrap="square">
            <a:spAutoFit/>
          </a:bodyPr>
          <a:lstStyle/>
          <a:p>
            <a:r>
              <a:rPr lang="en-US" sz="2000" dirty="0">
                <a:solidFill>
                  <a:srgbClr val="000000"/>
                </a:solidFill>
                <a:latin typeface="Times New Roman" panose="02020603050405020304" pitchFamily="18" charset="0"/>
              </a:rPr>
              <a:t>The transformer impedance needs to be converted to per unit referenced to the low-voltage side of the transformer. The base impedance is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3"/>
              <p:cNvSpPr txBox="1"/>
              <p:nvPr/>
            </p:nvSpPr>
            <p:spPr>
              <a:xfrm>
                <a:off x="3296089" y="2902109"/>
                <a:ext cx="3124060" cy="5558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𝑏𝑎𝑠𝑒</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12.47</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∙1000</m:t>
                          </m:r>
                        </m:num>
                        <m:den>
                          <m:r>
                            <a:rPr lang="en-US" b="0" i="1" smtClean="0">
                              <a:latin typeface="Cambria Math" panose="02040503050406030204" pitchFamily="18" charset="0"/>
                            </a:rPr>
                            <m:t>5000</m:t>
                          </m:r>
                        </m:den>
                      </m:f>
                      <m:r>
                        <a:rPr lang="en-US" b="0" i="1" smtClean="0">
                          <a:latin typeface="Cambria Math" panose="02040503050406030204" pitchFamily="18" charset="0"/>
                        </a:rPr>
                        <m:t>=31.1</m:t>
                      </m:r>
                      <m:r>
                        <m:rPr>
                          <m:sty m:val="p"/>
                        </m:rPr>
                        <a:rPr lang="el-GR" i="1" dirty="0">
                          <a:latin typeface="Cambria Math" panose="02040503050406030204" pitchFamily="18" charset="0"/>
                          <a:ea typeface="Cambria Math" panose="02040503050406030204" pitchFamily="18" charset="0"/>
                        </a:rPr>
                        <m:t>Ω</m:t>
                      </m:r>
                    </m:oMath>
                  </m:oMathPara>
                </a14:m>
                <a:endParaRPr lang="en-US" dirty="0">
                  <a:latin typeface="Times New Roman" panose="020206030504050203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296089" y="2902109"/>
                <a:ext cx="3124060" cy="555858"/>
              </a:xfrm>
              <a:prstGeom prst="rect">
                <a:avLst/>
              </a:prstGeom>
              <a:blipFill>
                <a:blip r:embed="rId6"/>
                <a:stretch>
                  <a:fillRect l="-1215" r="-810" b="-13636"/>
                </a:stretch>
              </a:blipFill>
            </p:spPr>
            <p:txBody>
              <a:bodyPr/>
              <a:lstStyle/>
              <a:p>
                <a:r>
                  <a:rPr lang="en-US">
                    <a:noFill/>
                  </a:rPr>
                  <a:t> </a:t>
                </a:r>
              </a:p>
            </p:txBody>
          </p:sp>
        </mc:Fallback>
      </mc:AlternateContent>
      <p:sp>
        <p:nvSpPr>
          <p:cNvPr id="15" name="Rectangle 14"/>
          <p:cNvSpPr/>
          <p:nvPr/>
        </p:nvSpPr>
        <p:spPr>
          <a:xfrm>
            <a:off x="128752" y="3444756"/>
            <a:ext cx="8939048" cy="400110"/>
          </a:xfrm>
          <a:prstGeom prst="rect">
            <a:avLst/>
          </a:prstGeom>
        </p:spPr>
        <p:txBody>
          <a:bodyPr wrap="square">
            <a:spAutoFit/>
          </a:bodyPr>
          <a:lstStyle/>
          <a:p>
            <a:r>
              <a:rPr lang="en-US" sz="2000" dirty="0">
                <a:solidFill>
                  <a:srgbClr val="000000"/>
                </a:solidFill>
                <a:latin typeface="Times New Roman" panose="02020603050405020304" pitchFamily="18" charset="0"/>
              </a:rPr>
              <a:t>The transformer impedance referenced to the low-voltage side is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Rectangle 15"/>
              <p:cNvSpPr/>
              <p:nvPr/>
            </p:nvSpPr>
            <p:spPr>
              <a:xfrm>
                <a:off x="2743200" y="3927276"/>
                <a:ext cx="4283673" cy="369332"/>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𝑡</m:t>
                        </m:r>
                      </m:sub>
                    </m:sSub>
                    <m:r>
                      <a:rPr lang="en-US" i="1">
                        <a:latin typeface="Cambria Math" panose="02040503050406030204" pitchFamily="18" charset="0"/>
                      </a:rPr>
                      <m:t>=</m:t>
                    </m:r>
                    <m:d>
                      <m:dPr>
                        <m:ctrlPr>
                          <a:rPr lang="en-US" i="1" smtClean="0">
                            <a:latin typeface="Cambria Math" panose="02040503050406030204" pitchFamily="18" charset="0"/>
                          </a:rPr>
                        </m:ctrlPr>
                      </m:dPr>
                      <m:e>
                        <m:r>
                          <a:rPr lang="en-US" b="0" i="1" smtClean="0">
                            <a:latin typeface="Cambria Math" panose="02040503050406030204" pitchFamily="18" charset="0"/>
                          </a:rPr>
                          <m:t>0.085</m:t>
                        </m:r>
                        <m:r>
                          <a:rPr lang="en-US" b="0" i="1" smtClean="0">
                            <a:latin typeface="Cambria Math" panose="02040503050406030204" pitchFamily="18" charset="0"/>
                            <a:ea typeface="Cambria Math" panose="02040503050406030204" pitchFamily="18" charset="0"/>
                          </a:rPr>
                          <m:t>∠85</m:t>
                        </m:r>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latin typeface="Times New Roman" panose="02020603050405020304" pitchFamily="18" charset="0"/>
                  </a:rPr>
                  <a:t>31.1 </a:t>
                </a:r>
                <a14:m>
                  <m:oMath xmlns:m="http://schemas.openxmlformats.org/officeDocument/2006/math">
                    <m:r>
                      <a:rPr lang="en-US" i="1">
                        <a:latin typeface="Cambria Math" panose="02040503050406030204" pitchFamily="18" charset="0"/>
                      </a:rPr>
                      <m:t>=</m:t>
                    </m:r>
                  </m:oMath>
                </a14:m>
                <a:r>
                  <a:rPr lang="en-US" dirty="0">
                    <a:latin typeface="Times New Roman" panose="02020603050405020304" pitchFamily="18" charset="0"/>
                  </a:rPr>
                  <a:t>0.2304+j2.6335 </a:t>
                </a:r>
                <a14:m>
                  <m:oMath xmlns:m="http://schemas.openxmlformats.org/officeDocument/2006/math">
                    <m:r>
                      <m:rPr>
                        <m:sty m:val="p"/>
                      </m:rPr>
                      <a:rPr lang="el-GR" i="1" dirty="0">
                        <a:latin typeface="Cambria Math" panose="02040503050406030204" pitchFamily="18" charset="0"/>
                        <a:ea typeface="Cambria Math" panose="02040503050406030204" pitchFamily="18" charset="0"/>
                      </a:rPr>
                      <m:t>Ω</m:t>
                    </m:r>
                  </m:oMath>
                </a14:m>
                <a:endParaRPr lang="en-US" dirty="0">
                  <a:latin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743200" y="3927276"/>
                <a:ext cx="4283673" cy="369332"/>
              </a:xfrm>
              <a:prstGeom prst="rect">
                <a:avLst/>
              </a:prstGeom>
              <a:blipFill>
                <a:blip r:embed="rId7"/>
                <a:stretch>
                  <a:fillRect t="-3333" b="-23333"/>
                </a:stretch>
              </a:blipFill>
            </p:spPr>
            <p:txBody>
              <a:bodyPr/>
              <a:lstStyle/>
              <a:p>
                <a:r>
                  <a:rPr lang="en-US">
                    <a:noFill/>
                  </a:rPr>
                  <a:t> </a:t>
                </a:r>
              </a:p>
            </p:txBody>
          </p:sp>
        </mc:Fallback>
      </mc:AlternateContent>
      <p:sp>
        <p:nvSpPr>
          <p:cNvPr id="17" name="Rectangle 16"/>
          <p:cNvSpPr/>
          <p:nvPr/>
        </p:nvSpPr>
        <p:spPr>
          <a:xfrm>
            <a:off x="128752" y="4296608"/>
            <a:ext cx="8939048" cy="400110"/>
          </a:xfrm>
          <a:prstGeom prst="rect">
            <a:avLst/>
          </a:prstGeom>
        </p:spPr>
        <p:txBody>
          <a:bodyPr wrap="square">
            <a:spAutoFit/>
          </a:bodyPr>
          <a:lstStyle/>
          <a:p>
            <a:r>
              <a:rPr lang="en-US" sz="2000" dirty="0">
                <a:solidFill>
                  <a:srgbClr val="000000"/>
                </a:solidFill>
                <a:latin typeface="Times New Roman" panose="02020603050405020304" pitchFamily="18" charset="0"/>
              </a:rPr>
              <a:t>The transformer phase impedance matrix is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TextBox 17"/>
              <p:cNvSpPr txBox="1"/>
              <p:nvPr/>
            </p:nvSpPr>
            <p:spPr>
              <a:xfrm>
                <a:off x="1283776" y="4876800"/>
                <a:ext cx="7066935" cy="880369"/>
              </a:xfrm>
              <a:prstGeom prst="rect">
                <a:avLst/>
              </a:prstGeom>
              <a:noFill/>
            </p:spPr>
            <p:txBody>
              <a:bodyPr wrap="none" lIns="0" tIns="0" rIns="0" bIns="0" rtlCol="0">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𝑍𝑡</m:t>
                            </m:r>
                          </m:e>
                          <m:sub>
                            <m:r>
                              <a:rPr lang="en-US" b="0" i="1" smtClean="0">
                                <a:latin typeface="Cambria Math" panose="02040503050406030204" pitchFamily="18" charset="0"/>
                              </a:rPr>
                              <m:t>𝑎𝑏𝑐</m:t>
                            </m:r>
                          </m:sub>
                        </m:sSub>
                      </m:e>
                    </m:d>
                    <m:r>
                      <a:rPr lang="en-US" b="0" i="0" smtClean="0">
                        <a:latin typeface="Cambria Math" panose="02040503050406030204" pitchFamily="18" charset="0"/>
                      </a:rPr>
                      <m:t>=</m:t>
                    </m:r>
                    <m:d>
                      <m:dPr>
                        <m:begChr m:val="["/>
                        <m:endChr m:val="]"/>
                        <m:ctrlPr>
                          <a:rPr lang="en-US" i="1" smtClean="0">
                            <a:latin typeface="Cambria Math" panose="02040503050406030204" pitchFamily="18" charset="0"/>
                          </a:rPr>
                        </m:ctrlPr>
                      </m:dPr>
                      <m:e>
                        <m:m>
                          <m:mPr>
                            <m:plcHide m:val="on"/>
                            <m:mcs>
                              <m:mc>
                                <m:mcPr>
                                  <m:count m:val="3"/>
                                  <m:mcJc m:val="center"/>
                                </m:mcPr>
                              </m:mc>
                            </m:mcs>
                            <m:ctrlPr>
                              <a:rPr lang="en-US" i="1" smtClean="0">
                                <a:latin typeface="Cambria Math" panose="02040503050406030204" pitchFamily="18" charset="0"/>
                              </a:rPr>
                            </m:ctrlPr>
                          </m:mPr>
                          <m:mr>
                            <m:e>
                              <m:r>
                                <a:rPr lang="en-US" b="0" i="1" smtClean="0">
                                  <a:latin typeface="Cambria Math" panose="02040503050406030204" pitchFamily="18" charset="0"/>
                                </a:rPr>
                                <m:t>0.2304+</m:t>
                              </m:r>
                              <m:r>
                                <a:rPr lang="en-US" b="0" i="1" smtClean="0">
                                  <a:latin typeface="Cambria Math" panose="02040503050406030204" pitchFamily="18" charset="0"/>
                                </a:rPr>
                                <m:t>𝑗</m:t>
                              </m:r>
                              <m:r>
                                <a:rPr lang="en-US" b="0" i="1" smtClean="0">
                                  <a:latin typeface="Cambria Math" panose="02040503050406030204" pitchFamily="18" charset="0"/>
                                </a:rPr>
                                <m:t>2.6335</m:t>
                              </m:r>
                            </m:e>
                            <m:e>
                              <m:r>
                                <a:rPr lang="en-US" b="0" i="1" smtClean="0">
                                  <a:latin typeface="Cambria Math" panose="02040503050406030204" pitchFamily="18" charset="0"/>
                                </a:rPr>
                                <m:t>0</m:t>
                              </m:r>
                            </m:e>
                            <m:e>
                              <m:r>
                                <a:rPr lang="en-US" i="1" smtClean="0">
                                  <a:latin typeface="Cambria Math" panose="02040503050406030204" pitchFamily="18" charset="0"/>
                                </a:rPr>
                                <m:t>0</m:t>
                              </m:r>
                            </m:e>
                          </m:mr>
                          <m:mr>
                            <m:e>
                              <m:r>
                                <a:rPr lang="en-US" i="1" smtClean="0">
                                  <a:latin typeface="Cambria Math" panose="02040503050406030204" pitchFamily="18" charset="0"/>
                                </a:rPr>
                                <m:t>0</m:t>
                              </m:r>
                            </m:e>
                            <m:e>
                              <m:r>
                                <a:rPr lang="en-US" i="1">
                                  <a:latin typeface="Cambria Math" panose="02040503050406030204" pitchFamily="18" charset="0"/>
                                </a:rPr>
                                <m:t>0.</m:t>
                              </m:r>
                              <m:r>
                                <a:rPr lang="en-US" i="1" smtClean="0">
                                  <a:latin typeface="Cambria Math" panose="02040503050406030204" pitchFamily="18" charset="0"/>
                                </a:rPr>
                                <m:t>2</m:t>
                              </m:r>
                              <m:r>
                                <a:rPr lang="en-US" b="0" i="1" smtClean="0">
                                  <a:latin typeface="Cambria Math" panose="02040503050406030204" pitchFamily="18" charset="0"/>
                                </a:rPr>
                                <m:t>304</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2.6335</m:t>
                              </m:r>
                            </m:e>
                            <m:e>
                              <m:r>
                                <a:rPr lang="en-US" i="1" smtClean="0">
                                  <a:latin typeface="Cambria Math" panose="02040503050406030204" pitchFamily="18" charset="0"/>
                                </a:rPr>
                                <m:t>0</m:t>
                              </m:r>
                            </m:e>
                          </m:mr>
                          <m:mr>
                            <m:e>
                              <m:r>
                                <a:rPr lang="en-US" i="1" smtClean="0">
                                  <a:latin typeface="Cambria Math" panose="02040503050406030204" pitchFamily="18" charset="0"/>
                                </a:rPr>
                                <m:t>0</m:t>
                              </m:r>
                            </m:e>
                            <m:e>
                              <m:r>
                                <a:rPr lang="en-US" i="1" smtClean="0">
                                  <a:latin typeface="Cambria Math" panose="02040503050406030204" pitchFamily="18" charset="0"/>
                                </a:rPr>
                                <m:t>0</m:t>
                              </m:r>
                            </m:e>
                            <m:e>
                              <m:r>
                                <a:rPr lang="en-US" i="1">
                                  <a:latin typeface="Cambria Math" panose="02040503050406030204" pitchFamily="18" charset="0"/>
                                </a:rPr>
                                <m:t>0.</m:t>
                              </m:r>
                              <m:r>
                                <a:rPr lang="en-US" i="1" smtClean="0">
                                  <a:latin typeface="Cambria Math" panose="02040503050406030204" pitchFamily="18" charset="0"/>
                                </a:rPr>
                                <m:t>2</m:t>
                              </m:r>
                              <m:r>
                                <a:rPr lang="en-US" b="0" i="1" smtClean="0">
                                  <a:latin typeface="Cambria Math" panose="02040503050406030204" pitchFamily="18" charset="0"/>
                                </a:rPr>
                                <m:t>304</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2.6335</m:t>
                              </m:r>
                            </m:e>
                          </m:mr>
                        </m:m>
                      </m:e>
                    </m:d>
                  </m:oMath>
                </a14:m>
                <a:r>
                  <a:rPr lang="en-US" dirty="0">
                    <a:latin typeface="Times New Roman" panose="02020603050405020304" pitchFamily="18" charset="0"/>
                  </a:rPr>
                  <a:t> </a:t>
                </a:r>
                <a14:m>
                  <m:oMath xmlns:m="http://schemas.openxmlformats.org/officeDocument/2006/math">
                    <m:r>
                      <m:rPr>
                        <m:sty m:val="p"/>
                      </m:rPr>
                      <a:rPr lang="el-GR" b="0" i="1" dirty="0" smtClean="0">
                        <a:latin typeface="Cambria Math" panose="02040503050406030204" pitchFamily="18" charset="0"/>
                        <a:ea typeface="Cambria Math" panose="02040503050406030204" pitchFamily="18" charset="0"/>
                      </a:rPr>
                      <m:t>Ω</m:t>
                    </m:r>
                  </m:oMath>
                </a14:m>
                <a:endParaRPr lang="en-US" dirty="0">
                  <a:latin typeface="Times New Roman" panose="02020603050405020304"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283776" y="4876800"/>
                <a:ext cx="7066935" cy="88036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9">
            <p14:nvContentPartPr>
              <p14:cNvPr id="2" name="Ink 1"/>
              <p14:cNvContentPartPr/>
              <p14:nvPr/>
            </p14:nvContentPartPr>
            <p14:xfrm>
              <a:off x="3297960" y="4952160"/>
              <a:ext cx="4070160" cy="572760"/>
            </p14:xfrm>
          </p:contentPart>
        </mc:Choice>
        <mc:Fallback xmlns="">
          <p:pic>
            <p:nvPicPr>
              <p:cNvPr id="2" name="Ink 1"/>
              <p:cNvPicPr/>
              <p:nvPr/>
            </p:nvPicPr>
            <p:blipFill>
              <a:blip r:embed="rId10"/>
              <a:stretch>
                <a:fillRect/>
              </a:stretch>
            </p:blipFill>
            <p:spPr>
              <a:xfrm>
                <a:off x="3295440" y="4949640"/>
                <a:ext cx="4075560" cy="578160"/>
              </a:xfrm>
              <a:prstGeom prst="rect">
                <a:avLst/>
              </a:prstGeom>
            </p:spPr>
          </p:pic>
        </mc:Fallback>
      </mc:AlternateContent>
    </p:spTree>
    <p:extLst>
      <p:ext uri="{BB962C8B-B14F-4D97-AF65-F5344CB8AC3E}">
        <p14:creationId xmlns:p14="http://schemas.microsoft.com/office/powerpoint/2010/main" val="1874601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717912" cy="584775"/>
          </a:xfrm>
          <a:prstGeom prst="rect">
            <a:avLst/>
          </a:prstGeom>
        </p:spPr>
        <p:txBody>
          <a:bodyPr wrap="none">
            <a:spAutoFit/>
          </a:bodyPr>
          <a:lstStyle/>
          <a:p>
            <a:r>
              <a:rPr lang="en-US" sz="3200" dirty="0">
                <a:solidFill>
                  <a:srgbClr val="C8102E"/>
                </a:solidFill>
                <a:latin typeface="+mj-lt"/>
                <a:ea typeface="+mj-ea"/>
                <a:cs typeface="+mj-cs"/>
              </a:rPr>
              <a:t>Three-Phase Transformer Models</a:t>
            </a:r>
          </a:p>
        </p:txBody>
      </p:sp>
      <p:sp>
        <p:nvSpPr>
          <p:cNvPr id="2" name="Rectangle 1"/>
          <p:cNvSpPr/>
          <p:nvPr/>
        </p:nvSpPr>
        <p:spPr>
          <a:xfrm>
            <a:off x="228600" y="1219200"/>
            <a:ext cx="8763000" cy="4401205"/>
          </a:xfrm>
          <a:prstGeom prst="rect">
            <a:avLst/>
          </a:prstGeom>
        </p:spPr>
        <p:txBody>
          <a:bodyPr wrap="square">
            <a:spAutoFit/>
          </a:bodyPr>
          <a:lstStyle/>
          <a:p>
            <a:pPr marL="342900" indent="-342900" algn="just">
              <a:buFont typeface="Arial" panose="020B0604020202020204" pitchFamily="34" charset="0"/>
              <a:buChar char="•"/>
            </a:pPr>
            <a:r>
              <a:rPr lang="en-US" sz="2000" dirty="0">
                <a:latin typeface="Times New Roman" panose="02020603050405020304" pitchFamily="18" charset="0"/>
              </a:rPr>
              <a:t>Three-phase transformer banks are found in the distribution substation where the voltage is transformed from the transmission or </a:t>
            </a:r>
            <a:r>
              <a:rPr lang="en-US" sz="2000" dirty="0" err="1">
                <a:latin typeface="Times New Roman" panose="02020603050405020304" pitchFamily="18" charset="0"/>
              </a:rPr>
              <a:t>subtransmission</a:t>
            </a:r>
            <a:r>
              <a:rPr lang="en-US" sz="2000" dirty="0">
                <a:latin typeface="Times New Roman" panose="02020603050405020304" pitchFamily="18" charset="0"/>
              </a:rPr>
              <a:t> level to the distribution feeder level. </a:t>
            </a:r>
          </a:p>
          <a:p>
            <a:pPr marL="342900" indent="-342900" algn="just">
              <a:buFont typeface="Arial" panose="020B0604020202020204" pitchFamily="34" charset="0"/>
              <a:buChar char="•"/>
            </a:pPr>
            <a:r>
              <a:rPr lang="en-US" sz="2000" dirty="0">
                <a:latin typeface="Times New Roman" panose="02020603050405020304" pitchFamily="18" charset="0"/>
              </a:rPr>
              <a:t>In most cases, the substation transformer will be a three-phase unit perhaps with high-voltage no-load taps and, perhaps, low-voltage load tap changing (LTC). </a:t>
            </a:r>
          </a:p>
          <a:p>
            <a:pPr marL="342900" indent="-342900" algn="just">
              <a:buFont typeface="Arial" panose="020B0604020202020204" pitchFamily="34" charset="0"/>
              <a:buChar char="•"/>
            </a:pPr>
            <a:r>
              <a:rPr lang="en-US" sz="2000" dirty="0">
                <a:latin typeface="Times New Roman" panose="02020603050405020304" pitchFamily="18" charset="0"/>
              </a:rPr>
              <a:t>For a four-wire wye feeder, the most common substation transformer connection is the delta–grounded wye. A three-wire delta feeder will typically have a delta–delta transformer connection in the substation. </a:t>
            </a:r>
          </a:p>
          <a:p>
            <a:pPr marL="342900" indent="-342900" algn="just">
              <a:buFont typeface="Arial" panose="020B0604020202020204" pitchFamily="34" charset="0"/>
              <a:buChar char="•"/>
            </a:pPr>
            <a:r>
              <a:rPr lang="en-US" sz="2000" dirty="0">
                <a:latin typeface="Times New Roman" panose="02020603050405020304" pitchFamily="18" charset="0"/>
              </a:rPr>
              <a:t>Three-phase transformer banks out on the feeder will provide the final voltage transformation to the customer's load. A variety of transformer connections can be applied. The load can be pure three-phase or a combination of single-phase lighting load and a three-phase load such as an induction motor</a:t>
            </a:r>
            <a:r>
              <a:rPr lang="en-US" sz="2000">
                <a:latin typeface="Times New Roman" panose="02020603050405020304" pitchFamily="18" charset="0"/>
              </a:rPr>
              <a:t>. </a:t>
            </a:r>
          </a:p>
          <a:p>
            <a:pPr marL="342900" indent="-342900" algn="just">
              <a:buFont typeface="Arial" panose="020B0604020202020204" pitchFamily="34" charset="0"/>
              <a:buChar char="•"/>
            </a:pPr>
            <a:r>
              <a:rPr lang="en-US" sz="2000">
                <a:latin typeface="Times New Roman" panose="02020603050405020304" pitchFamily="18" charset="0"/>
              </a:rPr>
              <a:t>In </a:t>
            </a:r>
            <a:r>
              <a:rPr lang="en-US" sz="2000" dirty="0">
                <a:latin typeface="Times New Roman" panose="02020603050405020304" pitchFamily="18" charset="0"/>
              </a:rPr>
              <a:t>the analysis of a distribution feeder, it is important that the various three-phase transformer connections be modeled correctly.</a:t>
            </a:r>
          </a:p>
        </p:txBody>
      </p:sp>
    </p:spTree>
    <p:extLst>
      <p:ext uri="{BB962C8B-B14F-4D97-AF65-F5344CB8AC3E}">
        <p14:creationId xmlns:p14="http://schemas.microsoft.com/office/powerpoint/2010/main" val="2297970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1</a:t>
            </a:r>
          </a:p>
        </p:txBody>
      </p:sp>
      <p:sp>
        <p:nvSpPr>
          <p:cNvPr id="17" name="Rectangle 16"/>
          <p:cNvSpPr/>
          <p:nvPr/>
        </p:nvSpPr>
        <p:spPr>
          <a:xfrm>
            <a:off x="152400" y="652955"/>
            <a:ext cx="8939048" cy="707886"/>
          </a:xfrm>
          <a:prstGeom prst="rect">
            <a:avLst/>
          </a:prstGeom>
        </p:spPr>
        <p:txBody>
          <a:bodyPr wrap="square">
            <a:spAutoFit/>
          </a:bodyPr>
          <a:lstStyle/>
          <a:p>
            <a:pPr algn="just"/>
            <a:r>
              <a:rPr lang="en-US" sz="2000" dirty="0">
                <a:latin typeface="Times New Roman" panose="02020603050405020304" pitchFamily="18" charset="0"/>
              </a:rPr>
              <a:t>The unbalanced constant impedance load is connected in grounded wye. The load impedance matrix is specified to be</a:t>
            </a:r>
          </a:p>
        </p:txBody>
      </p:sp>
      <mc:AlternateContent xmlns:mc="http://schemas.openxmlformats.org/markup-compatibility/2006" xmlns:a14="http://schemas.microsoft.com/office/drawing/2010/main">
        <mc:Choice Requires="a14">
          <p:sp>
            <p:nvSpPr>
              <p:cNvPr id="18" name="TextBox 17"/>
              <p:cNvSpPr txBox="1"/>
              <p:nvPr/>
            </p:nvSpPr>
            <p:spPr>
              <a:xfrm>
                <a:off x="2394807" y="1360841"/>
                <a:ext cx="4454233" cy="880369"/>
              </a:xfrm>
              <a:prstGeom prst="rect">
                <a:avLst/>
              </a:prstGeom>
              <a:noFill/>
            </p:spPr>
            <p:txBody>
              <a:bodyPr wrap="none" lIns="0" tIns="0" rIns="0" bIns="0" rtlCol="0">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𝑍𝑙𝑜𝑎𝑑</m:t>
                            </m:r>
                          </m:e>
                          <m:sub>
                            <m:r>
                              <a:rPr lang="en-US" b="0" i="1" smtClean="0">
                                <a:latin typeface="Cambria Math" panose="02040503050406030204" pitchFamily="18" charset="0"/>
                              </a:rPr>
                              <m:t>𝑎𝑏𝑐</m:t>
                            </m:r>
                          </m:sub>
                        </m:sSub>
                      </m:e>
                    </m:d>
                    <m:r>
                      <a:rPr lang="en-US" b="0" i="0" smtClean="0">
                        <a:latin typeface="Cambria Math" panose="02040503050406030204" pitchFamily="18" charset="0"/>
                      </a:rPr>
                      <m:t>=</m:t>
                    </m:r>
                    <m:d>
                      <m:dPr>
                        <m:begChr m:val="["/>
                        <m:endChr m:val="]"/>
                        <m:ctrlPr>
                          <a:rPr lang="en-US" i="1" smtClean="0">
                            <a:latin typeface="Cambria Math" panose="02040503050406030204" pitchFamily="18" charset="0"/>
                          </a:rPr>
                        </m:ctrlPr>
                      </m:dPr>
                      <m:e>
                        <m:m>
                          <m:mPr>
                            <m:plcHide m:val="on"/>
                            <m:mcs>
                              <m:mc>
                                <m:mcPr>
                                  <m:count m:val="3"/>
                                  <m:mcJc m:val="center"/>
                                </m:mcPr>
                              </m:mc>
                            </m:mcs>
                            <m:ctrlPr>
                              <a:rPr lang="en-US" i="1" smtClean="0">
                                <a:latin typeface="Cambria Math" panose="02040503050406030204" pitchFamily="18" charset="0"/>
                              </a:rPr>
                            </m:ctrlPr>
                          </m:mPr>
                          <m:mr>
                            <m:e>
                              <m:r>
                                <a:rPr lang="en-US" b="0" i="1" smtClean="0">
                                  <a:latin typeface="Cambria Math" panose="02040503050406030204" pitchFamily="18" charset="0"/>
                                </a:rPr>
                                <m:t>12+</m:t>
                              </m:r>
                              <m:r>
                                <a:rPr lang="en-US" b="0" i="1" smtClean="0">
                                  <a:latin typeface="Cambria Math" panose="02040503050406030204" pitchFamily="18" charset="0"/>
                                </a:rPr>
                                <m:t>𝑗</m:t>
                              </m:r>
                              <m:r>
                                <a:rPr lang="en-US" b="0" i="1" smtClean="0">
                                  <a:latin typeface="Cambria Math" panose="02040503050406030204" pitchFamily="18" charset="0"/>
                                </a:rPr>
                                <m:t>6</m:t>
                              </m:r>
                            </m:e>
                            <m:e>
                              <m:r>
                                <a:rPr lang="en-US" b="0" i="1" smtClean="0">
                                  <a:latin typeface="Cambria Math" panose="02040503050406030204" pitchFamily="18" charset="0"/>
                                </a:rPr>
                                <m:t>0</m:t>
                              </m:r>
                            </m:e>
                            <m:e>
                              <m:r>
                                <a:rPr lang="en-US" i="1" smtClean="0">
                                  <a:latin typeface="Cambria Math" panose="02040503050406030204" pitchFamily="18" charset="0"/>
                                </a:rPr>
                                <m:t>0</m:t>
                              </m:r>
                            </m:e>
                          </m:mr>
                          <m:mr>
                            <m:e>
                              <m:r>
                                <a:rPr lang="en-US" i="1" smtClean="0">
                                  <a:latin typeface="Cambria Math" panose="02040503050406030204" pitchFamily="18" charset="0"/>
                                </a:rPr>
                                <m:t>0</m:t>
                              </m:r>
                            </m:e>
                            <m:e>
                              <m:r>
                                <a:rPr lang="en-US" i="1" smtClean="0">
                                  <a:latin typeface="Cambria Math" panose="02040503050406030204" pitchFamily="18" charset="0"/>
                                </a:rPr>
                                <m:t>1</m:t>
                              </m:r>
                              <m:r>
                                <a:rPr lang="en-US" b="0" i="1" smtClean="0">
                                  <a:latin typeface="Cambria Math" panose="02040503050406030204" pitchFamily="18" charset="0"/>
                                </a:rPr>
                                <m:t>3</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4</m:t>
                              </m:r>
                            </m:e>
                            <m:e>
                              <m:r>
                                <a:rPr lang="en-US" i="1" smtClean="0">
                                  <a:latin typeface="Cambria Math" panose="02040503050406030204" pitchFamily="18" charset="0"/>
                                </a:rPr>
                                <m:t>0</m:t>
                              </m:r>
                            </m:e>
                          </m:mr>
                          <m:mr>
                            <m:e>
                              <m:r>
                                <a:rPr lang="en-US" i="1" smtClean="0">
                                  <a:latin typeface="Cambria Math" panose="02040503050406030204" pitchFamily="18" charset="0"/>
                                </a:rPr>
                                <m:t>0</m:t>
                              </m:r>
                            </m:e>
                            <m:e>
                              <m:r>
                                <a:rPr lang="en-US" i="1" smtClean="0">
                                  <a:latin typeface="Cambria Math" panose="02040503050406030204" pitchFamily="18" charset="0"/>
                                </a:rPr>
                                <m:t>0</m:t>
                              </m:r>
                            </m:e>
                            <m:e>
                              <m:r>
                                <a:rPr lang="en-US" i="1" smtClean="0">
                                  <a:latin typeface="Cambria Math" panose="02040503050406030204" pitchFamily="18" charset="0"/>
                                </a:rPr>
                                <m:t>1</m:t>
                              </m:r>
                              <m:r>
                                <a:rPr lang="en-US" b="0" i="1" smtClean="0">
                                  <a:latin typeface="Cambria Math" panose="02040503050406030204" pitchFamily="18" charset="0"/>
                                </a:rPr>
                                <m:t>4</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5</m:t>
                              </m:r>
                            </m:e>
                          </m:mr>
                        </m:m>
                      </m:e>
                    </m:d>
                  </m:oMath>
                </a14:m>
                <a:r>
                  <a:rPr lang="en-US" dirty="0">
                    <a:latin typeface="Times New Roman" panose="02020603050405020304" pitchFamily="18" charset="0"/>
                  </a:rPr>
                  <a:t> </a:t>
                </a:r>
                <a14:m>
                  <m:oMath xmlns:m="http://schemas.openxmlformats.org/officeDocument/2006/math">
                    <m:r>
                      <m:rPr>
                        <m:sty m:val="p"/>
                      </m:rPr>
                      <a:rPr lang="el-GR" b="0" i="1" dirty="0" smtClean="0">
                        <a:latin typeface="Cambria Math" panose="02040503050406030204" pitchFamily="18" charset="0"/>
                        <a:ea typeface="Cambria Math" panose="02040503050406030204" pitchFamily="18" charset="0"/>
                      </a:rPr>
                      <m:t>Ω</m:t>
                    </m:r>
                  </m:oMath>
                </a14:m>
                <a:endParaRPr lang="en-US" dirty="0">
                  <a:latin typeface="Times New Roman" panose="02020603050405020304"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2394807" y="1360841"/>
                <a:ext cx="4454233" cy="880369"/>
              </a:xfrm>
              <a:prstGeom prst="rect">
                <a:avLst/>
              </a:prstGeom>
              <a:blipFill>
                <a:blip r:embed="rId3"/>
                <a:stretch>
                  <a:fillRect/>
                </a:stretch>
              </a:blipFill>
            </p:spPr>
            <p:txBody>
              <a:bodyPr/>
              <a:lstStyle/>
              <a:p>
                <a:r>
                  <a:rPr lang="en-US">
                    <a:noFill/>
                  </a:rPr>
                  <a:t> </a:t>
                </a:r>
              </a:p>
            </p:txBody>
          </p:sp>
        </mc:Fallback>
      </mc:AlternateContent>
      <p:sp>
        <p:nvSpPr>
          <p:cNvPr id="2" name="Rectangle 1"/>
          <p:cNvSpPr/>
          <p:nvPr/>
        </p:nvSpPr>
        <p:spPr>
          <a:xfrm>
            <a:off x="152400" y="2356582"/>
            <a:ext cx="8939048" cy="707886"/>
          </a:xfrm>
          <a:prstGeom prst="rect">
            <a:avLst/>
          </a:prstGeom>
        </p:spPr>
        <p:txBody>
          <a:bodyPr wrap="square">
            <a:spAutoFit/>
          </a:bodyPr>
          <a:lstStyle/>
          <a:p>
            <a:r>
              <a:rPr lang="en-US" sz="2000" dirty="0">
                <a:solidFill>
                  <a:srgbClr val="000000"/>
                </a:solidFill>
                <a:latin typeface="Times New Roman" panose="02020603050405020304" pitchFamily="18" charset="0"/>
              </a:rPr>
              <a:t>The unbalanced line-to-line voltages at node 1 serving the substation transformer are given as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TextBox 18"/>
              <p:cNvSpPr txBox="1"/>
              <p:nvPr/>
            </p:nvSpPr>
            <p:spPr>
              <a:xfrm>
                <a:off x="2930242" y="2853224"/>
                <a:ext cx="3383362" cy="767454"/>
              </a:xfrm>
              <a:prstGeom prst="rect">
                <a:avLst/>
              </a:prstGeom>
              <a:noFill/>
            </p:spPr>
            <p:txBody>
              <a:bodyPr wrap="none" lIns="0" tIns="0" rIns="0" bIns="0" rtlCol="0">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𝑉𝐿𝐿</m:t>
                            </m:r>
                          </m:e>
                          <m:sub>
                            <m:r>
                              <a:rPr lang="en-US" b="0" i="1" smtClean="0">
                                <a:latin typeface="Cambria Math" panose="02040503050406030204" pitchFamily="18" charset="0"/>
                              </a:rPr>
                              <m:t>𝐴𝐵𝐶</m:t>
                            </m:r>
                          </m:sub>
                        </m:sSub>
                      </m:e>
                    </m:d>
                    <m:r>
                      <a:rPr lang="en-US" b="0" i="0" smtClean="0">
                        <a:latin typeface="Cambria Math" panose="02040503050406030204" pitchFamily="18" charset="0"/>
                      </a:rPr>
                      <m:t>=</m:t>
                    </m:r>
                    <m:d>
                      <m:dPr>
                        <m:begChr m:val="["/>
                        <m:endChr m:val="]"/>
                        <m:ctrlPr>
                          <a:rPr lang="en-US"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115,000</m:t>
                            </m:r>
                            <m:r>
                              <a:rPr lang="en-US" b="0" i="1" smtClean="0">
                                <a:latin typeface="Cambria Math" panose="02040503050406030204" pitchFamily="18" charset="0"/>
                                <a:ea typeface="Cambria Math" panose="02040503050406030204" pitchFamily="18" charset="0"/>
                              </a:rPr>
                              <m:t>∠0</m:t>
                            </m:r>
                          </m:e>
                          <m:e>
                            <m:r>
                              <a:rPr lang="en-US" i="1">
                                <a:latin typeface="Cambria Math" panose="02040503050406030204" pitchFamily="18" charset="0"/>
                              </a:rPr>
                              <m:t>11</m:t>
                            </m:r>
                            <m:r>
                              <a:rPr lang="en-US" b="0" i="1" smtClean="0">
                                <a:latin typeface="Cambria Math" panose="02040503050406030204" pitchFamily="18" charset="0"/>
                              </a:rPr>
                              <m:t>6</m:t>
                            </m:r>
                            <m:r>
                              <a:rPr lang="en-US" i="1">
                                <a:latin typeface="Cambria Math" panose="02040503050406030204" pitchFamily="18" charset="0"/>
                              </a:rPr>
                              <m:t>,</m:t>
                            </m:r>
                            <m:r>
                              <a:rPr lang="en-US" b="0" i="1" smtClean="0">
                                <a:latin typeface="Cambria Math" panose="02040503050406030204" pitchFamily="18" charset="0"/>
                              </a:rPr>
                              <m:t>5</m:t>
                            </m:r>
                            <m:r>
                              <a:rPr lang="en-US" i="1">
                                <a:latin typeface="Cambria Math" panose="02040503050406030204" pitchFamily="18" charset="0"/>
                              </a:rPr>
                              <m:t>00</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−115.5</m:t>
                            </m:r>
                          </m:e>
                          <m:e>
                            <m:r>
                              <a:rPr lang="en-US" b="0" i="1" smtClean="0">
                                <a:latin typeface="Cambria Math" panose="02040503050406030204" pitchFamily="18" charset="0"/>
                              </a:rPr>
                              <m:t>123</m:t>
                            </m:r>
                            <m:r>
                              <a:rPr lang="en-US" i="1">
                                <a:latin typeface="Cambria Math" panose="02040503050406030204" pitchFamily="18" charset="0"/>
                              </a:rPr>
                              <m:t>,</m:t>
                            </m:r>
                            <m:r>
                              <a:rPr lang="en-US" b="0" i="1" smtClean="0">
                                <a:latin typeface="Cambria Math" panose="02040503050406030204" pitchFamily="18" charset="0"/>
                              </a:rPr>
                              <m:t>538</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121.7</m:t>
                            </m:r>
                          </m:e>
                        </m:eqArr>
                      </m:e>
                    </m:d>
                  </m:oMath>
                </a14:m>
                <a:r>
                  <a:rPr lang="en-US" dirty="0">
                    <a:latin typeface="Times New Roman" panose="02020603050405020304" pitchFamily="18" charset="0"/>
                  </a:rPr>
                  <a:t> </a:t>
                </a:r>
                <a14:m>
                  <m:oMath xmlns:m="http://schemas.openxmlformats.org/officeDocument/2006/math">
                    <m:r>
                      <a:rPr lang="en-US" b="0" i="1" dirty="0" smtClean="0">
                        <a:latin typeface="Cambria Math" panose="02040503050406030204" pitchFamily="18" charset="0"/>
                      </a:rPr>
                      <m:t>𝑉</m:t>
                    </m:r>
                  </m:oMath>
                </a14:m>
                <a:endParaRPr lang="en-US" dirty="0">
                  <a:latin typeface="Times New Roman"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930242" y="2853224"/>
                <a:ext cx="3383362" cy="767454"/>
              </a:xfrm>
              <a:prstGeom prst="rect">
                <a:avLst/>
              </a:prstGeom>
              <a:blipFill>
                <a:blip r:embed="rId4"/>
                <a:stretch>
                  <a:fillRect/>
                </a:stretch>
              </a:blipFill>
            </p:spPr>
            <p:txBody>
              <a:bodyPr/>
              <a:lstStyle/>
              <a:p>
                <a:r>
                  <a:rPr lang="en-US">
                    <a:noFill/>
                  </a:rPr>
                  <a:t> </a:t>
                </a:r>
              </a:p>
            </p:txBody>
          </p:sp>
        </mc:Fallback>
      </mc:AlternateContent>
      <p:sp>
        <p:nvSpPr>
          <p:cNvPr id="5" name="Rectangle 4"/>
          <p:cNvSpPr/>
          <p:nvPr/>
        </p:nvSpPr>
        <p:spPr>
          <a:xfrm>
            <a:off x="152400" y="3886200"/>
            <a:ext cx="8939048" cy="707886"/>
          </a:xfrm>
          <a:prstGeom prst="rect">
            <a:avLst/>
          </a:prstGeom>
        </p:spPr>
        <p:txBody>
          <a:bodyPr wrap="square">
            <a:spAutoFit/>
          </a:bodyPr>
          <a:lstStyle/>
          <a:p>
            <a:r>
              <a:rPr lang="en-US" sz="2000" dirty="0">
                <a:solidFill>
                  <a:srgbClr val="000000"/>
                </a:solidFill>
                <a:latin typeface="Times New Roman" panose="02020603050405020304" pitchFamily="18" charset="0"/>
              </a:rPr>
              <a:t>A. Determine the generalized matrices for the transformer. The “transformer turn's” ratio is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Box 6"/>
              <p:cNvSpPr txBox="1"/>
              <p:nvPr/>
            </p:nvSpPr>
            <p:spPr>
              <a:xfrm>
                <a:off x="2819400" y="4604596"/>
                <a:ext cx="3992568" cy="6112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𝐾𝑉𝐿𝐿</m:t>
                              </m:r>
                            </m:e>
                            <m:sub>
                              <m:r>
                                <a:rPr lang="en-US" b="0" i="1" smtClean="0">
                                  <a:latin typeface="Cambria Math" panose="02040503050406030204" pitchFamily="18" charset="0"/>
                                </a:rPr>
                                <m:t>h𝑖𝑔h</m:t>
                              </m:r>
                            </m:sub>
                          </m:sSub>
                        </m:num>
                        <m:den>
                          <m:sSub>
                            <m:sSubPr>
                              <m:ctrlPr>
                                <a:rPr lang="en-US" i="1">
                                  <a:latin typeface="Cambria Math" panose="02040503050406030204" pitchFamily="18" charset="0"/>
                                </a:rPr>
                              </m:ctrlPr>
                            </m:sSubPr>
                            <m:e>
                              <m:r>
                                <a:rPr lang="en-US" i="1">
                                  <a:latin typeface="Cambria Math" panose="02040503050406030204" pitchFamily="18" charset="0"/>
                                </a:rPr>
                                <m:t>𝐾𝑉𝐿</m:t>
                              </m:r>
                              <m:r>
                                <a:rPr lang="en-US" b="0" i="1" smtClean="0">
                                  <a:latin typeface="Cambria Math" panose="02040503050406030204" pitchFamily="18" charset="0"/>
                                </a:rPr>
                                <m:t>𝑁</m:t>
                              </m:r>
                            </m:e>
                            <m:sub>
                              <m:r>
                                <a:rPr lang="en-US" b="0" i="1" smtClean="0">
                                  <a:latin typeface="Cambria Math" panose="02040503050406030204" pitchFamily="18" charset="0"/>
                                </a:rPr>
                                <m:t>𝑙𝑜𝑤</m:t>
                              </m:r>
                            </m:sub>
                          </m:sSub>
                        </m:den>
                      </m:f>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115</m:t>
                          </m:r>
                        </m:num>
                        <m:den>
                          <m:f>
                            <m:fPr>
                              <m:type m:val="lin"/>
                              <m:ctrlPr>
                                <a:rPr lang="en-US" i="1" smtClean="0">
                                  <a:latin typeface="Cambria Math" panose="02040503050406030204" pitchFamily="18" charset="0"/>
                                </a:rPr>
                              </m:ctrlPr>
                            </m:fPr>
                            <m:num>
                              <m:r>
                                <a:rPr lang="en-US" i="1">
                                  <a:latin typeface="Cambria Math" panose="02040503050406030204" pitchFamily="18" charset="0"/>
                                </a:rPr>
                                <m:t>12.47</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3</m:t>
                                  </m:r>
                                </m:e>
                              </m:rad>
                            </m:den>
                          </m:f>
                        </m:den>
                      </m:f>
                      <m:r>
                        <a:rPr lang="en-US" b="0" i="1" smtClean="0">
                          <a:latin typeface="Cambria Math" panose="02040503050406030204" pitchFamily="18" charset="0"/>
                        </a:rPr>
                        <m:t>=15.9732</m:t>
                      </m:r>
                    </m:oMath>
                  </m:oMathPara>
                </a14:m>
                <a:endParaRPr lang="en-US" dirty="0">
                  <a:latin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819400" y="4604596"/>
                <a:ext cx="3992568" cy="61125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2517840" y="1766880"/>
              <a:ext cx="4183560" cy="3376080"/>
            </p14:xfrm>
          </p:contentPart>
        </mc:Choice>
        <mc:Fallback xmlns="">
          <p:pic>
            <p:nvPicPr>
              <p:cNvPr id="4" name="Ink 3"/>
              <p:cNvPicPr/>
              <p:nvPr/>
            </p:nvPicPr>
            <p:blipFill>
              <a:blip r:embed="rId7"/>
              <a:stretch>
                <a:fillRect/>
              </a:stretch>
            </p:blipFill>
            <p:spPr>
              <a:xfrm>
                <a:off x="2513880" y="1763280"/>
                <a:ext cx="4192200" cy="3384000"/>
              </a:xfrm>
              <a:prstGeom prst="rect">
                <a:avLst/>
              </a:prstGeom>
            </p:spPr>
          </p:pic>
        </mc:Fallback>
      </mc:AlternateContent>
    </p:spTree>
    <p:extLst>
      <p:ext uri="{BB962C8B-B14F-4D97-AF65-F5344CB8AC3E}">
        <p14:creationId xmlns:p14="http://schemas.microsoft.com/office/powerpoint/2010/main" val="2627975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1</a:t>
            </a:r>
          </a:p>
        </p:txBody>
      </p:sp>
      <p:sp>
        <p:nvSpPr>
          <p:cNvPr id="6" name="Rectangle 5"/>
          <p:cNvSpPr/>
          <p:nvPr/>
        </p:nvSpPr>
        <p:spPr>
          <a:xfrm>
            <a:off x="183870" y="647700"/>
            <a:ext cx="2218877" cy="400110"/>
          </a:xfrm>
          <a:prstGeom prst="rect">
            <a:avLst/>
          </a:prstGeom>
        </p:spPr>
        <p:txBody>
          <a:bodyPr wrap="none">
            <a:spAutoFit/>
          </a:bodyPr>
          <a:lstStyle/>
          <a:p>
            <a:r>
              <a:rPr lang="en-US" sz="2000" dirty="0">
                <a:solidFill>
                  <a:srgbClr val="000000"/>
                </a:solidFill>
                <a:latin typeface="Times New Roman" panose="02020603050405020304" pitchFamily="18" charset="0"/>
              </a:rPr>
              <a:t>From Equation (19)</a:t>
            </a:r>
            <a:endParaRPr lang="en-US" sz="20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2593462" y="1066800"/>
                <a:ext cx="3959738"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𝐴𝑉</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i="1">
                                  <a:latin typeface="Cambria Math" panose="02040503050406030204" pitchFamily="18" charset="0"/>
                                </a:rPr>
                                <m:t>𝑡</m:t>
                              </m:r>
                            </m:sub>
                          </m:sSub>
                        </m:num>
                        <m:den>
                          <m:r>
                            <a:rPr lang="en-US" b="0" i="1" smtClean="0">
                              <a:latin typeface="Cambria Math" panose="02040503050406030204" pitchFamily="18" charset="0"/>
                            </a:rPr>
                            <m:t>3</m:t>
                          </m:r>
                        </m:den>
                      </m:f>
                      <m:r>
                        <a:rPr lang="en-US" i="1">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m:t>
                                </m:r>
                              </m:e>
                              <m:e>
                                <m:r>
                                  <a:rPr lang="en-US" b="0" i="1" smtClean="0">
                                    <a:latin typeface="Cambria Math" panose="02040503050406030204" pitchFamily="18" charset="0"/>
                                  </a:rPr>
                                  <m:t>2</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2</m:t>
                                </m:r>
                              </m:e>
                            </m:mr>
                            <m:mr>
                              <m:e>
                                <m:r>
                                  <a:rPr lang="en-US" b="0" i="1" smtClean="0">
                                    <a:latin typeface="Cambria Math" panose="02040503050406030204" pitchFamily="18" charset="0"/>
                                  </a:rPr>
                                  <m:t>2</m:t>
                                </m:r>
                              </m:e>
                              <m:e>
                                <m:r>
                                  <a:rPr lang="en-US" b="0" i="1" smtClean="0">
                                    <a:latin typeface="Cambria Math" panose="02040503050406030204" pitchFamily="18" charset="0"/>
                                  </a:rPr>
                                  <m:t>1</m:t>
                                </m:r>
                              </m:e>
                              <m:e>
                                <m:r>
                                  <a:rPr lang="en-US" b="0" i="1" smtClean="0">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2593462" y="1066800"/>
                <a:ext cx="3959738" cy="824906"/>
              </a:xfrm>
              <a:prstGeom prst="rect">
                <a:avLst/>
              </a:prstGeom>
              <a:blipFill>
                <a:blip r:embed="rId3"/>
                <a:stretch>
                  <a:fillRect/>
                </a:stretch>
              </a:blipFill>
            </p:spPr>
            <p:txBody>
              <a:bodyPr/>
              <a:lstStyle/>
              <a:p>
                <a:r>
                  <a:rPr lang="en-US">
                    <a:noFill/>
                  </a:rPr>
                  <a:t> </a:t>
                </a:r>
              </a:p>
            </p:txBody>
          </p:sp>
        </mc:Fallback>
      </mc:AlternateContent>
      <p:sp>
        <p:nvSpPr>
          <p:cNvPr id="12" name="TextBox 11"/>
          <p:cNvSpPr txBox="1"/>
          <p:nvPr/>
        </p:nvSpPr>
        <p:spPr>
          <a:xfrm>
            <a:off x="8311864" y="1340231"/>
            <a:ext cx="569387" cy="369332"/>
          </a:xfrm>
          <a:prstGeom prst="rect">
            <a:avLst/>
          </a:prstGeom>
          <a:noFill/>
        </p:spPr>
        <p:txBody>
          <a:bodyPr wrap="none" rtlCol="0">
            <a:spAutoFit/>
          </a:bodyPr>
          <a:lstStyle/>
          <a:p>
            <a:r>
              <a:rPr lang="en-US" dirty="0">
                <a:latin typeface="Times New Roman" panose="02020603050405020304" pitchFamily="18" charset="0"/>
              </a:rPr>
              <a:t>(19)</a:t>
            </a:r>
          </a:p>
        </p:txBody>
      </p:sp>
      <mc:AlternateContent xmlns:mc="http://schemas.openxmlformats.org/markup-compatibility/2006" xmlns:a14="http://schemas.microsoft.com/office/drawing/2010/main">
        <mc:Choice Requires="a14">
          <p:sp>
            <p:nvSpPr>
              <p:cNvPr id="8" name="Rectangle 7"/>
              <p:cNvSpPr/>
              <p:nvPr/>
            </p:nvSpPr>
            <p:spPr>
              <a:xfrm>
                <a:off x="1709150" y="2078998"/>
                <a:ext cx="6273962" cy="830548"/>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𝑡</m:t>
                            </m:r>
                          </m:sub>
                        </m:sSub>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num>
                      <m:den>
                        <m:r>
                          <a:rPr lang="en-US" i="1">
                            <a:latin typeface="Cambria Math" panose="02040503050406030204" pitchFamily="18" charset="0"/>
                          </a:rPr>
                          <m:t>3</m:t>
                        </m:r>
                      </m:den>
                    </m:f>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0</m:t>
                              </m:r>
                            </m:e>
                            <m:e>
                              <m:r>
                                <a:rPr lang="en-US" i="1">
                                  <a:latin typeface="Cambria Math" panose="02040503050406030204" pitchFamily="18" charset="0"/>
                                </a:rPr>
                                <m:t>2</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2</m:t>
                              </m:r>
                            </m:e>
                          </m:mr>
                          <m:mr>
                            <m:e>
                              <m:r>
                                <a:rPr lang="en-US" i="1">
                                  <a:latin typeface="Cambria Math" panose="02040503050406030204" pitchFamily="18" charset="0"/>
                                </a:rPr>
                                <m:t>2</m:t>
                              </m:r>
                            </m:e>
                            <m:e>
                              <m:r>
                                <a:rPr lang="en-US" i="1">
                                  <a:latin typeface="Cambria Math" panose="02040503050406030204" pitchFamily="18" charset="0"/>
                                </a:rPr>
                                <m:t>1</m:t>
                              </m:r>
                            </m:e>
                            <m:e>
                              <m:r>
                                <a:rPr lang="en-US" i="1">
                                  <a:latin typeface="Cambria Math" panose="02040503050406030204" pitchFamily="18" charset="0"/>
                                </a:rPr>
                                <m:t>0</m:t>
                              </m:r>
                            </m:e>
                          </m:mr>
                        </m:m>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0</m:t>
                              </m:r>
                            </m:e>
                            <m:e>
                              <m:r>
                                <a:rPr lang="en-US" b="0" i="1" smtClean="0">
                                  <a:latin typeface="Cambria Math" panose="02040503050406030204" pitchFamily="18" charset="0"/>
                                </a:rPr>
                                <m:t>−10.6488</m:t>
                              </m:r>
                            </m:e>
                            <m:e>
                              <m:r>
                                <a:rPr lang="en-US" b="0" i="1" smtClean="0">
                                  <a:latin typeface="Cambria Math" panose="02040503050406030204" pitchFamily="18" charset="0"/>
                                </a:rPr>
                                <m:t>−5.3244</m:t>
                              </m:r>
                            </m:e>
                          </m:mr>
                          <m:mr>
                            <m:e>
                              <m:r>
                                <a:rPr lang="en-US" i="1">
                                  <a:latin typeface="Cambria Math" panose="02040503050406030204" pitchFamily="18" charset="0"/>
                                </a:rPr>
                                <m:t>−5.3244</m:t>
                              </m:r>
                            </m:e>
                            <m:e>
                              <m:r>
                                <a:rPr lang="en-US" i="1">
                                  <a:latin typeface="Cambria Math" panose="02040503050406030204" pitchFamily="18" charset="0"/>
                                </a:rPr>
                                <m:t>0</m:t>
                              </m:r>
                            </m:e>
                            <m:e>
                              <m:r>
                                <a:rPr lang="en-US" i="1">
                                  <a:latin typeface="Cambria Math" panose="02040503050406030204" pitchFamily="18" charset="0"/>
                                </a:rPr>
                                <m:t>−10.6488</m:t>
                              </m:r>
                            </m:e>
                          </m:mr>
                          <m:mr>
                            <m:e>
                              <m:r>
                                <a:rPr lang="en-US" i="1">
                                  <a:latin typeface="Cambria Math" panose="02040503050406030204" pitchFamily="18" charset="0"/>
                                </a:rPr>
                                <m:t>−10.6488</m:t>
                              </m:r>
                            </m:e>
                            <m:e>
                              <m:r>
                                <a:rPr lang="en-US" i="1">
                                  <a:latin typeface="Cambria Math" panose="02040503050406030204" pitchFamily="18" charset="0"/>
                                </a:rPr>
                                <m:t>−5.3244</m:t>
                              </m:r>
                            </m:e>
                            <m:e>
                              <m:r>
                                <a:rPr lang="en-US" i="1">
                                  <a:latin typeface="Cambria Math" panose="02040503050406030204" pitchFamily="18" charset="0"/>
                                </a:rPr>
                                <m:t>0</m:t>
                              </m:r>
                            </m:e>
                          </m:mr>
                        </m:m>
                      </m:e>
                    </m:d>
                  </m:oMath>
                </a14:m>
                <a:endParaRPr lang="en-US" dirty="0">
                  <a:latin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709150" y="2078998"/>
                <a:ext cx="6273962" cy="830548"/>
              </a:xfrm>
              <a:prstGeom prst="rect">
                <a:avLst/>
              </a:prstGeom>
              <a:blipFill>
                <a:blip r:embed="rId4"/>
                <a:stretch>
                  <a:fillRect/>
                </a:stretch>
              </a:blipFill>
            </p:spPr>
            <p:txBody>
              <a:bodyPr/>
              <a:lstStyle/>
              <a:p>
                <a:r>
                  <a:rPr lang="en-US">
                    <a:noFill/>
                  </a:rPr>
                  <a:t> </a:t>
                </a:r>
              </a:p>
            </p:txBody>
          </p:sp>
        </mc:Fallback>
      </mc:AlternateContent>
      <p:sp>
        <p:nvSpPr>
          <p:cNvPr id="14" name="Rectangle 13"/>
          <p:cNvSpPr/>
          <p:nvPr/>
        </p:nvSpPr>
        <p:spPr>
          <a:xfrm>
            <a:off x="152400" y="3096838"/>
            <a:ext cx="2218877" cy="400110"/>
          </a:xfrm>
          <a:prstGeom prst="rect">
            <a:avLst/>
          </a:prstGeom>
        </p:spPr>
        <p:txBody>
          <a:bodyPr wrap="none">
            <a:spAutoFit/>
          </a:bodyPr>
          <a:lstStyle/>
          <a:p>
            <a:r>
              <a:rPr lang="en-US" sz="2000" dirty="0">
                <a:solidFill>
                  <a:srgbClr val="000000"/>
                </a:solidFill>
                <a:latin typeface="Times New Roman" panose="02020603050405020304" pitchFamily="18" charset="0"/>
              </a:rPr>
              <a:t>From Equation (23)</a:t>
            </a:r>
            <a:endParaRPr lang="en-US" sz="20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Rectangle 14"/>
              <p:cNvSpPr/>
              <p:nvPr/>
            </p:nvSpPr>
            <p:spPr>
              <a:xfrm>
                <a:off x="1711778" y="3608153"/>
                <a:ext cx="5674502"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𝑡</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i="1">
                                  <a:latin typeface="Cambria Math" panose="02040503050406030204" pitchFamily="18" charset="0"/>
                                </a:rPr>
                                <m:t>𝑡</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𝑍𝑡</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i="1">
                                  <a:latin typeface="Cambria Math" panose="02040503050406030204" pitchFamily="18" charset="0"/>
                                </a:rPr>
                                <m:t>𝑡</m:t>
                              </m:r>
                            </m:sub>
                          </m:sSub>
                        </m:num>
                        <m:den>
                          <m:r>
                            <a:rPr lang="en-US" b="0" i="1" smtClean="0">
                              <a:latin typeface="Cambria Math" panose="02040503050406030204" pitchFamily="18" charset="0"/>
                            </a:rPr>
                            <m:t>3</m:t>
                          </m:r>
                        </m:den>
                      </m:f>
                      <m:r>
                        <a:rPr lang="en-US" i="1">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m:t>
                                </m:r>
                              </m:e>
                              <m:e>
                                <m:sSub>
                                  <m:sSubPr>
                                    <m:ctrlPr>
                                      <a:rPr lang="en-US" i="1">
                                        <a:latin typeface="Cambria Math" panose="02040503050406030204" pitchFamily="18" charset="0"/>
                                      </a:rPr>
                                    </m:ctrlPr>
                                  </m:sSubPr>
                                  <m:e>
                                    <m:r>
                                      <a:rPr lang="en-US" b="0" i="1" smtClean="0">
                                        <a:latin typeface="Cambria Math" panose="02040503050406030204" pitchFamily="18" charset="0"/>
                                      </a:rPr>
                                      <m:t>2</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𝑐</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m:t>
                                    </m:r>
                                  </m:sub>
                                </m:sSub>
                              </m:e>
                              <m:e>
                                <m:r>
                                  <a:rPr lang="en-US" b="0" i="1" smtClean="0">
                                    <a:latin typeface="Cambria Math" panose="02040503050406030204" pitchFamily="18" charset="0"/>
                                  </a:rPr>
                                  <m:t>0</m:t>
                                </m:r>
                              </m:e>
                              <m:e>
                                <m:r>
                                  <a:rPr lang="en-US" b="0" i="1" smtClean="0">
                                    <a:latin typeface="Cambria Math" panose="02040503050406030204" pitchFamily="18" charset="0"/>
                                  </a:rPr>
                                  <m:t>2</m:t>
                                </m:r>
                                <m:r>
                                  <a:rPr lang="en-US" i="1">
                                    <a:latin typeface="Cambria Math" panose="02040503050406030204" pitchFamily="18" charset="0"/>
                                    <a:ea typeface="Cambria Math" panose="02040503050406030204" pitchFamily="18" charset="0"/>
                                  </a:rPr>
                                  <m:t>∙</m:t>
                                </m:r>
                              </m:e>
                            </m:mr>
                            <m:mr>
                              <m:e>
                                <m:r>
                                  <a:rPr lang="en-US" b="0" i="1" smtClean="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𝑏</m:t>
                                    </m:r>
                                  </m:sub>
                                </m:sSub>
                              </m:e>
                              <m:e>
                                <m:r>
                                  <a:rPr lang="en-US" b="0" i="1" smtClean="0">
                                    <a:latin typeface="Cambria Math" panose="02040503050406030204" pitchFamily="18" charset="0"/>
                                  </a:rPr>
                                  <m:t>0</m:t>
                                </m:r>
                              </m:e>
                            </m:mr>
                          </m:m>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𝑐</m:t>
                              </m:r>
                            </m:sub>
                          </m:sSub>
                        </m:e>
                      </m:d>
                    </m:oMath>
                  </m:oMathPara>
                </a14:m>
                <a:endParaRPr lang="en-US" dirty="0">
                  <a:latin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711778" y="3608153"/>
                <a:ext cx="5674502" cy="972702"/>
              </a:xfrm>
              <a:prstGeom prst="rect">
                <a:avLst/>
              </a:prstGeom>
              <a:blipFill>
                <a:blip r:embed="rId5"/>
                <a:stretch>
                  <a:fillRect/>
                </a:stretch>
              </a:blipFill>
            </p:spPr>
            <p:txBody>
              <a:bodyPr/>
              <a:lstStyle/>
              <a:p>
                <a:r>
                  <a:rPr lang="en-US">
                    <a:noFill/>
                  </a:rPr>
                  <a:t> </a:t>
                </a:r>
              </a:p>
            </p:txBody>
          </p:sp>
        </mc:Fallback>
      </mc:AlternateContent>
      <p:sp>
        <p:nvSpPr>
          <p:cNvPr id="16" name="TextBox 15"/>
          <p:cNvSpPr txBox="1"/>
          <p:nvPr/>
        </p:nvSpPr>
        <p:spPr>
          <a:xfrm>
            <a:off x="8311865" y="3865370"/>
            <a:ext cx="569387" cy="369332"/>
          </a:xfrm>
          <a:prstGeom prst="rect">
            <a:avLst/>
          </a:prstGeom>
          <a:noFill/>
        </p:spPr>
        <p:txBody>
          <a:bodyPr wrap="none" rtlCol="0">
            <a:spAutoFit/>
          </a:bodyPr>
          <a:lstStyle/>
          <a:p>
            <a:r>
              <a:rPr lang="en-US" dirty="0">
                <a:latin typeface="Times New Roman" panose="02020603050405020304" pitchFamily="18" charset="0"/>
              </a:rPr>
              <a:t>(23)</a:t>
            </a:r>
          </a:p>
        </p:txBody>
      </p:sp>
      <mc:AlternateContent xmlns:mc="http://schemas.openxmlformats.org/markup-compatibility/2006" xmlns:a14="http://schemas.microsoft.com/office/drawing/2010/main">
        <mc:Choice Requires="a14">
          <p:sp>
            <p:nvSpPr>
              <p:cNvPr id="9" name="Rectangle 8"/>
              <p:cNvSpPr/>
              <p:nvPr/>
            </p:nvSpPr>
            <p:spPr>
              <a:xfrm>
                <a:off x="948259" y="4872333"/>
                <a:ext cx="7673254"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𝑡</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0</m:t>
                                </m:r>
                              </m:e>
                              <m:e>
                                <m:r>
                                  <a:rPr lang="en-US" i="1">
                                    <a:latin typeface="Cambria Math" panose="02040503050406030204" pitchFamily="18" charset="0"/>
                                  </a:rPr>
                                  <m:t>−</m:t>
                                </m:r>
                                <m:r>
                                  <a:rPr lang="en-US" b="0" i="1" smtClean="0">
                                    <a:latin typeface="Cambria Math" panose="02040503050406030204" pitchFamily="18" charset="0"/>
                                  </a:rPr>
                                  <m:t>2.4535−</m:t>
                                </m:r>
                                <m:r>
                                  <a:rPr lang="en-US" b="0" i="1" smtClean="0">
                                    <a:latin typeface="Cambria Math" panose="02040503050406030204" pitchFamily="18" charset="0"/>
                                  </a:rPr>
                                  <m:t>𝑗</m:t>
                                </m:r>
                                <m:r>
                                  <a:rPr lang="en-US" b="0" i="1" smtClean="0">
                                    <a:latin typeface="Cambria Math" panose="02040503050406030204" pitchFamily="18" charset="0"/>
                                  </a:rPr>
                                  <m:t>28.0432</m:t>
                                </m:r>
                              </m:e>
                              <m:e>
                                <m:r>
                                  <a:rPr lang="en-US" i="1">
                                    <a:latin typeface="Cambria Math" panose="02040503050406030204" pitchFamily="18" charset="0"/>
                                  </a:rPr>
                                  <m:t>−1.2267−</m:t>
                                </m:r>
                                <m:r>
                                  <a:rPr lang="en-US" i="1">
                                    <a:latin typeface="Cambria Math" panose="02040503050406030204" pitchFamily="18" charset="0"/>
                                  </a:rPr>
                                  <m:t>𝑗</m:t>
                                </m:r>
                                <m:r>
                                  <a:rPr lang="en-US" i="1">
                                    <a:latin typeface="Cambria Math" panose="02040503050406030204" pitchFamily="18" charset="0"/>
                                  </a:rPr>
                                  <m:t>14.0216</m:t>
                                </m:r>
                              </m:e>
                            </m:mr>
                            <m:mr>
                              <m:e>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2267</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14.0216</m:t>
                                </m:r>
                              </m:e>
                              <m:e>
                                <m:r>
                                  <a:rPr lang="en-US" i="1">
                                    <a:latin typeface="Cambria Math" panose="02040503050406030204" pitchFamily="18" charset="0"/>
                                  </a:rPr>
                                  <m:t>0</m:t>
                                </m:r>
                              </m:e>
                              <m:e>
                                <m:r>
                                  <a:rPr lang="en-US" i="1">
                                    <a:latin typeface="Cambria Math" panose="02040503050406030204" pitchFamily="18" charset="0"/>
                                  </a:rPr>
                                  <m:t>−2.4535−</m:t>
                                </m:r>
                                <m:r>
                                  <a:rPr lang="en-US" i="1">
                                    <a:latin typeface="Cambria Math" panose="02040503050406030204" pitchFamily="18" charset="0"/>
                                  </a:rPr>
                                  <m:t>𝑗</m:t>
                                </m:r>
                                <m:r>
                                  <a:rPr lang="en-US" i="1">
                                    <a:latin typeface="Cambria Math" panose="02040503050406030204" pitchFamily="18" charset="0"/>
                                  </a:rPr>
                                  <m:t>28.0432</m:t>
                                </m:r>
                              </m:e>
                            </m:mr>
                            <m:mr>
                              <m:e>
                                <m:r>
                                  <a:rPr lang="en-US" i="1">
                                    <a:latin typeface="Cambria Math" panose="02040503050406030204" pitchFamily="18" charset="0"/>
                                  </a:rPr>
                                  <m:t>−2.4535−</m:t>
                                </m:r>
                                <m:r>
                                  <a:rPr lang="en-US" i="1">
                                    <a:latin typeface="Cambria Math" panose="02040503050406030204" pitchFamily="18" charset="0"/>
                                  </a:rPr>
                                  <m:t>𝑗</m:t>
                                </m:r>
                                <m:r>
                                  <a:rPr lang="en-US" i="1">
                                    <a:latin typeface="Cambria Math" panose="02040503050406030204" pitchFamily="18" charset="0"/>
                                  </a:rPr>
                                  <m:t>28.0432</m:t>
                                </m:r>
                              </m:e>
                              <m:e>
                                <m:r>
                                  <a:rPr lang="en-US" i="1">
                                    <a:latin typeface="Cambria Math" panose="02040503050406030204" pitchFamily="18" charset="0"/>
                                  </a:rPr>
                                  <m:t>−1.2267−</m:t>
                                </m:r>
                                <m:r>
                                  <a:rPr lang="en-US" i="1">
                                    <a:latin typeface="Cambria Math" panose="02040503050406030204" pitchFamily="18" charset="0"/>
                                  </a:rPr>
                                  <m:t>𝑗</m:t>
                                </m:r>
                                <m:r>
                                  <a:rPr lang="en-US" i="1">
                                    <a:latin typeface="Cambria Math" panose="02040503050406030204" pitchFamily="18" charset="0"/>
                                  </a:rPr>
                                  <m:t>14.0216</m:t>
                                </m:r>
                              </m:e>
                              <m:e>
                                <m:r>
                                  <a:rPr lang="en-US" i="1">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948259" y="4872333"/>
                <a:ext cx="7673254" cy="972702"/>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42278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1</a:t>
            </a:r>
          </a:p>
        </p:txBody>
      </p:sp>
      <p:sp>
        <p:nvSpPr>
          <p:cNvPr id="6" name="Rectangle 5"/>
          <p:cNvSpPr/>
          <p:nvPr/>
        </p:nvSpPr>
        <p:spPr>
          <a:xfrm>
            <a:off x="183870" y="647700"/>
            <a:ext cx="2218877" cy="400110"/>
          </a:xfrm>
          <a:prstGeom prst="rect">
            <a:avLst/>
          </a:prstGeom>
        </p:spPr>
        <p:txBody>
          <a:bodyPr wrap="none">
            <a:spAutoFit/>
          </a:bodyPr>
          <a:lstStyle/>
          <a:p>
            <a:r>
              <a:rPr lang="en-US" sz="2000" dirty="0">
                <a:solidFill>
                  <a:srgbClr val="000000"/>
                </a:solidFill>
                <a:latin typeface="Times New Roman" panose="02020603050405020304" pitchFamily="18" charset="0"/>
              </a:rPr>
              <a:t>From Equation (37)</a:t>
            </a:r>
            <a:endParaRPr lang="en-US" sz="2000" dirty="0">
              <a:latin typeface="Times New Roman" panose="02020603050405020304" pitchFamily="18" charset="0"/>
            </a:endParaRPr>
          </a:p>
        </p:txBody>
      </p:sp>
      <p:sp>
        <p:nvSpPr>
          <p:cNvPr id="14" name="Rectangle 13"/>
          <p:cNvSpPr/>
          <p:nvPr/>
        </p:nvSpPr>
        <p:spPr>
          <a:xfrm>
            <a:off x="152400" y="3096838"/>
            <a:ext cx="2218877" cy="400110"/>
          </a:xfrm>
          <a:prstGeom prst="rect">
            <a:avLst/>
          </a:prstGeom>
        </p:spPr>
        <p:txBody>
          <a:bodyPr wrap="none">
            <a:spAutoFit/>
          </a:bodyPr>
          <a:lstStyle/>
          <a:p>
            <a:r>
              <a:rPr lang="en-US" sz="2000" dirty="0">
                <a:solidFill>
                  <a:srgbClr val="000000"/>
                </a:solidFill>
                <a:latin typeface="Times New Roman" panose="02020603050405020304" pitchFamily="18" charset="0"/>
              </a:rPr>
              <a:t>From Equation (28)</a:t>
            </a:r>
            <a:endParaRPr lang="en-US" sz="2000" dirty="0">
              <a:latin typeface="Times New Roman" panose="02020603050405020304" pitchFamily="18" charset="0"/>
            </a:endParaRPr>
          </a:p>
        </p:txBody>
      </p:sp>
      <p:sp>
        <p:nvSpPr>
          <p:cNvPr id="13" name="TextBox 12"/>
          <p:cNvSpPr txBox="1"/>
          <p:nvPr/>
        </p:nvSpPr>
        <p:spPr>
          <a:xfrm>
            <a:off x="8055308" y="1209691"/>
            <a:ext cx="569387" cy="369332"/>
          </a:xfrm>
          <a:prstGeom prst="rect">
            <a:avLst/>
          </a:prstGeom>
          <a:noFill/>
        </p:spPr>
        <p:txBody>
          <a:bodyPr wrap="none" rtlCol="0">
            <a:spAutoFit/>
          </a:bodyPr>
          <a:lstStyle/>
          <a:p>
            <a:r>
              <a:rPr lang="en-US" dirty="0">
                <a:latin typeface="Times New Roman" panose="02020603050405020304" pitchFamily="18" charset="0"/>
              </a:rPr>
              <a:t>(37)</a:t>
            </a:r>
          </a:p>
        </p:txBody>
      </p:sp>
      <mc:AlternateContent xmlns:mc="http://schemas.openxmlformats.org/markup-compatibility/2006" xmlns:a14="http://schemas.microsoft.com/office/drawing/2010/main">
        <mc:Choice Requires="a14">
          <p:sp>
            <p:nvSpPr>
              <p:cNvPr id="17" name="Rectangle 16"/>
              <p:cNvSpPr/>
              <p:nvPr/>
            </p:nvSpPr>
            <p:spPr>
              <a:xfrm>
                <a:off x="2426766" y="914400"/>
                <a:ext cx="4167423"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𝑡</m:t>
                              </m:r>
                            </m:sub>
                          </m:sSub>
                        </m:e>
                      </m:d>
                      <m:r>
                        <m:rPr>
                          <m:nor/>
                        </m:rPr>
                        <a:rPr lang="en-US" dirty="0">
                          <a:latin typeface="Times New Roman" panose="02020603050405020304" pitchFamily="18" charset="0"/>
                        </a:rPr>
                        <m:t> </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𝐷</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𝐴𝐼</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2426766" y="914400"/>
                <a:ext cx="4167423" cy="82490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2426766" y="1981200"/>
                <a:ext cx="4207306"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𝑡</m:t>
                              </m:r>
                            </m:sub>
                          </m:sSub>
                        </m:e>
                      </m:d>
                      <m:r>
                        <m:rPr>
                          <m:nor/>
                        </m:rPr>
                        <a:rPr lang="en-US" dirty="0">
                          <a:latin typeface="Times New Roman" panose="02020603050405020304" pitchFamily="18" charset="0"/>
                        </a:rPr>
                        <m:t> </m:t>
                      </m:r>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0.0626</m:t>
                                </m:r>
                              </m:e>
                              <m:e>
                                <m:r>
                                  <a:rPr lang="en-US" i="1">
                                    <a:latin typeface="Cambria Math" panose="02040503050406030204" pitchFamily="18" charset="0"/>
                                  </a:rPr>
                                  <m:t>−0.0626</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0.0626</m:t>
                                </m:r>
                              </m:e>
                              <m:e>
                                <m:r>
                                  <a:rPr lang="en-US" i="1">
                                    <a:latin typeface="Cambria Math" panose="02040503050406030204" pitchFamily="18" charset="0"/>
                                  </a:rPr>
                                  <m:t>−0.0626</m:t>
                                </m:r>
                              </m:e>
                            </m:mr>
                            <m:mr>
                              <m:e>
                                <m:r>
                                  <a:rPr lang="en-US" i="1">
                                    <a:latin typeface="Cambria Math" panose="02040503050406030204" pitchFamily="18" charset="0"/>
                                  </a:rPr>
                                  <m:t>−0.0626</m:t>
                                </m:r>
                              </m:e>
                              <m:e>
                                <m:r>
                                  <a:rPr lang="en-US" i="1">
                                    <a:latin typeface="Cambria Math" panose="02040503050406030204" pitchFamily="18" charset="0"/>
                                  </a:rPr>
                                  <m:t>0</m:t>
                                </m:r>
                              </m:e>
                              <m:e>
                                <m:r>
                                  <a:rPr lang="en-US" i="1">
                                    <a:latin typeface="Cambria Math" panose="02040503050406030204" pitchFamily="18" charset="0"/>
                                  </a:rPr>
                                  <m:t>0.0626</m:t>
                                </m:r>
                              </m:e>
                            </m:mr>
                          </m:m>
                        </m:e>
                      </m:d>
                    </m:oMath>
                  </m:oMathPara>
                </a14:m>
                <a:endParaRPr lang="en-US" dirty="0">
                  <a:latin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426766" y="1981200"/>
                <a:ext cx="4207306" cy="82490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2340178" y="3338680"/>
                <a:ext cx="4359720" cy="823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e>
                      </m:d>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rPr>
                                <m:t>𝐴𝑉</m:t>
                              </m:r>
                            </m:e>
                          </m:d>
                        </m:e>
                        <m:sup>
                          <m:r>
                            <a:rPr lang="en-US" i="1">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𝐷</m:t>
                          </m:r>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2340178" y="3338680"/>
                <a:ext cx="4359720" cy="823110"/>
              </a:xfrm>
              <a:prstGeom prst="rect">
                <a:avLst/>
              </a:prstGeom>
              <a:blipFill>
                <a:blip r:embed="rId5"/>
                <a:stretch>
                  <a:fillRect/>
                </a:stretch>
              </a:blipFill>
            </p:spPr>
            <p:txBody>
              <a:bodyPr/>
              <a:lstStyle/>
              <a:p>
                <a:r>
                  <a:rPr lang="en-US">
                    <a:noFill/>
                  </a:rPr>
                  <a:t> </a:t>
                </a:r>
              </a:p>
            </p:txBody>
          </p:sp>
        </mc:Fallback>
      </mc:AlternateContent>
      <p:sp>
        <p:nvSpPr>
          <p:cNvPr id="19" name="TextBox 18"/>
          <p:cNvSpPr txBox="1"/>
          <p:nvPr/>
        </p:nvSpPr>
        <p:spPr>
          <a:xfrm>
            <a:off x="8055308" y="3496948"/>
            <a:ext cx="569387" cy="369332"/>
          </a:xfrm>
          <a:prstGeom prst="rect">
            <a:avLst/>
          </a:prstGeom>
          <a:noFill/>
        </p:spPr>
        <p:txBody>
          <a:bodyPr wrap="none" rtlCol="0">
            <a:spAutoFit/>
          </a:bodyPr>
          <a:lstStyle/>
          <a:p>
            <a:r>
              <a:rPr lang="en-US" dirty="0">
                <a:latin typeface="Times New Roman" panose="02020603050405020304" pitchFamily="18" charset="0"/>
              </a:rPr>
              <a:t>(28)</a:t>
            </a:r>
          </a:p>
        </p:txBody>
      </p:sp>
      <mc:AlternateContent xmlns:mc="http://schemas.openxmlformats.org/markup-compatibility/2006" xmlns:a14="http://schemas.microsoft.com/office/drawing/2010/main">
        <mc:Choice Requires="a14">
          <p:sp>
            <p:nvSpPr>
              <p:cNvPr id="5" name="Rectangle 4"/>
              <p:cNvSpPr/>
              <p:nvPr/>
            </p:nvSpPr>
            <p:spPr>
              <a:xfrm>
                <a:off x="2446803" y="4444792"/>
                <a:ext cx="4167231"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0.0626</m:t>
                                </m:r>
                              </m:e>
                              <m:e>
                                <m:r>
                                  <a:rPr lang="en-US" i="1">
                                    <a:latin typeface="Cambria Math" panose="02040503050406030204" pitchFamily="18" charset="0"/>
                                  </a:rPr>
                                  <m:t>0</m:t>
                                </m:r>
                              </m:e>
                              <m:e>
                                <m:r>
                                  <a:rPr lang="en-US" i="1">
                                    <a:latin typeface="Cambria Math" panose="02040503050406030204" pitchFamily="18" charset="0"/>
                                  </a:rPr>
                                  <m:t>−0.0626</m:t>
                                </m:r>
                              </m:e>
                            </m:mr>
                            <m:mr>
                              <m:e>
                                <m:r>
                                  <a:rPr lang="en-US" i="1">
                                    <a:latin typeface="Cambria Math" panose="02040503050406030204" pitchFamily="18" charset="0"/>
                                  </a:rPr>
                                  <m:t>−0.0626</m:t>
                                </m:r>
                              </m:e>
                              <m:e>
                                <m:r>
                                  <a:rPr lang="en-US" i="1">
                                    <a:latin typeface="Cambria Math" panose="02040503050406030204" pitchFamily="18" charset="0"/>
                                  </a:rPr>
                                  <m:t>0.0626</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−0.0626</m:t>
                                </m:r>
                              </m:e>
                              <m:e>
                                <m:r>
                                  <a:rPr lang="en-US" i="1">
                                    <a:latin typeface="Cambria Math" panose="02040503050406030204" pitchFamily="18" charset="0"/>
                                  </a:rPr>
                                  <m:t>0.0626</m:t>
                                </m:r>
                              </m:e>
                            </m:mr>
                          </m:m>
                        </m:e>
                      </m:d>
                    </m:oMath>
                  </m:oMathPara>
                </a14:m>
                <a:endParaRPr lang="en-US" dirty="0">
                  <a:latin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446803" y="4444792"/>
                <a:ext cx="4167231" cy="824906"/>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34255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1</a:t>
            </a:r>
          </a:p>
        </p:txBody>
      </p:sp>
      <p:sp>
        <p:nvSpPr>
          <p:cNvPr id="6" name="Rectangle 5"/>
          <p:cNvSpPr/>
          <p:nvPr/>
        </p:nvSpPr>
        <p:spPr>
          <a:xfrm>
            <a:off x="183870" y="647700"/>
            <a:ext cx="2218877" cy="400110"/>
          </a:xfrm>
          <a:prstGeom prst="rect">
            <a:avLst/>
          </a:prstGeom>
        </p:spPr>
        <p:txBody>
          <a:bodyPr wrap="none">
            <a:spAutoFit/>
          </a:bodyPr>
          <a:lstStyle/>
          <a:p>
            <a:r>
              <a:rPr lang="en-US" sz="2000" dirty="0">
                <a:solidFill>
                  <a:srgbClr val="000000"/>
                </a:solidFill>
                <a:latin typeface="Times New Roman" panose="02020603050405020304" pitchFamily="18" charset="0"/>
              </a:rPr>
              <a:t>From Equation (31)</a:t>
            </a:r>
            <a:endParaRPr lang="en-US" sz="20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Rectangle 11"/>
              <p:cNvSpPr/>
              <p:nvPr/>
            </p:nvSpPr>
            <p:spPr>
              <a:xfrm>
                <a:off x="2667000" y="1034672"/>
                <a:ext cx="3605474"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𝑍𝑡</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m:t>
                                    </m:r>
                                  </m:sub>
                                </m:sSub>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m:t>
                                    </m:r>
                                  </m:sub>
                                </m:sSub>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m:t>
                                    </m:r>
                                  </m:sub>
                                </m:sSub>
                              </m:e>
                            </m:mr>
                          </m:m>
                        </m:e>
                      </m:d>
                    </m:oMath>
                  </m:oMathPara>
                </a14:m>
                <a:endParaRPr lang="en-US" dirty="0">
                  <a:latin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667000" y="1034672"/>
                <a:ext cx="3605474" cy="972702"/>
              </a:xfrm>
              <a:prstGeom prst="rect">
                <a:avLst/>
              </a:prstGeom>
              <a:blipFill>
                <a:blip r:embed="rId3"/>
                <a:stretch>
                  <a:fillRect/>
                </a:stretch>
              </a:blipFill>
            </p:spPr>
            <p:txBody>
              <a:bodyPr/>
              <a:lstStyle/>
              <a:p>
                <a:r>
                  <a:rPr lang="en-US">
                    <a:noFill/>
                  </a:rPr>
                  <a:t> </a:t>
                </a:r>
              </a:p>
            </p:txBody>
          </p:sp>
        </mc:Fallback>
      </mc:AlternateContent>
      <p:sp>
        <p:nvSpPr>
          <p:cNvPr id="15" name="TextBox 14"/>
          <p:cNvSpPr txBox="1"/>
          <p:nvPr/>
        </p:nvSpPr>
        <p:spPr>
          <a:xfrm>
            <a:off x="8052472" y="1336357"/>
            <a:ext cx="569387" cy="369332"/>
          </a:xfrm>
          <a:prstGeom prst="rect">
            <a:avLst/>
          </a:prstGeom>
          <a:noFill/>
        </p:spPr>
        <p:txBody>
          <a:bodyPr wrap="none" rtlCol="0">
            <a:spAutoFit/>
          </a:bodyPr>
          <a:lstStyle/>
          <a:p>
            <a:r>
              <a:rPr lang="en-US" dirty="0">
                <a:latin typeface="Times New Roman" panose="02020603050405020304" pitchFamily="18" charset="0"/>
              </a:rPr>
              <a:t>(31)</a:t>
            </a:r>
          </a:p>
        </p:txBody>
      </p:sp>
      <mc:AlternateContent xmlns:mc="http://schemas.openxmlformats.org/markup-compatibility/2006" xmlns:a14="http://schemas.microsoft.com/office/drawing/2010/main">
        <mc:Choice Requires="a14">
          <p:sp>
            <p:nvSpPr>
              <p:cNvPr id="7" name="Rectangle 6"/>
              <p:cNvSpPr/>
              <p:nvPr/>
            </p:nvSpPr>
            <p:spPr>
              <a:xfrm>
                <a:off x="1447800" y="2209800"/>
                <a:ext cx="6793591"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0.2304+</m:t>
                                </m:r>
                                <m:r>
                                  <a:rPr lang="en-US" b="0" i="1" smtClean="0">
                                    <a:latin typeface="Cambria Math" panose="02040503050406030204" pitchFamily="18" charset="0"/>
                                  </a:rPr>
                                  <m:t>𝑗</m:t>
                                </m:r>
                                <m:r>
                                  <a:rPr lang="en-US" b="0" i="1" smtClean="0">
                                    <a:latin typeface="Cambria Math" panose="02040503050406030204" pitchFamily="18" charset="0"/>
                                  </a:rPr>
                                  <m:t>2.6335</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0.2304+</m:t>
                                </m:r>
                                <m:r>
                                  <a:rPr lang="en-US" i="1">
                                    <a:latin typeface="Cambria Math" panose="02040503050406030204" pitchFamily="18" charset="0"/>
                                  </a:rPr>
                                  <m:t>𝑗</m:t>
                                </m:r>
                                <m:r>
                                  <a:rPr lang="en-US" i="1">
                                    <a:latin typeface="Cambria Math" panose="02040503050406030204" pitchFamily="18" charset="0"/>
                                  </a:rPr>
                                  <m:t>2.6335</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0.2304+</m:t>
                                </m:r>
                                <m:r>
                                  <a:rPr lang="en-US" i="1">
                                    <a:latin typeface="Cambria Math" panose="02040503050406030204" pitchFamily="18" charset="0"/>
                                  </a:rPr>
                                  <m:t>𝑗</m:t>
                                </m:r>
                                <m:r>
                                  <a:rPr lang="en-US" i="1">
                                    <a:latin typeface="Cambria Math" panose="02040503050406030204" pitchFamily="18" charset="0"/>
                                  </a:rPr>
                                  <m:t>2.6335</m:t>
                                </m:r>
                              </m:e>
                            </m:mr>
                          </m:m>
                        </m:e>
                      </m:d>
                    </m:oMath>
                  </m:oMathPara>
                </a14:m>
                <a:endParaRPr lang="en-US" dirty="0">
                  <a:latin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447800" y="2209800"/>
                <a:ext cx="6793591" cy="972702"/>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79372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1</a:t>
            </a:r>
          </a:p>
        </p:txBody>
      </p:sp>
      <p:sp>
        <p:nvSpPr>
          <p:cNvPr id="6" name="Rectangle 5"/>
          <p:cNvSpPr/>
          <p:nvPr/>
        </p:nvSpPr>
        <p:spPr>
          <a:xfrm>
            <a:off x="183870" y="647700"/>
            <a:ext cx="8960130" cy="707886"/>
          </a:xfrm>
          <a:prstGeom prst="rect">
            <a:avLst/>
          </a:prstGeom>
        </p:spPr>
        <p:txBody>
          <a:bodyPr wrap="square">
            <a:spAutoFit/>
          </a:bodyPr>
          <a:lstStyle/>
          <a:p>
            <a:pPr algn="just"/>
            <a:r>
              <a:rPr lang="en-US" sz="2000" dirty="0">
                <a:latin typeface="Times New Roman" panose="02020603050405020304" pitchFamily="18" charset="0"/>
              </a:rPr>
              <a:t>B. Given the line-to-line voltages at node 1, determine the “ideal” transformer voltages. From Equation (27),</a:t>
            </a:r>
          </a:p>
        </p:txBody>
      </p:sp>
      <mc:AlternateContent xmlns:mc="http://schemas.openxmlformats.org/markup-compatibility/2006" xmlns:a14="http://schemas.microsoft.com/office/drawing/2010/main">
        <mc:Choice Requires="a14">
          <p:sp>
            <p:nvSpPr>
              <p:cNvPr id="10" name="Rectangle 9"/>
              <p:cNvSpPr/>
              <p:nvPr/>
            </p:nvSpPr>
            <p:spPr>
              <a:xfrm>
                <a:off x="1133445" y="1524000"/>
                <a:ext cx="6856172" cy="8305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𝐴𝑉</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i="1">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i="1">
                                    <a:latin typeface="Cambria Math" panose="02040503050406030204" pitchFamily="18" charset="0"/>
                                  </a:rPr>
                                  <m:t>0</m:t>
                                </m:r>
                              </m:e>
                            </m:mr>
                          </m:m>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m:t>
                                </m:r>
                              </m:e>
                              <m:e>
                                <m:r>
                                  <a:rPr lang="en-US" b="0" i="1" smtClean="0">
                                    <a:latin typeface="Cambria Math" panose="02040503050406030204" pitchFamily="18" charset="0"/>
                                  </a:rPr>
                                  <m:t>−15.9732</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−15.9732</m:t>
                                </m:r>
                              </m:e>
                            </m:mr>
                            <m:mr>
                              <m:e>
                                <m:r>
                                  <a:rPr lang="en-US" b="0" i="1" smtClean="0">
                                    <a:latin typeface="Cambria Math" panose="02040503050406030204" pitchFamily="18" charset="0"/>
                                  </a:rPr>
                                  <m:t>−15.9732</m:t>
                                </m:r>
                              </m:e>
                              <m:e>
                                <m:r>
                                  <a:rPr lang="en-US" i="1">
                                    <a:latin typeface="Cambria Math" panose="02040503050406030204" pitchFamily="18" charset="0"/>
                                  </a:rPr>
                                  <m:t>0</m:t>
                                </m:r>
                              </m:e>
                              <m:e>
                                <m:r>
                                  <a:rPr lang="en-US" b="0" i="1" smtClean="0">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133445" y="1524000"/>
                <a:ext cx="6856172" cy="83054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579628" y="2747091"/>
                <a:ext cx="5912131" cy="8597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i="1">
                                  <a:latin typeface="Cambria Math" panose="02040503050406030204" pitchFamily="18" charset="0"/>
                                </a:rPr>
                                <m:t>𝑎𝑏𝑐</m:t>
                              </m:r>
                            </m:sub>
                          </m:sSub>
                        </m:e>
                      </m:d>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rPr>
                                <m:t>𝐴𝑉</m:t>
                              </m:r>
                            </m:e>
                          </m:d>
                        </m:e>
                        <m:sup>
                          <m:r>
                            <a:rPr lang="en-US" i="1">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rPr>
                            <m:t>𝐷</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𝑉𝐿𝑁</m:t>
                              </m:r>
                            </m:e>
                            <m:sub>
                              <m:r>
                                <a:rPr lang="en-US" i="1">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7734.1</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−58.3</m:t>
                              </m:r>
                            </m:e>
                            <m:e>
                              <m:r>
                                <a:rPr lang="en-US" b="0" i="1" smtClean="0">
                                  <a:latin typeface="Cambria Math" panose="02040503050406030204" pitchFamily="18" charset="0"/>
                                </a:rPr>
                                <m:t>7199.6</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180</m:t>
                              </m:r>
                            </m:e>
                            <m:e>
                              <m:r>
                                <a:rPr lang="en-US" b="0" i="1" smtClean="0">
                                  <a:latin typeface="Cambria Math" panose="02040503050406030204" pitchFamily="18" charset="0"/>
                                </a:rPr>
                                <m:t>7293.5</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64.5</m:t>
                              </m:r>
                            </m:e>
                          </m:eqArr>
                        </m:e>
                      </m:d>
                      <m:r>
                        <m:rPr>
                          <m:nor/>
                        </m:rPr>
                        <a:rPr lang="en-US" dirty="0">
                          <a:latin typeface="Times New Roman" panose="02020603050405020304" pitchFamily="18" charset="0"/>
                        </a:rPr>
                        <m:t> </m:t>
                      </m:r>
                      <m:r>
                        <a:rPr lang="en-US" i="1" dirty="0">
                          <a:latin typeface="Cambria Math" panose="02040503050406030204" pitchFamily="18" charset="0"/>
                        </a:rPr>
                        <m:t>𝑉</m:t>
                      </m:r>
                    </m:oMath>
                  </m:oMathPara>
                </a14:m>
                <a:endParaRPr lang="en-US" dirty="0">
                  <a:latin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79628" y="2747091"/>
                <a:ext cx="5912131" cy="85978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763995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1</a:t>
            </a:r>
          </a:p>
        </p:txBody>
      </p:sp>
      <p:sp>
        <p:nvSpPr>
          <p:cNvPr id="6" name="Rectangle 5"/>
          <p:cNvSpPr/>
          <p:nvPr/>
        </p:nvSpPr>
        <p:spPr>
          <a:xfrm>
            <a:off x="183870" y="647700"/>
            <a:ext cx="8960130" cy="1384995"/>
          </a:xfrm>
          <a:prstGeom prst="rect">
            <a:avLst/>
          </a:prstGeom>
        </p:spPr>
        <p:txBody>
          <a:bodyPr wrap="square">
            <a:spAutoFit/>
          </a:bodyPr>
          <a:lstStyle/>
          <a:p>
            <a:pPr algn="just"/>
            <a:r>
              <a:rPr lang="en-US" sz="2100" dirty="0">
                <a:latin typeface="Times New Roman" panose="02020603050405020304" pitchFamily="18" charset="0"/>
              </a:rPr>
              <a:t>C. Determine the load currents. </a:t>
            </a:r>
          </a:p>
          <a:p>
            <a:pPr algn="just"/>
            <a:r>
              <a:rPr lang="en-US" sz="2100" dirty="0">
                <a:latin typeface="Times New Roman" panose="02020603050405020304" pitchFamily="18" charset="0"/>
              </a:rPr>
              <a:t>Since the load is modeled as constant impedances, the system is linear and the analysis can combine all of the impedances (transformer, line, and load) to an equivalent impedance matrix. KVL gives</a:t>
            </a:r>
          </a:p>
        </p:txBody>
      </p:sp>
      <mc:AlternateContent xmlns:mc="http://schemas.openxmlformats.org/markup-compatibility/2006" xmlns:a14="http://schemas.microsoft.com/office/drawing/2010/main">
        <mc:Choice Requires="a14">
          <p:sp>
            <p:nvSpPr>
              <p:cNvPr id="7" name="Rectangle 6"/>
              <p:cNvSpPr/>
              <p:nvPr/>
            </p:nvSpPr>
            <p:spPr>
              <a:xfrm>
                <a:off x="708461" y="3113754"/>
                <a:ext cx="7910948" cy="97270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𝑍𝑒𝑞</m:t>
                            </m:r>
                          </m:e>
                          <m:sub>
                            <m:r>
                              <a:rPr lang="en-US" b="0" i="1" smtClean="0">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13.0971+</m:t>
                              </m:r>
                              <m:r>
                                <a:rPr lang="en-US" b="0" i="1" smtClean="0">
                                  <a:latin typeface="Cambria Math" panose="02040503050406030204" pitchFamily="18" charset="0"/>
                                </a:rPr>
                                <m:t>𝑗</m:t>
                              </m:r>
                              <m:r>
                                <a:rPr lang="en-US" b="0" i="1" smtClean="0">
                                  <a:latin typeface="Cambria Math" panose="02040503050406030204" pitchFamily="18" charset="0"/>
                                </a:rPr>
                                <m:t>10.6751</m:t>
                              </m:r>
                            </m:e>
                            <m:e>
                              <m:r>
                                <a:rPr lang="en-US" i="1">
                                  <a:latin typeface="Cambria Math" panose="02040503050406030204" pitchFamily="18" charset="0"/>
                                </a:rPr>
                                <m:t>0.2</m:t>
                              </m:r>
                              <m:r>
                                <a:rPr lang="en-US" b="0" i="1" smtClean="0">
                                  <a:latin typeface="Cambria Math" panose="02040503050406030204" pitchFamily="18" charset="0"/>
                                </a:rPr>
                                <m:t>955</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0.9502</m:t>
                              </m:r>
                            </m:e>
                            <m:e>
                              <m:r>
                                <a:rPr lang="en-US" i="1">
                                  <a:latin typeface="Cambria Math" panose="02040503050406030204" pitchFamily="18" charset="0"/>
                                </a:rPr>
                                <m:t>0.2</m:t>
                              </m:r>
                              <m:r>
                                <a:rPr lang="en-US" b="0" i="1" smtClean="0">
                                  <a:latin typeface="Cambria Math" panose="02040503050406030204" pitchFamily="18" charset="0"/>
                                </a:rPr>
                                <m:t>907</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7290</m:t>
                              </m:r>
                            </m:e>
                          </m:mr>
                          <m:mr>
                            <m:e>
                              <m:r>
                                <a:rPr lang="en-US" i="1">
                                  <a:latin typeface="Cambria Math" panose="02040503050406030204" pitchFamily="18" charset="0"/>
                                </a:rPr>
                                <m:t>0.</m:t>
                              </m:r>
                              <m:r>
                                <a:rPr lang="en-US" b="0" i="1" smtClean="0">
                                  <a:latin typeface="Cambria Math" panose="02040503050406030204" pitchFamily="18" charset="0"/>
                                </a:rPr>
                                <m:t>2955</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0.9502</m:t>
                              </m:r>
                            </m:e>
                            <m:e>
                              <m:r>
                                <a:rPr lang="en-US" b="0" i="1" smtClean="0">
                                  <a:latin typeface="Cambria Math" panose="02040503050406030204" pitchFamily="18" charset="0"/>
                                </a:rPr>
                                <m:t>14.1141</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8</m:t>
                              </m:r>
                              <m:r>
                                <a:rPr lang="en-US" i="1">
                                  <a:latin typeface="Cambria Math" panose="02040503050406030204" pitchFamily="18" charset="0"/>
                                </a:rPr>
                                <m:t>.6</m:t>
                              </m:r>
                              <m:r>
                                <a:rPr lang="en-US" b="0" i="1" smtClean="0">
                                  <a:latin typeface="Cambria Math" panose="02040503050406030204" pitchFamily="18" charset="0"/>
                                </a:rPr>
                                <m:t>187</m:t>
                              </m:r>
                            </m:e>
                            <m:e>
                              <m:r>
                                <a:rPr lang="en-US" i="1">
                                  <a:latin typeface="Cambria Math" panose="02040503050406030204" pitchFamily="18" charset="0"/>
                                </a:rPr>
                                <m:t>0.2</m:t>
                              </m:r>
                              <m:r>
                                <a:rPr lang="en-US" b="0" i="1" smtClean="0">
                                  <a:latin typeface="Cambria Math" panose="02040503050406030204" pitchFamily="18" charset="0"/>
                                </a:rPr>
                                <m:t>992</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8023</m:t>
                              </m:r>
                            </m:e>
                          </m:mr>
                          <m:mr>
                            <m:e>
                              <m:r>
                                <a:rPr lang="en-US" i="1">
                                  <a:latin typeface="Cambria Math" panose="02040503050406030204" pitchFamily="18" charset="0"/>
                                </a:rPr>
                                <m:t>0.2</m:t>
                              </m:r>
                              <m:r>
                                <a:rPr lang="en-US" b="0" i="1" smtClean="0">
                                  <a:latin typeface="Cambria Math" panose="02040503050406030204" pitchFamily="18" charset="0"/>
                                </a:rPr>
                                <m:t>907</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0.7290</m:t>
                              </m:r>
                            </m:e>
                            <m:e>
                              <m:r>
                                <a:rPr lang="en-US" i="1">
                                  <a:latin typeface="Cambria Math" panose="02040503050406030204" pitchFamily="18" charset="0"/>
                                </a:rPr>
                                <m:t>0.</m:t>
                              </m:r>
                              <m:r>
                                <a:rPr lang="en-US" b="0" i="1" smtClean="0">
                                  <a:latin typeface="Cambria Math" panose="02040503050406030204" pitchFamily="18" charset="0"/>
                                </a:rPr>
                                <m:t>2992</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8023</m:t>
                              </m:r>
                            </m:e>
                            <m:e>
                              <m:r>
                                <a:rPr lang="en-US" b="0" i="1" smtClean="0">
                                  <a:latin typeface="Cambria Math" panose="02040503050406030204" pitchFamily="18" charset="0"/>
                                </a:rPr>
                                <m:t>15.1045</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9</m:t>
                              </m:r>
                              <m:r>
                                <a:rPr lang="en-US" i="1">
                                  <a:latin typeface="Cambria Math" panose="02040503050406030204" pitchFamily="18" charset="0"/>
                                </a:rPr>
                                <m:t>.6</m:t>
                              </m:r>
                              <m:r>
                                <a:rPr lang="en-US" b="0" i="1" smtClean="0">
                                  <a:latin typeface="Cambria Math" panose="02040503050406030204" pitchFamily="18" charset="0"/>
                                </a:rPr>
                                <m:t>507</m:t>
                              </m:r>
                            </m:e>
                          </m:mr>
                        </m:m>
                      </m:e>
                    </m:d>
                  </m:oMath>
                </a14:m>
                <a:r>
                  <a:rPr lang="en-US" dirty="0">
                    <a:latin typeface="Times New Roman" panose="02020603050405020304" pitchFamily="18" charset="0"/>
                  </a:rPr>
                  <a:t> </a:t>
                </a:r>
                <a14:m>
                  <m:oMath xmlns:m="http://schemas.openxmlformats.org/officeDocument/2006/math">
                    <m:r>
                      <m:rPr>
                        <m:sty m:val="p"/>
                      </m:rPr>
                      <a:rPr lang="el-GR" i="1" dirty="0" smtClean="0">
                        <a:latin typeface="Cambria Math" panose="02040503050406030204" pitchFamily="18" charset="0"/>
                        <a:ea typeface="Cambria Math" panose="02040503050406030204" pitchFamily="18" charset="0"/>
                      </a:rPr>
                      <m:t>Ω</m:t>
                    </m:r>
                  </m:oMath>
                </a14:m>
                <a:endParaRPr lang="en-US" dirty="0">
                  <a:latin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08461" y="3113754"/>
                <a:ext cx="7910948" cy="97270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151839" y="2356871"/>
                <a:ext cx="7237815"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𝑉𝑡</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ctrlPr>
                          <a:rPr lang="en-US" b="0" i="1" smtClean="0">
                            <a:latin typeface="Cambria Math" panose="02040503050406030204" pitchFamily="18" charset="0"/>
                          </a:rPr>
                        </m:ctrlPr>
                      </m:d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m:t>
                                </m:r>
                                <m:r>
                                  <a:rPr lang="en-US" b="0" i="1" smtClean="0">
                                    <a:latin typeface="Cambria Math" panose="02040503050406030204" pitchFamily="18" charset="0"/>
                                  </a:rPr>
                                  <m:t>𝑡</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m:t>
                                </m:r>
                                <m:r>
                                  <a:rPr lang="en-US" b="0" i="1" smtClean="0">
                                    <a:latin typeface="Cambria Math" panose="02040503050406030204" pitchFamily="18" charset="0"/>
                                  </a:rPr>
                                  <m:t>𝑙𝑖𝑛𝑒</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m:t>
                                </m:r>
                                <m:r>
                                  <a:rPr lang="en-US" b="0" i="1" smtClean="0">
                                    <a:latin typeface="Cambria Math" panose="02040503050406030204" pitchFamily="18" charset="0"/>
                                  </a:rPr>
                                  <m:t>𝑙𝑜𝑎𝑑</m:t>
                                </m:r>
                              </m:e>
                              <m:sub>
                                <m:r>
                                  <a:rPr lang="en-US" i="1">
                                    <a:latin typeface="Cambria Math" panose="02040503050406030204" pitchFamily="18" charset="0"/>
                                  </a:rPr>
                                  <m:t>𝑎𝑏𝑐</m:t>
                                </m:r>
                              </m:sub>
                            </m:sSub>
                          </m:e>
                        </m:d>
                      </m:e>
                    </m:d>
                    <m:r>
                      <a:rPr lang="en-US" b="0" i="1" smtClean="0">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𝑍𝑒𝑞</m:t>
                            </m:r>
                          </m:e>
                          <m:sub>
                            <m:r>
                              <a:rPr lang="en-US" i="1">
                                <a:latin typeface="Cambria Math" panose="02040503050406030204" pitchFamily="18" charset="0"/>
                              </a:rPr>
                              <m:t>𝑎𝑏𝑐</m:t>
                            </m:r>
                          </m:sub>
                        </m:sSub>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151839" y="2356871"/>
                <a:ext cx="7237815" cy="369332"/>
              </a:xfrm>
              <a:prstGeom prst="rect">
                <a:avLst/>
              </a:prstGeom>
              <a:blipFill>
                <a:blip r:embed="rId4"/>
                <a:stretch>
                  <a:fillRect b="-15000"/>
                </a:stretch>
              </a:blipFill>
            </p:spPr>
            <p:txBody>
              <a:bodyPr/>
              <a:lstStyle/>
              <a:p>
                <a:r>
                  <a:rPr lang="en-US">
                    <a:noFill/>
                  </a:rPr>
                  <a:t> </a:t>
                </a:r>
              </a:p>
            </p:txBody>
          </p:sp>
        </mc:Fallback>
      </mc:AlternateContent>
      <p:sp>
        <p:nvSpPr>
          <p:cNvPr id="8" name="Rectangle 7"/>
          <p:cNvSpPr/>
          <p:nvPr/>
        </p:nvSpPr>
        <p:spPr>
          <a:xfrm>
            <a:off x="183870" y="4141461"/>
            <a:ext cx="3876831" cy="369332"/>
          </a:xfrm>
          <a:prstGeom prst="rect">
            <a:avLst/>
          </a:prstGeom>
        </p:spPr>
        <p:txBody>
          <a:bodyPr wrap="none">
            <a:spAutoFit/>
          </a:bodyPr>
          <a:lstStyle/>
          <a:p>
            <a:r>
              <a:rPr lang="en-US" dirty="0">
                <a:latin typeface="Times New Roman" panose="02020603050405020304" pitchFamily="18" charset="0"/>
              </a:rPr>
              <a:t>The line current can now be computed:</a:t>
            </a:r>
          </a:p>
        </p:txBody>
      </p:sp>
      <mc:AlternateContent xmlns:mc="http://schemas.openxmlformats.org/markup-compatibility/2006" xmlns:a14="http://schemas.microsoft.com/office/drawing/2010/main">
        <mc:Choice Requires="a14">
          <p:sp>
            <p:nvSpPr>
              <p:cNvPr id="9" name="Rectangle 8"/>
              <p:cNvSpPr/>
              <p:nvPr/>
            </p:nvSpPr>
            <p:spPr>
              <a:xfrm>
                <a:off x="2035035" y="4724400"/>
                <a:ext cx="5257800" cy="83054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𝑍𝑒𝑞</m:t>
                                  </m:r>
                                </m:e>
                                <m:sub>
                                  <m:r>
                                    <a:rPr lang="en-US" i="1">
                                      <a:latin typeface="Cambria Math" panose="02040503050406030204" pitchFamily="18" charset="0"/>
                                    </a:rPr>
                                    <m:t>𝑎𝑏𝑐</m:t>
                                  </m:r>
                                </m:sub>
                              </m:sSub>
                            </m:e>
                          </m:d>
                        </m:e>
                        <m:sup>
                          <m:r>
                            <a:rPr lang="en-US" i="1">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471.7</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95.1</m:t>
                              </m:r>
                            </m:e>
                            <m:e>
                              <m:r>
                                <a:rPr lang="en-US" b="0" i="1" smtClean="0">
                                  <a:latin typeface="Cambria Math" panose="02040503050406030204" pitchFamily="18" charset="0"/>
                                </a:rPr>
                                <m:t>456.7</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149.9</m:t>
                              </m:r>
                            </m:e>
                            <m:e>
                              <m:r>
                                <a:rPr lang="en-US" b="0" i="1" smtClean="0">
                                  <a:latin typeface="Cambria Math" panose="02040503050406030204" pitchFamily="18" charset="0"/>
                                </a:rPr>
                                <m:t>427.3</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33</m:t>
                              </m:r>
                              <m:r>
                                <a:rPr lang="en-US" i="1">
                                  <a:latin typeface="Cambria Math" panose="02040503050406030204" pitchFamily="18" charset="0"/>
                                  <a:ea typeface="Cambria Math" panose="02040503050406030204" pitchFamily="18" charset="0"/>
                                </a:rPr>
                                <m:t>.5</m:t>
                              </m:r>
                            </m:e>
                          </m:eqArr>
                        </m:e>
                      </m:d>
                      <m:r>
                        <m:rPr>
                          <m:nor/>
                        </m:rPr>
                        <a:rPr lang="en-US" dirty="0">
                          <a:latin typeface="Times New Roman" panose="02020603050405020304" pitchFamily="18" charset="0"/>
                        </a:rPr>
                        <m:t> </m:t>
                      </m:r>
                      <m:r>
                        <a:rPr lang="en-US" b="0" i="1" dirty="0" smtClean="0">
                          <a:latin typeface="Cambria Math" panose="02040503050406030204" pitchFamily="18" charset="0"/>
                        </a:rPr>
                        <m:t>𝐴</m:t>
                      </m:r>
                    </m:oMath>
                  </m:oMathPara>
                </a14:m>
                <a:endParaRPr lang="en-US" dirty="0">
                  <a:latin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035035" y="4724400"/>
                <a:ext cx="5257800" cy="830548"/>
              </a:xfrm>
              <a:prstGeom prst="rect">
                <a:avLst/>
              </a:prstGeom>
              <a:blipFill>
                <a:blip r:embed="rId5"/>
                <a:stretch>
                  <a:fillRect b="-3077"/>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6">
            <p14:nvContentPartPr>
              <p14:cNvPr id="2" name="Ink 1"/>
              <p14:cNvContentPartPr/>
              <p14:nvPr/>
            </p14:nvContentPartPr>
            <p14:xfrm>
              <a:off x="1305720" y="1524960"/>
              <a:ext cx="7447680" cy="1434960"/>
            </p14:xfrm>
          </p:contentPart>
        </mc:Choice>
        <mc:Fallback xmlns="">
          <p:pic>
            <p:nvPicPr>
              <p:cNvPr id="2" name="Ink 1"/>
              <p:cNvPicPr/>
              <p:nvPr/>
            </p:nvPicPr>
            <p:blipFill>
              <a:blip r:embed="rId7"/>
              <a:stretch>
                <a:fillRect/>
              </a:stretch>
            </p:blipFill>
            <p:spPr>
              <a:xfrm>
                <a:off x="1302480" y="1513440"/>
                <a:ext cx="7458480" cy="1449360"/>
              </a:xfrm>
              <a:prstGeom prst="rect">
                <a:avLst/>
              </a:prstGeom>
            </p:spPr>
          </p:pic>
        </mc:Fallback>
      </mc:AlternateContent>
    </p:spTree>
    <p:extLst>
      <p:ext uri="{BB962C8B-B14F-4D97-AF65-F5344CB8AC3E}">
        <p14:creationId xmlns:p14="http://schemas.microsoft.com/office/powerpoint/2010/main" val="24546625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1</a:t>
            </a:r>
          </a:p>
        </p:txBody>
      </p:sp>
      <p:sp>
        <p:nvSpPr>
          <p:cNvPr id="2" name="Rectangle 1"/>
          <p:cNvSpPr/>
          <p:nvPr/>
        </p:nvSpPr>
        <p:spPr>
          <a:xfrm>
            <a:off x="136634" y="647700"/>
            <a:ext cx="8778766" cy="400110"/>
          </a:xfrm>
          <a:prstGeom prst="rect">
            <a:avLst/>
          </a:prstGeom>
        </p:spPr>
        <p:txBody>
          <a:bodyPr wrap="square">
            <a:spAutoFit/>
          </a:bodyPr>
          <a:lstStyle/>
          <a:p>
            <a:r>
              <a:rPr lang="en-US" sz="2000" dirty="0">
                <a:solidFill>
                  <a:srgbClr val="000000"/>
                </a:solidFill>
                <a:latin typeface="Times New Roman" panose="02020603050405020304" pitchFamily="18" charset="0"/>
              </a:rPr>
              <a:t>D. Determine the line-to-ground voltages at the load in volts and on a 120 V base:</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1569951" y="1371600"/>
                <a:ext cx="5659306" cy="8249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𝑙𝑜𝑎𝑑</m:t>
                              </m:r>
                            </m:e>
                            <m:sub>
                              <m:r>
                                <a:rPr lang="en-US" i="1">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𝑍𝑙𝑜𝑎𝑑</m:t>
                              </m:r>
                            </m:e>
                            <m:sub>
                              <m:r>
                                <a:rPr lang="en-US" b="0" i="1" smtClean="0">
                                  <a:latin typeface="Cambria Math" panose="02040503050406030204" pitchFamily="18" charset="0"/>
                                </a:rPr>
                                <m:t>𝑎𝑏𝑐</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6328.1</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−68.6</m:t>
                              </m:r>
                            </m:e>
                            <m:e>
                              <m:r>
                                <a:rPr lang="en-US" b="0" i="1" smtClean="0">
                                  <a:latin typeface="Cambria Math" panose="02040503050406030204" pitchFamily="18" charset="0"/>
                                </a:rPr>
                                <m:t>6212.2</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167.0</m:t>
                              </m:r>
                            </m:e>
                            <m:e>
                              <m:r>
                                <a:rPr lang="en-US" b="0" i="1" smtClean="0">
                                  <a:latin typeface="Cambria Math" panose="02040503050406030204" pitchFamily="18" charset="0"/>
                                  <a:ea typeface="Cambria Math" panose="02040503050406030204" pitchFamily="18" charset="0"/>
                                </a:rPr>
                                <m:t>6352.6</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53.1</m:t>
                              </m:r>
                            </m:e>
                          </m:eqArr>
                        </m:e>
                      </m:d>
                      <m:r>
                        <m:rPr>
                          <m:nor/>
                        </m:rPr>
                        <a:rPr lang="en-US" dirty="0">
                          <a:latin typeface="Times New Roman" panose="02020603050405020304" pitchFamily="18" charset="0"/>
                        </a:rPr>
                        <m:t> </m:t>
                      </m:r>
                      <m:r>
                        <a:rPr lang="en-US" i="1" dirty="0">
                          <a:latin typeface="Cambria Math" panose="02040503050406030204" pitchFamily="18" charset="0"/>
                        </a:rPr>
                        <m:t>𝑉</m:t>
                      </m:r>
                    </m:oMath>
                  </m:oMathPara>
                </a14:m>
                <a:endParaRPr lang="en-US"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569951" y="1371600"/>
                <a:ext cx="5659306" cy="824969"/>
              </a:xfrm>
              <a:prstGeom prst="rect">
                <a:avLst/>
              </a:prstGeom>
              <a:blipFill>
                <a:blip r:embed="rId6"/>
                <a:stretch>
                  <a:fillRect/>
                </a:stretch>
              </a:blipFill>
            </p:spPr>
            <p:txBody>
              <a:bodyPr/>
              <a:lstStyle/>
              <a:p>
                <a:r>
                  <a:rPr lang="en-US">
                    <a:noFill/>
                  </a:rPr>
                  <a:t> </a:t>
                </a:r>
              </a:p>
            </p:txBody>
          </p:sp>
        </mc:Fallback>
      </mc:AlternateContent>
      <p:sp>
        <p:nvSpPr>
          <p:cNvPr id="11" name="Rectangle 10"/>
          <p:cNvSpPr/>
          <p:nvPr/>
        </p:nvSpPr>
        <p:spPr>
          <a:xfrm>
            <a:off x="152400" y="2438400"/>
            <a:ext cx="4100994" cy="400110"/>
          </a:xfrm>
          <a:prstGeom prst="rect">
            <a:avLst/>
          </a:prstGeom>
        </p:spPr>
        <p:txBody>
          <a:bodyPr wrap="none">
            <a:spAutoFit/>
          </a:bodyPr>
          <a:lstStyle/>
          <a:p>
            <a:r>
              <a:rPr lang="en-US" sz="2000" dirty="0">
                <a:solidFill>
                  <a:srgbClr val="000000"/>
                </a:solidFill>
                <a:latin typeface="Times New Roman" panose="02020603050405020304" pitchFamily="18" charset="0"/>
              </a:rPr>
              <a:t>The load voltages on a 120 V base are</a:t>
            </a:r>
            <a:endParaRPr lang="en-US" sz="20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Rectangle 12"/>
              <p:cNvSpPr/>
              <p:nvPr/>
            </p:nvSpPr>
            <p:spPr>
              <a:xfrm>
                <a:off x="3227392" y="2943932"/>
                <a:ext cx="2344424" cy="8305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𝑙𝑜𝑎𝑑</m:t>
                              </m:r>
                            </m:e>
                            <m:sub>
                              <m:r>
                                <a:rPr lang="en-US" b="0" i="1" smtClean="0">
                                  <a:latin typeface="Cambria Math" panose="02040503050406030204" pitchFamily="18" charset="0"/>
                                </a:rPr>
                                <m:t>120</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105.5</m:t>
                              </m:r>
                            </m:e>
                            <m:e>
                              <m:r>
                                <a:rPr lang="en-US" i="1">
                                  <a:latin typeface="Cambria Math" panose="02040503050406030204" pitchFamily="18" charset="0"/>
                                </a:rPr>
                                <m:t>10</m:t>
                              </m:r>
                              <m:r>
                                <a:rPr lang="en-US" b="0" i="1" smtClean="0">
                                  <a:latin typeface="Cambria Math" panose="02040503050406030204" pitchFamily="18" charset="0"/>
                                </a:rPr>
                                <m:t>3</m:t>
                              </m:r>
                              <m:r>
                                <a:rPr lang="en-US" i="1">
                                  <a:latin typeface="Cambria Math" panose="02040503050406030204" pitchFamily="18" charset="0"/>
                                </a:rPr>
                                <m:t>.5</m:t>
                              </m:r>
                            </m:e>
                            <m:e>
                              <m:r>
                                <a:rPr lang="en-US" i="1">
                                  <a:latin typeface="Cambria Math" panose="02040503050406030204" pitchFamily="18" charset="0"/>
                                </a:rPr>
                                <m:t>105.</m:t>
                              </m:r>
                              <m:r>
                                <a:rPr lang="en-US" b="0" i="1" smtClean="0">
                                  <a:latin typeface="Cambria Math" panose="02040503050406030204" pitchFamily="18" charset="0"/>
                                </a:rPr>
                                <m:t>9</m:t>
                              </m:r>
                            </m:e>
                          </m:eqArr>
                        </m:e>
                      </m:d>
                    </m:oMath>
                  </m:oMathPara>
                </a14:m>
                <a:endParaRPr lang="en-US" dirty="0">
                  <a:latin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227392" y="2943932"/>
                <a:ext cx="2344424" cy="830548"/>
              </a:xfrm>
              <a:prstGeom prst="rect">
                <a:avLst/>
              </a:prstGeom>
              <a:blipFill>
                <a:blip r:embed="rId4"/>
                <a:stretch>
                  <a:fillRect/>
                </a:stretch>
              </a:blipFill>
            </p:spPr>
            <p:txBody>
              <a:bodyPr/>
              <a:lstStyle/>
              <a:p>
                <a:r>
                  <a:rPr lang="en-US">
                    <a:noFill/>
                  </a:rPr>
                  <a:t> </a:t>
                </a:r>
              </a:p>
            </p:txBody>
          </p:sp>
        </mc:Fallback>
      </mc:AlternateContent>
      <p:sp>
        <p:nvSpPr>
          <p:cNvPr id="14" name="Rectangle 13"/>
          <p:cNvSpPr/>
          <p:nvPr/>
        </p:nvSpPr>
        <p:spPr>
          <a:xfrm>
            <a:off x="152400" y="3814398"/>
            <a:ext cx="4388574" cy="400110"/>
          </a:xfrm>
          <a:prstGeom prst="rect">
            <a:avLst/>
          </a:prstGeom>
        </p:spPr>
        <p:txBody>
          <a:bodyPr wrap="none">
            <a:spAutoFit/>
          </a:bodyPr>
          <a:lstStyle/>
          <a:p>
            <a:r>
              <a:rPr lang="en-US" sz="2000" dirty="0">
                <a:solidFill>
                  <a:srgbClr val="000000"/>
                </a:solidFill>
                <a:latin typeface="Times New Roman" panose="02020603050405020304" pitchFamily="18" charset="0"/>
              </a:rPr>
              <a:t>The line-to-ground voltage at node 2 are</a:t>
            </a:r>
            <a:endParaRPr lang="en-US" sz="20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Rectangle 14"/>
              <p:cNvSpPr/>
              <p:nvPr/>
            </p:nvSpPr>
            <p:spPr>
              <a:xfrm>
                <a:off x="838200" y="4490306"/>
                <a:ext cx="7153432" cy="8249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𝐿𝐺</m:t>
                              </m:r>
                            </m:e>
                            <m:sub>
                              <m:r>
                                <a:rPr lang="en-US" i="1">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𝑙𝑖𝑛𝑒</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𝑉𝑙𝑜𝑎𝑑</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i="1">
                                  <a:latin typeface="Cambria Math" panose="02040503050406030204" pitchFamily="18" charset="0"/>
                                </a:rPr>
                                <m:t>𝑙𝑖𝑛𝑒</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6965.4</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−66.0</m:t>
                              </m:r>
                            </m:e>
                            <m:e>
                              <m:r>
                                <a:rPr lang="en-US" b="0" i="1" smtClean="0">
                                  <a:latin typeface="Cambria Math" panose="02040503050406030204" pitchFamily="18" charset="0"/>
                                </a:rPr>
                                <m:t>6580.6</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171.4</m:t>
                              </m:r>
                            </m:e>
                            <m:e>
                              <m:r>
                                <a:rPr lang="en-US" b="0" i="1" smtClean="0">
                                  <a:latin typeface="Cambria Math" panose="02040503050406030204" pitchFamily="18" charset="0"/>
                                  <a:ea typeface="Cambria Math" panose="02040503050406030204" pitchFamily="18" charset="0"/>
                                </a:rPr>
                                <m:t>6691.4</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56.7</m:t>
                              </m:r>
                            </m:e>
                          </m:eqArr>
                        </m:e>
                      </m:d>
                      <m:r>
                        <m:rPr>
                          <m:nor/>
                        </m:rPr>
                        <a:rPr lang="en-US" dirty="0">
                          <a:latin typeface="Times New Roman" panose="02020603050405020304" pitchFamily="18" charset="0"/>
                        </a:rPr>
                        <m:t> </m:t>
                      </m:r>
                      <m:r>
                        <a:rPr lang="en-US" i="1" dirty="0">
                          <a:latin typeface="Cambria Math" panose="02040503050406030204" pitchFamily="18" charset="0"/>
                        </a:rPr>
                        <m:t>𝑉</m:t>
                      </m:r>
                    </m:oMath>
                  </m:oMathPara>
                </a14:m>
                <a:endParaRPr lang="en-US" dirty="0">
                  <a:latin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838200" y="4490306"/>
                <a:ext cx="7153432" cy="82496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7">
            <p14:nvContentPartPr>
              <p14:cNvPr id="4" name="Ink 3"/>
              <p14:cNvContentPartPr/>
              <p14:nvPr/>
            </p14:nvContentPartPr>
            <p14:xfrm>
              <a:off x="2349360" y="5038560"/>
              <a:ext cx="2156400" cy="39600"/>
            </p14:xfrm>
          </p:contentPart>
        </mc:Choice>
        <mc:Fallback xmlns="">
          <p:pic>
            <p:nvPicPr>
              <p:cNvPr id="4" name="Ink 3"/>
              <p:cNvPicPr/>
              <p:nvPr/>
            </p:nvPicPr>
            <p:blipFill>
              <a:blip r:embed="rId8"/>
              <a:stretch>
                <a:fillRect/>
              </a:stretch>
            </p:blipFill>
            <p:spPr>
              <a:xfrm>
                <a:off x="2346840" y="5036040"/>
                <a:ext cx="2161440" cy="44640"/>
              </a:xfrm>
              <a:prstGeom prst="rect">
                <a:avLst/>
              </a:prstGeom>
            </p:spPr>
          </p:pic>
        </mc:Fallback>
      </mc:AlternateContent>
    </p:spTree>
    <p:extLst>
      <p:ext uri="{BB962C8B-B14F-4D97-AF65-F5344CB8AC3E}">
        <p14:creationId xmlns:p14="http://schemas.microsoft.com/office/powerpoint/2010/main" val="3550647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1</a:t>
            </a:r>
          </a:p>
        </p:txBody>
      </p:sp>
      <p:sp>
        <p:nvSpPr>
          <p:cNvPr id="2" name="Rectangle 1"/>
          <p:cNvSpPr/>
          <p:nvPr/>
        </p:nvSpPr>
        <p:spPr>
          <a:xfrm>
            <a:off x="136634" y="647700"/>
            <a:ext cx="8778766" cy="707886"/>
          </a:xfrm>
          <a:prstGeom prst="rect">
            <a:avLst/>
          </a:prstGeom>
        </p:spPr>
        <p:txBody>
          <a:bodyPr wrap="square">
            <a:spAutoFit/>
          </a:bodyPr>
          <a:lstStyle/>
          <a:p>
            <a:r>
              <a:rPr lang="en-US" sz="2000" dirty="0">
                <a:solidFill>
                  <a:srgbClr val="000000"/>
                </a:solidFill>
                <a:latin typeface="Times New Roman" panose="02020603050405020304" pitchFamily="18" charset="0"/>
              </a:rPr>
              <a:t>E. </a:t>
            </a:r>
            <a:r>
              <a:rPr lang="en-US" sz="2000" dirty="0">
                <a:latin typeface="Times New Roman" panose="02020603050405020304" pitchFamily="18" charset="0"/>
              </a:rPr>
              <a:t>Using the backward sweep voltage equation, determine the equivalent line-to-neutral voltages and the line-to-line voltages at node 1:</a:t>
            </a:r>
          </a:p>
        </p:txBody>
      </p:sp>
      <mc:AlternateContent xmlns:mc="http://schemas.openxmlformats.org/markup-compatibility/2006" xmlns:a14="http://schemas.microsoft.com/office/drawing/2010/main">
        <mc:Choice Requires="a14">
          <p:sp>
            <p:nvSpPr>
              <p:cNvPr id="12" name="Rectangle 11"/>
              <p:cNvSpPr/>
              <p:nvPr/>
            </p:nvSpPr>
            <p:spPr>
              <a:xfrm>
                <a:off x="1219200" y="1524000"/>
                <a:ext cx="6633161" cy="8542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𝐿𝑁</m:t>
                              </m:r>
                            </m:e>
                            <m:sub>
                              <m:r>
                                <a:rPr lang="en-US" b="0" i="1" smtClean="0">
                                  <a:latin typeface="Cambria Math" panose="02040503050406030204" pitchFamily="18" charset="0"/>
                                </a:rPr>
                                <m:t>𝐴𝐵𝐶</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𝑉𝐿𝐺</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69,443</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−30.3</m:t>
                              </m:r>
                            </m:e>
                            <m:e>
                              <m:r>
                                <a:rPr lang="en-US" b="0" i="1" smtClean="0">
                                  <a:latin typeface="Cambria Math" panose="02040503050406030204" pitchFamily="18" charset="0"/>
                                </a:rPr>
                                <m:t>65,263</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−147.5</m:t>
                              </m:r>
                            </m:e>
                            <m:e>
                              <m:r>
                                <a:rPr lang="en-US" b="0" i="1" smtClean="0">
                                  <a:latin typeface="Cambria Math" panose="02040503050406030204" pitchFamily="18" charset="0"/>
                                  <a:ea typeface="Cambria Math" panose="02040503050406030204" pitchFamily="18" charset="0"/>
                                </a:rPr>
                                <m:t>70,272</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94.0</m:t>
                              </m:r>
                            </m:e>
                          </m:eqArr>
                        </m:e>
                      </m:d>
                      <m:r>
                        <m:rPr>
                          <m:nor/>
                        </m:rPr>
                        <a:rPr lang="en-US" dirty="0">
                          <a:latin typeface="Times New Roman" panose="02020603050405020304" pitchFamily="18" charset="0"/>
                        </a:rPr>
                        <m:t> </m:t>
                      </m:r>
                      <m:r>
                        <a:rPr lang="en-US" i="1" dirty="0">
                          <a:latin typeface="Cambria Math" panose="02040503050406030204" pitchFamily="18" charset="0"/>
                        </a:rPr>
                        <m:t>𝑉</m:t>
                      </m:r>
                    </m:oMath>
                  </m:oMathPara>
                </a14:m>
                <a:endParaRPr lang="en-US" dirty="0">
                  <a:latin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219200" y="1524000"/>
                <a:ext cx="6633161" cy="85420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057777" y="2720978"/>
                <a:ext cx="5374998" cy="8597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𝐴𝐵𝐶</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smtClean="0">
                              <a:latin typeface="Cambria Math" panose="02040503050406030204" pitchFamily="18" charset="0"/>
                            </a:rPr>
                            <m:t>𝐷</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𝑉𝐿𝑁</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115,000</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e>
                            <m:e>
                              <m:r>
                                <a:rPr lang="en-US" b="0" i="1" smtClean="0">
                                  <a:latin typeface="Cambria Math" panose="02040503050406030204" pitchFamily="18" charset="0"/>
                                </a:rPr>
                                <m:t>116,500</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−115.5</m:t>
                              </m:r>
                            </m:e>
                            <m:e>
                              <m:r>
                                <a:rPr lang="en-US" b="0" i="1" smtClean="0">
                                  <a:latin typeface="Cambria Math" panose="02040503050406030204" pitchFamily="18" charset="0"/>
                                  <a:ea typeface="Cambria Math" panose="02040503050406030204" pitchFamily="18" charset="0"/>
                                </a:rPr>
                                <m:t>123,538</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121.7</m:t>
                              </m:r>
                            </m:e>
                          </m:eqArr>
                        </m:e>
                      </m:d>
                      <m:r>
                        <m:rPr>
                          <m:nor/>
                        </m:rPr>
                        <a:rPr lang="en-US" dirty="0">
                          <a:latin typeface="Times New Roman" panose="02020603050405020304" pitchFamily="18" charset="0"/>
                        </a:rPr>
                        <m:t> </m:t>
                      </m:r>
                      <m:r>
                        <a:rPr lang="en-US" i="1" dirty="0">
                          <a:latin typeface="Cambria Math" panose="02040503050406030204" pitchFamily="18" charset="0"/>
                        </a:rPr>
                        <m:t>𝑉</m:t>
                      </m:r>
                    </m:oMath>
                  </m:oMathPara>
                </a14:m>
                <a:endParaRPr lang="en-US" dirty="0">
                  <a:latin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057777" y="2720978"/>
                <a:ext cx="5374998" cy="859787"/>
              </a:xfrm>
              <a:prstGeom prst="rect">
                <a:avLst/>
              </a:prstGeom>
              <a:blipFill>
                <a:blip r:embed="rId4"/>
                <a:stretch>
                  <a:fillRect/>
                </a:stretch>
              </a:blipFill>
            </p:spPr>
            <p:txBody>
              <a:bodyPr/>
              <a:lstStyle/>
              <a:p>
                <a:r>
                  <a:rPr lang="en-US">
                    <a:noFill/>
                  </a:rPr>
                  <a:t> </a:t>
                </a:r>
              </a:p>
            </p:txBody>
          </p:sp>
        </mc:Fallback>
      </mc:AlternateContent>
      <p:sp>
        <p:nvSpPr>
          <p:cNvPr id="5" name="Rectangle 4"/>
          <p:cNvSpPr/>
          <p:nvPr/>
        </p:nvSpPr>
        <p:spPr>
          <a:xfrm>
            <a:off x="152400" y="4138130"/>
            <a:ext cx="8839200" cy="1015663"/>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It is always comforting to be able to work back and compute what was initially given. In this case, the line-to-line voltages at node 1 have been computed and the same values result that were given at the start of the problem.</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5326200" y="3685320"/>
              <a:ext cx="1909080" cy="88920"/>
            </p14:xfrm>
          </p:contentPart>
        </mc:Choice>
        <mc:Fallback xmlns="">
          <p:pic>
            <p:nvPicPr>
              <p:cNvPr id="4" name="Ink 3"/>
              <p:cNvPicPr/>
              <p:nvPr/>
            </p:nvPicPr>
            <p:blipFill>
              <a:blip r:embed="rId6"/>
              <a:stretch>
                <a:fillRect/>
              </a:stretch>
            </p:blipFill>
            <p:spPr>
              <a:xfrm>
                <a:off x="5322960" y="3680640"/>
                <a:ext cx="1918080" cy="99360"/>
              </a:xfrm>
              <a:prstGeom prst="rect">
                <a:avLst/>
              </a:prstGeom>
            </p:spPr>
          </p:pic>
        </mc:Fallback>
      </mc:AlternateContent>
    </p:spTree>
    <p:extLst>
      <p:ext uri="{BB962C8B-B14F-4D97-AF65-F5344CB8AC3E}">
        <p14:creationId xmlns:p14="http://schemas.microsoft.com/office/powerpoint/2010/main" val="515300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1</a:t>
            </a:r>
          </a:p>
        </p:txBody>
      </p:sp>
      <p:sp>
        <p:nvSpPr>
          <p:cNvPr id="2" name="Rectangle 1"/>
          <p:cNvSpPr/>
          <p:nvPr/>
        </p:nvSpPr>
        <p:spPr>
          <a:xfrm>
            <a:off x="136634" y="647700"/>
            <a:ext cx="8778766" cy="1015663"/>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F. </a:t>
            </a:r>
            <a:r>
              <a:rPr lang="en-US" sz="2000" dirty="0">
                <a:latin typeface="Times New Roman" panose="02020603050405020304" pitchFamily="18" charset="0"/>
              </a:rPr>
              <a:t>Use the forward sweep voltage equation to verify that the line-to-ground voltages at node 2 can be computed knowing the equivalent line-to-neutral voltages at node 1 and the currents leaving node 2:</a:t>
            </a:r>
          </a:p>
        </p:txBody>
      </p:sp>
      <mc:AlternateContent xmlns:mc="http://schemas.openxmlformats.org/markup-compatibility/2006" xmlns:a14="http://schemas.microsoft.com/office/drawing/2010/main">
        <mc:Choice Requires="a14">
          <p:sp>
            <p:nvSpPr>
              <p:cNvPr id="12" name="Rectangle 11"/>
              <p:cNvSpPr/>
              <p:nvPr/>
            </p:nvSpPr>
            <p:spPr>
              <a:xfrm>
                <a:off x="1219200" y="1524000"/>
                <a:ext cx="6744667" cy="8542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𝐿𝐺</m:t>
                              </m:r>
                            </m:e>
                            <m:sub>
                              <m:r>
                                <a:rPr lang="en-US" b="0" i="1" smtClean="0">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𝑉𝐿𝑁</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6965.4</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−66.0</m:t>
                              </m:r>
                            </m:e>
                            <m:e>
                              <m:r>
                                <a:rPr lang="en-US" b="0" i="1" smtClean="0">
                                  <a:latin typeface="Cambria Math" panose="02040503050406030204" pitchFamily="18" charset="0"/>
                                </a:rPr>
                                <m:t>6580.6</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171.4</m:t>
                              </m:r>
                            </m:e>
                            <m:e>
                              <m:r>
                                <a:rPr lang="en-US" b="0" i="1" smtClean="0">
                                  <a:latin typeface="Cambria Math" panose="02040503050406030204" pitchFamily="18" charset="0"/>
                                  <a:ea typeface="Cambria Math" panose="02040503050406030204" pitchFamily="18" charset="0"/>
                                </a:rPr>
                                <m:t>6691.4</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56.7</m:t>
                              </m:r>
                            </m:e>
                          </m:eqArr>
                        </m:e>
                      </m:d>
                      <m:r>
                        <m:rPr>
                          <m:nor/>
                        </m:rPr>
                        <a:rPr lang="en-US" dirty="0">
                          <a:latin typeface="Times New Roman" panose="02020603050405020304" pitchFamily="18" charset="0"/>
                        </a:rPr>
                        <m:t> </m:t>
                      </m:r>
                      <m:r>
                        <a:rPr lang="en-US" i="1" dirty="0">
                          <a:latin typeface="Cambria Math" panose="02040503050406030204" pitchFamily="18" charset="0"/>
                        </a:rPr>
                        <m:t>𝑉</m:t>
                      </m:r>
                    </m:oMath>
                  </m:oMathPara>
                </a14:m>
                <a:endParaRPr lang="en-US" dirty="0">
                  <a:latin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219200" y="1524000"/>
                <a:ext cx="6744667" cy="854208"/>
              </a:xfrm>
              <a:prstGeom prst="rect">
                <a:avLst/>
              </a:prstGeom>
              <a:blipFill>
                <a:blip r:embed="rId3"/>
                <a:stretch>
                  <a:fillRect/>
                </a:stretch>
              </a:blipFill>
            </p:spPr>
            <p:txBody>
              <a:bodyPr/>
              <a:lstStyle/>
              <a:p>
                <a:r>
                  <a:rPr lang="en-US">
                    <a:noFill/>
                  </a:rPr>
                  <a:t> </a:t>
                </a:r>
              </a:p>
            </p:txBody>
          </p:sp>
        </mc:Fallback>
      </mc:AlternateContent>
      <p:sp>
        <p:nvSpPr>
          <p:cNvPr id="6" name="Rectangle 5"/>
          <p:cNvSpPr/>
          <p:nvPr/>
        </p:nvSpPr>
        <p:spPr>
          <a:xfrm>
            <a:off x="136634" y="2378208"/>
            <a:ext cx="8778766" cy="707886"/>
          </a:xfrm>
          <a:prstGeom prst="rect">
            <a:avLst/>
          </a:prstGeom>
        </p:spPr>
        <p:txBody>
          <a:bodyPr wrap="square">
            <a:spAutoFit/>
          </a:bodyPr>
          <a:lstStyle/>
          <a:p>
            <a:r>
              <a:rPr lang="en-US" sz="2000" dirty="0">
                <a:solidFill>
                  <a:srgbClr val="000000"/>
                </a:solidFill>
                <a:latin typeface="Times New Roman" panose="02020603050405020304" pitchFamily="18" charset="0"/>
              </a:rPr>
              <a:t>These are the same values of the line-to-ground voltages at node 2 that were determined working from the load toward the source.</a:t>
            </a:r>
            <a:endParaRPr lang="en-US" sz="2000" dirty="0">
              <a:solidFill>
                <a:srgbClr val="000000"/>
              </a:solidFill>
              <a:effectLst/>
              <a:latin typeface="Times New Roman" panose="02020603050405020304" pitchFamily="18" charset="0"/>
            </a:endParaRPr>
          </a:p>
        </p:txBody>
      </p:sp>
      <p:sp>
        <p:nvSpPr>
          <p:cNvPr id="7" name="Rectangle 6"/>
          <p:cNvSpPr/>
          <p:nvPr/>
        </p:nvSpPr>
        <p:spPr>
          <a:xfrm>
            <a:off x="136634" y="3429000"/>
            <a:ext cx="8778766" cy="2554545"/>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Example 8.1 has demonstrated the application of the forward and backward sweep equations. The example also provides verification that the same voltages and currents result working from the load toward the source or from the source toward the load.</a:t>
            </a:r>
          </a:p>
          <a:p>
            <a:pPr algn="just"/>
            <a:r>
              <a:rPr lang="en-US" sz="2000" dirty="0">
                <a:solidFill>
                  <a:srgbClr val="000000"/>
                </a:solidFill>
                <a:latin typeface="Times New Roman" panose="02020603050405020304" pitchFamily="18" charset="0"/>
              </a:rPr>
              <a:t>In Example 8.2, the system of Example 8.1 is used only this time the source voltages at node 1 are specified and the three-phase load is specified as constant </a:t>
            </a:r>
            <a:r>
              <a:rPr lang="en-US" sz="2000" i="1" dirty="0">
                <a:solidFill>
                  <a:srgbClr val="000000"/>
                </a:solidFill>
                <a:latin typeface="Times New Roman" panose="02020603050405020304" pitchFamily="18" charset="0"/>
              </a:rPr>
              <a:t>PQ</a:t>
            </a:r>
            <a:r>
              <a:rPr lang="en-US" sz="2000" dirty="0">
                <a:solidFill>
                  <a:srgbClr val="000000"/>
                </a:solidFill>
                <a:latin typeface="Times New Roman" panose="02020603050405020304" pitchFamily="18" charset="0"/>
              </a:rPr>
              <a:t>. Because this makes the system nonlinear, the ladder iterative technique must be used to solve for the system voltages and currents.</a:t>
            </a:r>
          </a:p>
        </p:txBody>
      </p:sp>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5441040" y="5283360"/>
              <a:ext cx="3177360" cy="119520"/>
            </p14:xfrm>
          </p:contentPart>
        </mc:Choice>
        <mc:Fallback xmlns="">
          <p:pic>
            <p:nvPicPr>
              <p:cNvPr id="4" name="Ink 3"/>
              <p:cNvPicPr/>
              <p:nvPr/>
            </p:nvPicPr>
            <p:blipFill>
              <a:blip r:embed="rId5"/>
              <a:stretch>
                <a:fillRect/>
              </a:stretch>
            </p:blipFill>
            <p:spPr>
              <a:xfrm>
                <a:off x="5438160" y="5280480"/>
                <a:ext cx="3189240" cy="131040"/>
              </a:xfrm>
              <a:prstGeom prst="rect">
                <a:avLst/>
              </a:prstGeom>
            </p:spPr>
          </p:pic>
        </mc:Fallback>
      </mc:AlternateContent>
    </p:spTree>
    <p:extLst>
      <p:ext uri="{BB962C8B-B14F-4D97-AF65-F5344CB8AC3E}">
        <p14:creationId xmlns:p14="http://schemas.microsoft.com/office/powerpoint/2010/main" val="14169524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2</a:t>
            </a:r>
          </a:p>
        </p:txBody>
      </p:sp>
      <p:sp>
        <p:nvSpPr>
          <p:cNvPr id="5" name="Rectangle 4"/>
          <p:cNvSpPr/>
          <p:nvPr/>
        </p:nvSpPr>
        <p:spPr>
          <a:xfrm>
            <a:off x="152400" y="647700"/>
            <a:ext cx="8915400" cy="400110"/>
          </a:xfrm>
          <a:prstGeom prst="rect">
            <a:avLst/>
          </a:prstGeom>
        </p:spPr>
        <p:txBody>
          <a:bodyPr wrap="square">
            <a:spAutoFit/>
          </a:bodyPr>
          <a:lstStyle/>
          <a:p>
            <a:r>
              <a:rPr lang="en-US" sz="2000" dirty="0">
                <a:solidFill>
                  <a:srgbClr val="000000"/>
                </a:solidFill>
                <a:latin typeface="Times New Roman" panose="02020603050405020304" pitchFamily="18" charset="0"/>
              </a:rPr>
              <a:t>Use the system of Example 8.1. The source voltages at node 1 are</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2667000" y="1219200"/>
                <a:ext cx="3483069" cy="8597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115,000</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e>
                            <m:e>
                              <m:r>
                                <a:rPr lang="en-US" b="0" i="1" smtClean="0">
                                  <a:latin typeface="Cambria Math" panose="02040503050406030204" pitchFamily="18" charset="0"/>
                                </a:rPr>
                                <m:t>115,000</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−120</m:t>
                              </m:r>
                            </m:e>
                            <m:e>
                              <m:r>
                                <a:rPr lang="en-US" b="0" i="1" smtClean="0">
                                  <a:latin typeface="Cambria Math" panose="02040503050406030204" pitchFamily="18" charset="0"/>
                                  <a:ea typeface="Cambria Math" panose="02040503050406030204" pitchFamily="18" charset="0"/>
                                </a:rPr>
                                <m:t>115,000</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120</m:t>
                              </m:r>
                            </m:e>
                          </m:eqArr>
                        </m:e>
                      </m:d>
                      <m:r>
                        <m:rPr>
                          <m:nor/>
                        </m:rPr>
                        <a:rPr lang="en-US" dirty="0">
                          <a:latin typeface="Times New Roman" panose="02020603050405020304" pitchFamily="18" charset="0"/>
                        </a:rPr>
                        <m:t> </m:t>
                      </m:r>
                      <m:r>
                        <a:rPr lang="en-US" i="1" dirty="0">
                          <a:latin typeface="Cambria Math" panose="02040503050406030204" pitchFamily="18" charset="0"/>
                        </a:rPr>
                        <m:t>𝑉</m:t>
                      </m:r>
                    </m:oMath>
                  </m:oMathPara>
                </a14:m>
                <a:endParaRPr lang="en-US" dirty="0">
                  <a:latin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667000" y="1219200"/>
                <a:ext cx="3483069" cy="859787"/>
              </a:xfrm>
              <a:prstGeom prst="rect">
                <a:avLst/>
              </a:prstGeom>
              <a:blipFill>
                <a:blip r:embed="rId3"/>
                <a:stretch>
                  <a:fillRect/>
                </a:stretch>
              </a:blipFill>
            </p:spPr>
            <p:txBody>
              <a:bodyPr/>
              <a:lstStyle/>
              <a:p>
                <a:r>
                  <a:rPr lang="en-US">
                    <a:noFill/>
                  </a:rPr>
                  <a:t> </a:t>
                </a:r>
              </a:p>
            </p:txBody>
          </p:sp>
        </mc:Fallback>
      </mc:AlternateContent>
      <p:sp>
        <p:nvSpPr>
          <p:cNvPr id="8" name="Rectangle 7"/>
          <p:cNvSpPr/>
          <p:nvPr/>
        </p:nvSpPr>
        <p:spPr>
          <a:xfrm>
            <a:off x="228600" y="2250377"/>
            <a:ext cx="8915400" cy="400110"/>
          </a:xfrm>
          <a:prstGeom prst="rect">
            <a:avLst/>
          </a:prstGeom>
        </p:spPr>
        <p:txBody>
          <a:bodyPr wrap="square">
            <a:spAutoFit/>
          </a:bodyPr>
          <a:lstStyle/>
          <a:p>
            <a:r>
              <a:rPr lang="en-US" sz="2000" dirty="0">
                <a:solidFill>
                  <a:srgbClr val="000000"/>
                </a:solidFill>
                <a:latin typeface="Times New Roman" panose="02020603050405020304" pitchFamily="18" charset="0"/>
              </a:rPr>
              <a:t>The wye-connected loads are</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2209800" y="2869069"/>
                <a:ext cx="1816651" cy="8249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smtClean="0">
                              <a:latin typeface="Cambria Math" panose="02040503050406030204" pitchFamily="18" charset="0"/>
                            </a:rPr>
                            <m:t>𝑘</m:t>
                          </m:r>
                          <m:r>
                            <a:rPr lang="en-US" b="0" i="1" smtClean="0">
                              <a:latin typeface="Cambria Math" panose="02040503050406030204" pitchFamily="18" charset="0"/>
                            </a:rPr>
                            <m:t>𝑉𝐴</m:t>
                          </m: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1700</m:t>
                              </m:r>
                            </m:e>
                            <m:e>
                              <m:r>
                                <a:rPr lang="en-US" b="0" i="1" smtClean="0">
                                  <a:latin typeface="Cambria Math" panose="02040503050406030204" pitchFamily="18" charset="0"/>
                                </a:rPr>
                                <m:t>1200</m:t>
                              </m:r>
                            </m:e>
                            <m:e>
                              <m:r>
                                <a:rPr lang="en-US" b="0" i="1" smtClean="0">
                                  <a:latin typeface="Cambria Math" panose="02040503050406030204" pitchFamily="18" charset="0"/>
                                  <a:ea typeface="Cambria Math" panose="02040503050406030204" pitchFamily="18" charset="0"/>
                                </a:rPr>
                                <m:t>1500</m:t>
                              </m:r>
                            </m:e>
                          </m:eqArr>
                        </m:e>
                      </m:d>
                    </m:oMath>
                  </m:oMathPara>
                </a14:m>
                <a:endParaRPr lang="en-US" dirty="0">
                  <a:latin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2209800" y="2869069"/>
                <a:ext cx="1816651" cy="82496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333418" y="2869069"/>
                <a:ext cx="1610249"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smtClean="0">
                              <a:latin typeface="Cambria Math" panose="02040503050406030204" pitchFamily="18" charset="0"/>
                            </a:rPr>
                            <m:t>𝑃</m:t>
                          </m:r>
                          <m:r>
                            <a:rPr lang="en-US" b="0" i="1" smtClean="0">
                              <a:latin typeface="Cambria Math" panose="02040503050406030204" pitchFamily="18" charset="0"/>
                            </a:rPr>
                            <m:t>𝐹</m:t>
                          </m: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0.90</m:t>
                              </m:r>
                            </m:e>
                            <m:e>
                              <m:r>
                                <a:rPr lang="en-US" b="0" i="1" smtClean="0">
                                  <a:latin typeface="Cambria Math" panose="02040503050406030204" pitchFamily="18" charset="0"/>
                                </a:rPr>
                                <m:t>0.85</m:t>
                              </m:r>
                            </m:e>
                            <m:e>
                              <m:r>
                                <a:rPr lang="en-US" b="0" i="1" smtClean="0">
                                  <a:latin typeface="Cambria Math" panose="02040503050406030204" pitchFamily="18" charset="0"/>
                                  <a:ea typeface="Cambria Math" panose="02040503050406030204" pitchFamily="18" charset="0"/>
                                </a:rPr>
                                <m:t>0.95</m:t>
                              </m:r>
                            </m:e>
                          </m:eqArr>
                        </m:e>
                      </m:d>
                    </m:oMath>
                  </m:oMathPara>
                </a14:m>
                <a:endParaRPr lang="en-US" dirty="0">
                  <a:latin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4333418" y="2869069"/>
                <a:ext cx="1610249" cy="824906"/>
              </a:xfrm>
              <a:prstGeom prst="rect">
                <a:avLst/>
              </a:prstGeom>
              <a:blipFill>
                <a:blip r:embed="rId5"/>
                <a:stretch>
                  <a:fillRect/>
                </a:stretch>
              </a:blipFill>
            </p:spPr>
            <p:txBody>
              <a:bodyPr/>
              <a:lstStyle/>
              <a:p>
                <a:r>
                  <a:rPr lang="en-US">
                    <a:noFill/>
                  </a:rPr>
                  <a:t> </a:t>
                </a:r>
              </a:p>
            </p:txBody>
          </p:sp>
        </mc:Fallback>
      </mc:AlternateContent>
      <p:sp>
        <p:nvSpPr>
          <p:cNvPr id="10" name="Rectangle 9"/>
          <p:cNvSpPr/>
          <p:nvPr/>
        </p:nvSpPr>
        <p:spPr>
          <a:xfrm>
            <a:off x="228600" y="3886200"/>
            <a:ext cx="8610600" cy="400110"/>
          </a:xfrm>
          <a:prstGeom prst="rect">
            <a:avLst/>
          </a:prstGeom>
        </p:spPr>
        <p:txBody>
          <a:bodyPr wrap="square">
            <a:spAutoFit/>
          </a:bodyPr>
          <a:lstStyle/>
          <a:p>
            <a:r>
              <a:rPr lang="en-US" sz="2000" dirty="0">
                <a:solidFill>
                  <a:srgbClr val="000000"/>
                </a:solidFill>
                <a:latin typeface="Times New Roman" panose="02020603050405020304" pitchFamily="18" charset="0"/>
              </a:rPr>
              <a:t>The complex powers of the loads are computed to be</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1795765" y="4720527"/>
                <a:ext cx="5781070"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𝑆</m:t>
                          </m:r>
                          <m:r>
                            <a:rPr lang="en-US" i="1">
                              <a:latin typeface="Cambria Math" panose="02040503050406030204" pitchFamily="18" charset="0"/>
                            </a:rPr>
                            <m:t>𝐿</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𝑘𝑉𝐴</m:t>
                          </m:r>
                        </m:e>
                        <m:sub>
                          <m:r>
                            <a:rPr lang="en-US" i="1">
                              <a:latin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acos</m:t>
                              </m:r>
                            </m:fName>
                            <m:e>
                              <m:d>
                                <m:dPr>
                                  <m:ctrlPr>
                                    <a:rPr lang="en-US" b="0"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𝑃𝐹</m:t>
                                      </m:r>
                                    </m:e>
                                    <m:sub>
                                      <m:r>
                                        <a:rPr lang="en-US" i="1">
                                          <a:latin typeface="Cambria Math" panose="02040503050406030204" pitchFamily="18" charset="0"/>
                                        </a:rPr>
                                        <m:t>𝑖</m:t>
                                      </m:r>
                                    </m:sub>
                                  </m:sSub>
                                </m:e>
                              </m:d>
                            </m:e>
                          </m:func>
                        </m:sup>
                      </m:sSup>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1530+</m:t>
                              </m:r>
                              <m:r>
                                <a:rPr lang="en-US" b="0" i="1" smtClean="0">
                                  <a:latin typeface="Cambria Math" panose="02040503050406030204" pitchFamily="18" charset="0"/>
                                </a:rPr>
                                <m:t>𝑗</m:t>
                              </m:r>
                              <m:r>
                                <a:rPr lang="en-US" b="0" i="1" smtClean="0">
                                  <a:latin typeface="Cambria Math" panose="02040503050406030204" pitchFamily="18" charset="0"/>
                                </a:rPr>
                                <m:t>741.0</m:t>
                              </m:r>
                            </m:e>
                            <m:e>
                              <m:r>
                                <a:rPr lang="en-US" i="1">
                                  <a:latin typeface="Cambria Math" panose="02040503050406030204" pitchFamily="18" charset="0"/>
                                </a:rPr>
                                <m:t>1</m:t>
                              </m:r>
                              <m:r>
                                <a:rPr lang="en-US" b="0" i="1" smtClean="0">
                                  <a:latin typeface="Cambria Math" panose="02040503050406030204" pitchFamily="18" charset="0"/>
                                </a:rPr>
                                <m:t>020</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632.1</m:t>
                              </m:r>
                            </m:e>
                            <m:e>
                              <m:r>
                                <a:rPr lang="en-US" i="1">
                                  <a:latin typeface="Cambria Math" panose="02040503050406030204" pitchFamily="18" charset="0"/>
                                </a:rPr>
                                <m:t>1</m:t>
                              </m:r>
                              <m:r>
                                <a:rPr lang="en-US" b="0" i="1" smtClean="0">
                                  <a:latin typeface="Cambria Math" panose="02040503050406030204" pitchFamily="18" charset="0"/>
                                </a:rPr>
                                <m:t>425</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468.4</m:t>
                              </m:r>
                            </m:e>
                          </m:eqArr>
                        </m:e>
                      </m:d>
                      <m:r>
                        <m:rPr>
                          <m:nor/>
                        </m:rPr>
                        <a:rPr lang="en-US" dirty="0">
                          <a:latin typeface="Times New Roman" panose="02020603050405020304" pitchFamily="18" charset="0"/>
                        </a:rPr>
                        <m:t> </m:t>
                      </m:r>
                      <m:r>
                        <a:rPr lang="en-US" b="0" i="1" dirty="0" smtClean="0">
                          <a:latin typeface="Cambria Math" panose="02040503050406030204" pitchFamily="18" charset="0"/>
                        </a:rPr>
                        <m:t>𝑘𝑊</m:t>
                      </m:r>
                      <m:r>
                        <a:rPr lang="en-US" b="0" i="1" dirty="0" smtClean="0">
                          <a:latin typeface="Cambria Math" panose="02040503050406030204" pitchFamily="18" charset="0"/>
                        </a:rPr>
                        <m:t>+</m:t>
                      </m:r>
                      <m:r>
                        <a:rPr lang="en-US" b="0" i="1" dirty="0" smtClean="0">
                          <a:latin typeface="Cambria Math" panose="02040503050406030204" pitchFamily="18" charset="0"/>
                        </a:rPr>
                        <m:t>𝑗𝑘𝑣𝑎𝑟</m:t>
                      </m:r>
                    </m:oMath>
                  </m:oMathPara>
                </a14:m>
                <a:endParaRPr lang="en-US" dirty="0">
                  <a:latin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795765" y="4720527"/>
                <a:ext cx="5781070" cy="97270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7">
            <p14:nvContentPartPr>
              <p14:cNvPr id="2" name="Ink 1"/>
              <p14:cNvContentPartPr/>
              <p14:nvPr/>
            </p14:nvContentPartPr>
            <p14:xfrm>
              <a:off x="2710800" y="1414440"/>
              <a:ext cx="5923800" cy="4159800"/>
            </p14:xfrm>
          </p:contentPart>
        </mc:Choice>
        <mc:Fallback xmlns="">
          <p:pic>
            <p:nvPicPr>
              <p:cNvPr id="2" name="Ink 1"/>
              <p:cNvPicPr/>
              <p:nvPr/>
            </p:nvPicPr>
            <p:blipFill>
              <a:blip r:embed="rId8"/>
              <a:stretch>
                <a:fillRect/>
              </a:stretch>
            </p:blipFill>
            <p:spPr>
              <a:xfrm>
                <a:off x="2706840" y="1411920"/>
                <a:ext cx="5934600" cy="4168080"/>
              </a:xfrm>
              <a:prstGeom prst="rect">
                <a:avLst/>
              </a:prstGeom>
            </p:spPr>
          </p:pic>
        </mc:Fallback>
      </mc:AlternateContent>
    </p:spTree>
    <p:extLst>
      <p:ext uri="{BB962C8B-B14F-4D97-AF65-F5344CB8AC3E}">
        <p14:creationId xmlns:p14="http://schemas.microsoft.com/office/powerpoint/2010/main" val="1323870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717912" cy="584775"/>
          </a:xfrm>
          <a:prstGeom prst="rect">
            <a:avLst/>
          </a:prstGeom>
        </p:spPr>
        <p:txBody>
          <a:bodyPr wrap="none">
            <a:spAutoFit/>
          </a:bodyPr>
          <a:lstStyle/>
          <a:p>
            <a:r>
              <a:rPr lang="en-US" sz="3200" dirty="0">
                <a:solidFill>
                  <a:srgbClr val="C8102E"/>
                </a:solidFill>
                <a:latin typeface="+mj-lt"/>
                <a:ea typeface="+mj-ea"/>
                <a:cs typeface="+mj-cs"/>
              </a:rPr>
              <a:t>Three-Phase Transformer Models</a:t>
            </a:r>
          </a:p>
        </p:txBody>
      </p:sp>
      <p:sp>
        <p:nvSpPr>
          <p:cNvPr id="2" name="Rectangle 1"/>
          <p:cNvSpPr/>
          <p:nvPr/>
        </p:nvSpPr>
        <p:spPr>
          <a:xfrm>
            <a:off x="152400" y="1066800"/>
            <a:ext cx="8972610" cy="3170099"/>
          </a:xfrm>
          <a:prstGeom prst="rect">
            <a:avLst/>
          </a:prstGeom>
        </p:spPr>
        <p:txBody>
          <a:bodyPr wrap="square">
            <a:spAutoFit/>
          </a:bodyPr>
          <a:lstStyle/>
          <a:p>
            <a:pPr algn="just"/>
            <a:r>
              <a:rPr lang="en-US" sz="2000" dirty="0">
                <a:latin typeface="Times New Roman" panose="02020603050405020304" pitchFamily="18" charset="0"/>
              </a:rPr>
              <a:t>Unique models of three-phase transformer banks applicable to radial distribution feeders will be developed. Models for the following three-phase connections are included:</a:t>
            </a:r>
          </a:p>
          <a:p>
            <a:pPr algn="just"/>
            <a:r>
              <a:rPr lang="en-US" sz="2000" dirty="0">
                <a:latin typeface="Times New Roman" panose="02020603050405020304" pitchFamily="18" charset="0"/>
              </a:rPr>
              <a:t>•Delta–grounded wye</a:t>
            </a:r>
          </a:p>
          <a:p>
            <a:pPr algn="just"/>
            <a:r>
              <a:rPr lang="en-US" sz="2000" dirty="0">
                <a:latin typeface="Times New Roman" panose="02020603050405020304" pitchFamily="18" charset="0"/>
              </a:rPr>
              <a:t>•Ungrounded wye–delta</a:t>
            </a:r>
          </a:p>
          <a:p>
            <a:pPr algn="just"/>
            <a:r>
              <a:rPr lang="en-US" sz="2000" dirty="0">
                <a:latin typeface="Times New Roman" panose="02020603050405020304" pitchFamily="18" charset="0"/>
              </a:rPr>
              <a:t>•Grounded wye–delta</a:t>
            </a:r>
          </a:p>
          <a:p>
            <a:pPr algn="just"/>
            <a:r>
              <a:rPr lang="en-US" sz="2000" dirty="0">
                <a:latin typeface="Times New Roman" panose="02020603050405020304" pitchFamily="18" charset="0"/>
              </a:rPr>
              <a:t>•Open wye–open delta</a:t>
            </a:r>
          </a:p>
          <a:p>
            <a:pPr algn="just"/>
            <a:r>
              <a:rPr lang="en-US" sz="2000" dirty="0">
                <a:latin typeface="Times New Roman" panose="02020603050405020304" pitchFamily="18" charset="0"/>
              </a:rPr>
              <a:t>•Grounded wye–grounded wye</a:t>
            </a:r>
          </a:p>
          <a:p>
            <a:pPr algn="just"/>
            <a:r>
              <a:rPr lang="en-US" sz="2000" dirty="0">
                <a:latin typeface="Times New Roman" panose="02020603050405020304" pitchFamily="18" charset="0"/>
              </a:rPr>
              <a:t>•Delta–delta</a:t>
            </a:r>
          </a:p>
          <a:p>
            <a:pPr algn="just"/>
            <a:r>
              <a:rPr lang="en-US" sz="2000" dirty="0">
                <a:latin typeface="Times New Roman" panose="02020603050405020304" pitchFamily="18" charset="0"/>
              </a:rPr>
              <a:t>•Open delta–open delta</a:t>
            </a:r>
          </a:p>
        </p:txBody>
      </p:sp>
    </p:spTree>
    <p:extLst>
      <p:ext uri="{BB962C8B-B14F-4D97-AF65-F5344CB8AC3E}">
        <p14:creationId xmlns:p14="http://schemas.microsoft.com/office/powerpoint/2010/main" val="42640960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2</a:t>
            </a:r>
          </a:p>
        </p:txBody>
      </p:sp>
      <p:sp>
        <p:nvSpPr>
          <p:cNvPr id="2" name="Rectangle 1"/>
          <p:cNvSpPr/>
          <p:nvPr/>
        </p:nvSpPr>
        <p:spPr>
          <a:xfrm>
            <a:off x="76200" y="649069"/>
            <a:ext cx="9067800" cy="646331"/>
          </a:xfrm>
          <a:prstGeom prst="rect">
            <a:avLst/>
          </a:prstGeom>
        </p:spPr>
        <p:txBody>
          <a:bodyPr wrap="square">
            <a:spAutoFit/>
          </a:bodyPr>
          <a:lstStyle/>
          <a:p>
            <a:r>
              <a:rPr lang="en-US" dirty="0">
                <a:solidFill>
                  <a:srgbClr val="000000"/>
                </a:solidFill>
                <a:latin typeface="Times New Roman" panose="02020603050405020304" pitchFamily="18" charset="0"/>
              </a:rPr>
              <a:t>The ladder iterative technique must be used to analyze the system. A simple Mathcad</a:t>
            </a:r>
            <a:r>
              <a:rPr lang="en-US" baseline="30000" dirty="0">
                <a:solidFill>
                  <a:srgbClr val="000000"/>
                </a:solidFill>
                <a:latin typeface="Times New Roman" panose="02020603050405020304" pitchFamily="18" charset="0"/>
              </a:rPr>
              <a:t>®</a:t>
            </a:r>
            <a:r>
              <a:rPr lang="en-US" dirty="0">
                <a:solidFill>
                  <a:srgbClr val="000000"/>
                </a:solidFill>
                <a:latin typeface="Times New Roman" panose="02020603050405020304" pitchFamily="18" charset="0"/>
              </a:rPr>
              <a:t> program is shown in Fig.5.</a:t>
            </a:r>
            <a:endParaRPr lang="en-US" dirty="0">
              <a:solidFill>
                <a:srgbClr val="000000"/>
              </a:solidFill>
              <a:effectLst/>
              <a:latin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304800" y="2514600"/>
            <a:ext cx="4552950" cy="1590675"/>
          </a:xfrm>
          <a:prstGeom prst="rect">
            <a:avLst/>
          </a:prstGeom>
        </p:spPr>
      </p:pic>
      <p:pic>
        <p:nvPicPr>
          <p:cNvPr id="7" name="Picture 6"/>
          <p:cNvPicPr>
            <a:picLocks noChangeAspect="1"/>
          </p:cNvPicPr>
          <p:nvPr/>
        </p:nvPicPr>
        <p:blipFill>
          <a:blip r:embed="rId4"/>
          <a:stretch>
            <a:fillRect/>
          </a:stretch>
        </p:blipFill>
        <p:spPr>
          <a:xfrm>
            <a:off x="5334000" y="914400"/>
            <a:ext cx="2620497" cy="5204085"/>
          </a:xfrm>
          <a:prstGeom prst="rect">
            <a:avLst/>
          </a:prstGeom>
        </p:spPr>
      </p:pic>
      <p:sp>
        <p:nvSpPr>
          <p:cNvPr id="15" name="TextBox 14"/>
          <p:cNvSpPr txBox="1"/>
          <p:nvPr/>
        </p:nvSpPr>
        <p:spPr>
          <a:xfrm>
            <a:off x="-359558" y="5334000"/>
            <a:ext cx="5881665" cy="369332"/>
          </a:xfrm>
          <a:prstGeom prst="rect">
            <a:avLst/>
          </a:prstGeom>
          <a:noFill/>
        </p:spPr>
        <p:txBody>
          <a:bodyPr wrap="square" rtlCol="0">
            <a:spAutoFit/>
          </a:bodyPr>
          <a:lstStyle/>
          <a:p>
            <a:pPr algn="ctr"/>
            <a:r>
              <a:rPr lang="en-US" dirty="0">
                <a:latin typeface="Times New Roman" panose="02020603050405020304" pitchFamily="18" charset="0"/>
              </a:rPr>
              <a:t>Fig.5 </a:t>
            </a:r>
            <a:r>
              <a:rPr lang="en-US" dirty="0">
                <a:solidFill>
                  <a:srgbClr val="000000"/>
                </a:solidFill>
                <a:latin typeface="Times New Roman" panose="02020603050405020304" pitchFamily="18" charset="0"/>
              </a:rPr>
              <a:t>Mathcad</a:t>
            </a:r>
            <a:r>
              <a:rPr lang="en-US" baseline="30000" dirty="0">
                <a:solidFill>
                  <a:srgbClr val="000000"/>
                </a:solidFill>
                <a:latin typeface="Times New Roman" panose="02020603050405020304" pitchFamily="18" charset="0"/>
              </a:rPr>
              <a:t>®</a:t>
            </a:r>
            <a:r>
              <a:rPr lang="en-US" dirty="0">
                <a:solidFill>
                  <a:srgbClr val="000000"/>
                </a:solidFill>
                <a:latin typeface="Times New Roman" panose="02020603050405020304" pitchFamily="18" charset="0"/>
              </a:rPr>
              <a:t> program </a:t>
            </a:r>
            <a:endParaRPr lang="en-US" dirty="0">
              <a:latin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1763280" y="391320"/>
              <a:ext cx="7386840" cy="5626800"/>
            </p14:xfrm>
          </p:contentPart>
        </mc:Choice>
        <mc:Fallback xmlns="">
          <p:pic>
            <p:nvPicPr>
              <p:cNvPr id="4" name="Ink 3"/>
              <p:cNvPicPr/>
              <p:nvPr/>
            </p:nvPicPr>
            <p:blipFill>
              <a:blip r:embed="rId6"/>
              <a:stretch>
                <a:fillRect/>
              </a:stretch>
            </p:blipFill>
            <p:spPr>
              <a:xfrm>
                <a:off x="1756800" y="385200"/>
                <a:ext cx="7404840" cy="5639400"/>
              </a:xfrm>
              <a:prstGeom prst="rect">
                <a:avLst/>
              </a:prstGeom>
            </p:spPr>
          </p:pic>
        </mc:Fallback>
      </mc:AlternateContent>
    </p:spTree>
    <p:extLst>
      <p:ext uri="{BB962C8B-B14F-4D97-AF65-F5344CB8AC3E}">
        <p14:creationId xmlns:p14="http://schemas.microsoft.com/office/powerpoint/2010/main" val="12621775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2</a:t>
            </a:r>
          </a:p>
        </p:txBody>
      </p:sp>
      <p:sp>
        <p:nvSpPr>
          <p:cNvPr id="5" name="Rectangle 4"/>
          <p:cNvSpPr/>
          <p:nvPr/>
        </p:nvSpPr>
        <p:spPr>
          <a:xfrm>
            <a:off x="152400" y="533400"/>
            <a:ext cx="8991600" cy="2862322"/>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Note in this program that in the forward sweep the secondary transformer voltages are first computed and then those are used to compute the voltages at the loads. At the end of the routine, the newly calculated line currents are taken back to the top of the routine and used to compute the new voltages. This continues until the error in the difference between the two most recently calculated load voltages are less than the tolerance. As a last step, after conversion, the primary currents of the transformer are computed.</a:t>
            </a:r>
          </a:p>
          <a:p>
            <a:pPr algn="just"/>
            <a:endParaRPr lang="en-US" sz="2000" dirty="0">
              <a:solidFill>
                <a:srgbClr val="000000"/>
              </a:solidFill>
              <a:latin typeface="Times New Roman" panose="02020603050405020304" pitchFamily="18" charset="0"/>
            </a:endParaRPr>
          </a:p>
          <a:p>
            <a:pPr algn="just"/>
            <a:r>
              <a:rPr lang="en-US" sz="2000" dirty="0">
                <a:solidFill>
                  <a:srgbClr val="000000"/>
                </a:solidFill>
                <a:latin typeface="Times New Roman" panose="02020603050405020304" pitchFamily="18" charset="0"/>
              </a:rPr>
              <a:t>After nine iterations, the load voltages and currents are</a:t>
            </a:r>
          </a:p>
        </p:txBody>
      </p:sp>
      <mc:AlternateContent xmlns:mc="http://schemas.openxmlformats.org/markup-compatibility/2006" xmlns:a14="http://schemas.microsoft.com/office/drawing/2010/main">
        <mc:Choice Requires="a14">
          <p:sp>
            <p:nvSpPr>
              <p:cNvPr id="9" name="Rectangle 8"/>
              <p:cNvSpPr/>
              <p:nvPr/>
            </p:nvSpPr>
            <p:spPr>
              <a:xfrm>
                <a:off x="990600" y="3733800"/>
                <a:ext cx="3238387" cy="8249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𝐿𝑁</m:t>
                              </m:r>
                            </m:e>
                            <m:sub>
                              <m:r>
                                <a:rPr lang="en-US" b="0" i="1" smtClean="0">
                                  <a:latin typeface="Cambria Math" panose="02040503050406030204" pitchFamily="18" charset="0"/>
                                </a:rPr>
                                <m:t>𝑙𝑜𝑎𝑑</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6490.1</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−66.7</m:t>
                              </m:r>
                            </m:e>
                            <m:e>
                              <m:r>
                                <a:rPr lang="en-US" b="0" i="1" smtClean="0">
                                  <a:latin typeface="Cambria Math" panose="02040503050406030204" pitchFamily="18" charset="0"/>
                                </a:rPr>
                                <m:t>6772.4</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176.2</m:t>
                              </m:r>
                            </m:e>
                            <m:e>
                              <m:r>
                                <a:rPr lang="en-US" b="0" i="1" smtClean="0">
                                  <a:latin typeface="Cambria Math" panose="02040503050406030204" pitchFamily="18" charset="0"/>
                                  <a:ea typeface="Cambria Math" panose="02040503050406030204" pitchFamily="18" charset="0"/>
                                </a:rPr>
                                <m:t>6699.4</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53.9</m:t>
                              </m:r>
                            </m:e>
                          </m:eqArr>
                        </m:e>
                      </m:d>
                    </m:oMath>
                  </m:oMathPara>
                </a14:m>
                <a:endParaRPr lang="en-US" dirty="0">
                  <a:latin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990600" y="3733800"/>
                <a:ext cx="3238387" cy="82496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105400" y="3733799"/>
                <a:ext cx="2687787" cy="8305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261.9</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−92.5</m:t>
                              </m:r>
                            </m:e>
                            <m:e>
                              <m:r>
                                <a:rPr lang="en-US" b="0" i="1" smtClean="0">
                                  <a:latin typeface="Cambria Math" panose="02040503050406030204" pitchFamily="18" charset="0"/>
                                </a:rPr>
                                <m:t>117.2</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144.4</m:t>
                              </m:r>
                            </m:e>
                            <m:e>
                              <m:r>
                                <a:rPr lang="en-US" b="0" i="1" smtClean="0">
                                  <a:latin typeface="Cambria Math" panose="02040503050406030204" pitchFamily="18" charset="0"/>
                                  <a:ea typeface="Cambria Math" panose="02040503050406030204" pitchFamily="18" charset="0"/>
                                </a:rPr>
                                <m:t>223.9</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35.7</m:t>
                              </m:r>
                            </m:e>
                          </m:eqArr>
                        </m:e>
                      </m:d>
                    </m:oMath>
                  </m:oMathPara>
                </a14:m>
                <a:endParaRPr lang="en-US"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5105400" y="3733799"/>
                <a:ext cx="2687787" cy="830548"/>
              </a:xfrm>
              <a:prstGeom prst="rect">
                <a:avLst/>
              </a:prstGeom>
              <a:blipFill>
                <a:blip r:embed="rId4"/>
                <a:stretch>
                  <a:fillRect/>
                </a:stretch>
              </a:blipFill>
            </p:spPr>
            <p:txBody>
              <a:bodyPr/>
              <a:lstStyle/>
              <a:p>
                <a:r>
                  <a:rPr lang="en-US">
                    <a:noFill/>
                  </a:rPr>
                  <a:t> </a:t>
                </a:r>
              </a:p>
            </p:txBody>
          </p:sp>
        </mc:Fallback>
      </mc:AlternateContent>
      <p:sp>
        <p:nvSpPr>
          <p:cNvPr id="8" name="Rectangle 7"/>
          <p:cNvSpPr/>
          <p:nvPr/>
        </p:nvSpPr>
        <p:spPr>
          <a:xfrm>
            <a:off x="152400" y="4634505"/>
            <a:ext cx="8686800" cy="400110"/>
          </a:xfrm>
          <a:prstGeom prst="rect">
            <a:avLst/>
          </a:prstGeom>
        </p:spPr>
        <p:txBody>
          <a:bodyPr wrap="square">
            <a:spAutoFit/>
          </a:bodyPr>
          <a:lstStyle/>
          <a:p>
            <a:r>
              <a:rPr lang="en-US" sz="2000" dirty="0">
                <a:solidFill>
                  <a:srgbClr val="000000"/>
                </a:solidFill>
                <a:latin typeface="Times New Roman" panose="02020603050405020304" pitchFamily="18" charset="0"/>
              </a:rPr>
              <a:t>The primary currents are</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Rectangle 11"/>
              <p:cNvSpPr/>
              <p:nvPr/>
            </p:nvSpPr>
            <p:spPr>
              <a:xfrm>
                <a:off x="3304306" y="5181600"/>
                <a:ext cx="2715230" cy="8249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24.3</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−70.0</m:t>
                              </m:r>
                            </m:e>
                            <m:e>
                              <m:r>
                                <a:rPr lang="en-US" b="0" i="1" smtClean="0">
                                  <a:latin typeface="Cambria Math" panose="02040503050406030204" pitchFamily="18" charset="0"/>
                                </a:rPr>
                                <m:t>20.5</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−175.2</m:t>
                              </m:r>
                            </m:e>
                            <m:e>
                              <m:r>
                                <a:rPr lang="en-US" b="0" i="1" smtClean="0">
                                  <a:latin typeface="Cambria Math" panose="02040503050406030204" pitchFamily="18" charset="0"/>
                                  <a:ea typeface="Cambria Math" panose="02040503050406030204" pitchFamily="18" charset="0"/>
                                </a:rPr>
                                <m:t>27.4</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63.8</m:t>
                              </m:r>
                            </m:e>
                          </m:eqArr>
                        </m:e>
                      </m:d>
                    </m:oMath>
                  </m:oMathPara>
                </a14:m>
                <a:endParaRPr lang="en-US" dirty="0">
                  <a:latin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304306" y="5181600"/>
                <a:ext cx="2715230" cy="824969"/>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993594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2</a:t>
            </a:r>
          </a:p>
        </p:txBody>
      </p:sp>
      <mc:AlternateContent xmlns:mc="http://schemas.openxmlformats.org/markup-compatibility/2006" xmlns:a14="http://schemas.microsoft.com/office/drawing/2010/main">
        <mc:Choice Requires="a14">
          <p:sp>
            <p:nvSpPr>
              <p:cNvPr id="9" name="Rectangle 8"/>
              <p:cNvSpPr/>
              <p:nvPr/>
            </p:nvSpPr>
            <p:spPr>
              <a:xfrm>
                <a:off x="3276599" y="1045235"/>
                <a:ext cx="2344424" cy="8239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𝑙𝑜𝑎𝑑</m:t>
                              </m:r>
                            </m:e>
                            <m:sub>
                              <m:r>
                                <a:rPr lang="en-US" b="0" i="1" smtClean="0">
                                  <a:latin typeface="Cambria Math" panose="02040503050406030204" pitchFamily="18" charset="0"/>
                                </a:rPr>
                                <m:t>120</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108.2</m:t>
                              </m:r>
                            </m:e>
                            <m:e>
                              <m:r>
                                <a:rPr lang="en-US" b="0" i="1" smtClean="0">
                                  <a:latin typeface="Cambria Math" panose="02040503050406030204" pitchFamily="18" charset="0"/>
                                </a:rPr>
                                <m:t>112.9</m:t>
                              </m:r>
                            </m:e>
                            <m:e>
                              <m:r>
                                <a:rPr lang="en-US" b="0" i="1" smtClean="0">
                                  <a:latin typeface="Cambria Math" panose="02040503050406030204" pitchFamily="18" charset="0"/>
                                  <a:ea typeface="Cambria Math" panose="02040503050406030204" pitchFamily="18" charset="0"/>
                                </a:rPr>
                                <m:t>111.7</m:t>
                              </m:r>
                            </m:e>
                          </m:eqArr>
                        </m:e>
                      </m:d>
                    </m:oMath>
                  </m:oMathPara>
                </a14:m>
                <a:endParaRPr lang="en-US" dirty="0">
                  <a:latin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276599" y="1045235"/>
                <a:ext cx="2344424" cy="823944"/>
              </a:xfrm>
              <a:prstGeom prst="rect">
                <a:avLst/>
              </a:prstGeom>
              <a:blipFill>
                <a:blip r:embed="rId3"/>
                <a:stretch>
                  <a:fillRect/>
                </a:stretch>
              </a:blipFill>
            </p:spPr>
            <p:txBody>
              <a:bodyPr/>
              <a:lstStyle/>
              <a:p>
                <a:r>
                  <a:rPr lang="en-US">
                    <a:noFill/>
                  </a:rPr>
                  <a:t> </a:t>
                </a:r>
              </a:p>
            </p:txBody>
          </p:sp>
        </mc:Fallback>
      </mc:AlternateContent>
      <p:sp>
        <p:nvSpPr>
          <p:cNvPr id="2" name="Rectangle 1"/>
          <p:cNvSpPr/>
          <p:nvPr/>
        </p:nvSpPr>
        <p:spPr>
          <a:xfrm>
            <a:off x="152400" y="647700"/>
            <a:ext cx="8915400" cy="400110"/>
          </a:xfrm>
          <a:prstGeom prst="rect">
            <a:avLst/>
          </a:prstGeom>
        </p:spPr>
        <p:txBody>
          <a:bodyPr wrap="square">
            <a:spAutoFit/>
          </a:bodyPr>
          <a:lstStyle/>
          <a:p>
            <a:r>
              <a:rPr lang="en-US" sz="2000" dirty="0">
                <a:solidFill>
                  <a:srgbClr val="000000"/>
                </a:solidFill>
                <a:latin typeface="Times New Roman" panose="02020603050405020304" pitchFamily="18" charset="0"/>
              </a:rPr>
              <a:t>The magnitude of the load voltages on a 120 V base are</a:t>
            </a:r>
            <a:endParaRPr lang="en-US" sz="2000" dirty="0">
              <a:solidFill>
                <a:srgbClr val="000000"/>
              </a:solidFill>
              <a:effectLst/>
              <a:latin typeface="Times New Roman" panose="02020603050405020304" pitchFamily="18" charset="0"/>
            </a:endParaRPr>
          </a:p>
        </p:txBody>
      </p:sp>
      <p:sp>
        <p:nvSpPr>
          <p:cNvPr id="6" name="Rectangle 5"/>
          <p:cNvSpPr/>
          <p:nvPr/>
        </p:nvSpPr>
        <p:spPr>
          <a:xfrm>
            <a:off x="152400" y="1869562"/>
            <a:ext cx="8991600" cy="1015663"/>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Needless to say, these voltages are not acceptable. In order to correct this problem, three step-voltage regulators can be installed at the secondary terminals of the substation transformer as shown in Fig.6.</a:t>
            </a:r>
            <a:endParaRPr lang="en-US" sz="2000" dirty="0">
              <a:solidFill>
                <a:srgbClr val="000000"/>
              </a:solidFill>
              <a:effectLst/>
              <a:latin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2443162" y="2852266"/>
            <a:ext cx="4410075" cy="1504950"/>
          </a:xfrm>
          <a:prstGeom prst="rect">
            <a:avLst/>
          </a:prstGeom>
        </p:spPr>
      </p:pic>
      <p:sp>
        <p:nvSpPr>
          <p:cNvPr id="13" name="TextBox 12"/>
          <p:cNvSpPr txBox="1"/>
          <p:nvPr/>
        </p:nvSpPr>
        <p:spPr>
          <a:xfrm>
            <a:off x="1669267" y="4436121"/>
            <a:ext cx="5881665" cy="369332"/>
          </a:xfrm>
          <a:prstGeom prst="rect">
            <a:avLst/>
          </a:prstGeom>
          <a:noFill/>
        </p:spPr>
        <p:txBody>
          <a:bodyPr wrap="square" rtlCol="0">
            <a:spAutoFit/>
          </a:bodyPr>
          <a:lstStyle/>
          <a:p>
            <a:pPr algn="ctr"/>
            <a:r>
              <a:rPr lang="en-US" dirty="0">
                <a:latin typeface="Times New Roman" panose="02020603050405020304" pitchFamily="18" charset="0"/>
              </a:rPr>
              <a:t>Fig.6 </a:t>
            </a:r>
            <a:r>
              <a:rPr lang="en-US" dirty="0">
                <a:solidFill>
                  <a:srgbClr val="000000"/>
                </a:solidFill>
                <a:latin typeface="Times New Roman" panose="02020603050405020304" pitchFamily="18" charset="0"/>
              </a:rPr>
              <a:t>Voltage regulators installed </a:t>
            </a:r>
            <a:endParaRPr lang="en-US" dirty="0">
              <a:latin typeface="Times New Roman" panose="02020603050405020304" pitchFamily="18" charset="0"/>
            </a:endParaRPr>
          </a:p>
        </p:txBody>
      </p:sp>
      <p:sp>
        <p:nvSpPr>
          <p:cNvPr id="11" name="Rectangle 10"/>
          <p:cNvSpPr/>
          <p:nvPr/>
        </p:nvSpPr>
        <p:spPr>
          <a:xfrm>
            <a:off x="110358" y="4884358"/>
            <a:ext cx="9186042" cy="400110"/>
          </a:xfrm>
          <a:prstGeom prst="rect">
            <a:avLst/>
          </a:prstGeom>
        </p:spPr>
        <p:txBody>
          <a:bodyPr wrap="square">
            <a:spAutoFit/>
          </a:bodyPr>
          <a:lstStyle/>
          <a:p>
            <a:r>
              <a:rPr lang="en-US" sz="2000" dirty="0">
                <a:solidFill>
                  <a:srgbClr val="000000"/>
                </a:solidFill>
                <a:latin typeface="Times New Roman" panose="02020603050405020304" pitchFamily="18" charset="0"/>
              </a:rPr>
              <a:t>Using the method as outlined in Chapter 7, the final steps for the three regulators are</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3679658" y="5270516"/>
                <a:ext cx="1538305"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smtClean="0">
                              <a:latin typeface="Cambria Math" panose="02040503050406030204" pitchFamily="18" charset="0"/>
                            </a:rPr>
                            <m:t>𝑇</m:t>
                          </m:r>
                          <m:r>
                            <a:rPr lang="en-US" b="0" i="1" smtClean="0">
                              <a:latin typeface="Cambria Math" panose="02040503050406030204" pitchFamily="18" charset="0"/>
                            </a:rPr>
                            <m:t>𝑎𝑝</m:t>
                          </m: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14</m:t>
                              </m:r>
                            </m:e>
                            <m:e>
                              <m:r>
                                <a:rPr lang="en-US" b="0" i="1" smtClean="0">
                                  <a:latin typeface="Cambria Math" panose="02040503050406030204" pitchFamily="18" charset="0"/>
                                </a:rPr>
                                <m:t>9</m:t>
                              </m:r>
                            </m:e>
                            <m:e>
                              <m:r>
                                <a:rPr lang="en-US" b="0" i="1" smtClean="0">
                                  <a:latin typeface="Cambria Math" panose="02040503050406030204" pitchFamily="18" charset="0"/>
                                  <a:ea typeface="Cambria Math" panose="02040503050406030204" pitchFamily="18" charset="0"/>
                                </a:rPr>
                                <m:t>10</m:t>
                              </m:r>
                            </m:e>
                          </m:eqArr>
                        </m:e>
                      </m:d>
                    </m:oMath>
                  </m:oMathPara>
                </a14:m>
                <a:endParaRPr lang="en-US" dirty="0">
                  <a:latin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3679658" y="5270516"/>
                <a:ext cx="1538305" cy="82490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81515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2</a:t>
            </a:r>
          </a:p>
        </p:txBody>
      </p:sp>
      <p:sp>
        <p:nvSpPr>
          <p:cNvPr id="2" name="Rectangle 1"/>
          <p:cNvSpPr/>
          <p:nvPr/>
        </p:nvSpPr>
        <p:spPr>
          <a:xfrm>
            <a:off x="152400" y="647700"/>
            <a:ext cx="8915400" cy="400110"/>
          </a:xfrm>
          <a:prstGeom prst="rect">
            <a:avLst/>
          </a:prstGeom>
        </p:spPr>
        <p:txBody>
          <a:bodyPr wrap="square">
            <a:spAutoFit/>
          </a:bodyPr>
          <a:lstStyle/>
          <a:p>
            <a:r>
              <a:rPr lang="en-US" sz="2000" dirty="0">
                <a:latin typeface="Times New Roman" panose="02020603050405020304" pitchFamily="18" charset="0"/>
              </a:rPr>
              <a:t>The regulator turns ratios are</a:t>
            </a:r>
          </a:p>
        </p:txBody>
      </p:sp>
      <mc:AlternateContent xmlns:mc="http://schemas.openxmlformats.org/markup-compatibility/2006" xmlns:a14="http://schemas.microsoft.com/office/drawing/2010/main">
        <mc:Choice Requires="a14">
          <p:sp>
            <p:nvSpPr>
              <p:cNvPr id="12" name="Rectangle 11"/>
              <p:cNvSpPr/>
              <p:nvPr/>
            </p:nvSpPr>
            <p:spPr>
              <a:xfrm>
                <a:off x="2654308" y="1039330"/>
                <a:ext cx="3911584" cy="8295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𝑎𝑅</m:t>
                          </m:r>
                        </m:e>
                        <m:sub>
                          <m:r>
                            <a:rPr lang="en-US" b="0" i="1" smtClean="0">
                              <a:latin typeface="Cambria Math" panose="02040503050406030204" pitchFamily="18" charset="0"/>
                            </a:rPr>
                            <m:t>𝑖</m:t>
                          </m:r>
                        </m:sub>
                      </m:sSub>
                      <m:r>
                        <a:rPr lang="en-US" b="0" i="1" smtClean="0">
                          <a:latin typeface="Cambria Math" panose="02040503050406030204" pitchFamily="18" charset="0"/>
                        </a:rPr>
                        <m:t>=1−0.00625</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𝑇𝑎𝑝</m:t>
                          </m:r>
                        </m:e>
                        <m:sub>
                          <m:r>
                            <a:rPr lang="en-US" b="0" i="1" smtClean="0">
                              <a:latin typeface="Cambria Math" panose="02040503050406030204" pitchFamily="18" charset="0"/>
                            </a:rPr>
                            <m:t>𝑖</m:t>
                          </m:r>
                        </m:sub>
                      </m:sSub>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0.9125</m:t>
                              </m:r>
                            </m:e>
                            <m:e>
                              <m:r>
                                <a:rPr lang="en-US" b="0" i="1" smtClean="0">
                                  <a:latin typeface="Cambria Math" panose="02040503050406030204" pitchFamily="18" charset="0"/>
                                </a:rPr>
                                <m:t>0.9438</m:t>
                              </m:r>
                            </m:e>
                            <m:e>
                              <m:r>
                                <a:rPr lang="en-US" b="0" i="1" smtClean="0">
                                  <a:latin typeface="Cambria Math" panose="02040503050406030204" pitchFamily="18" charset="0"/>
                                  <a:ea typeface="Cambria Math" panose="02040503050406030204" pitchFamily="18" charset="0"/>
                                </a:rPr>
                                <m:t>0.9375</m:t>
                              </m:r>
                            </m:e>
                          </m:eqArr>
                        </m:e>
                      </m:d>
                    </m:oMath>
                  </m:oMathPara>
                </a14:m>
                <a:endParaRPr lang="en-US" dirty="0">
                  <a:latin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654308" y="1039330"/>
                <a:ext cx="3911584" cy="829522"/>
              </a:xfrm>
              <a:prstGeom prst="rect">
                <a:avLst/>
              </a:prstGeom>
              <a:blipFill>
                <a:blip r:embed="rId3"/>
                <a:stretch>
                  <a:fillRect/>
                </a:stretch>
              </a:blipFill>
            </p:spPr>
            <p:txBody>
              <a:bodyPr/>
              <a:lstStyle/>
              <a:p>
                <a:r>
                  <a:rPr lang="en-US">
                    <a:noFill/>
                  </a:rPr>
                  <a:t> </a:t>
                </a:r>
              </a:p>
            </p:txBody>
          </p:sp>
        </mc:Fallback>
      </mc:AlternateContent>
      <p:sp>
        <p:nvSpPr>
          <p:cNvPr id="5" name="Rectangle 4"/>
          <p:cNvSpPr/>
          <p:nvPr/>
        </p:nvSpPr>
        <p:spPr>
          <a:xfrm>
            <a:off x="152400" y="1878414"/>
            <a:ext cx="8915400" cy="400110"/>
          </a:xfrm>
          <a:prstGeom prst="rect">
            <a:avLst/>
          </a:prstGeom>
        </p:spPr>
        <p:txBody>
          <a:bodyPr wrap="square">
            <a:spAutoFit/>
          </a:bodyPr>
          <a:lstStyle/>
          <a:p>
            <a:r>
              <a:rPr lang="en-US" sz="2000" dirty="0">
                <a:solidFill>
                  <a:srgbClr val="000000"/>
                </a:solidFill>
                <a:latin typeface="Times New Roman" panose="02020603050405020304" pitchFamily="18" charset="0"/>
              </a:rPr>
              <a:t>The regulator matrices are</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Rectangle 14"/>
              <p:cNvSpPr/>
              <p:nvPr/>
            </p:nvSpPr>
            <p:spPr>
              <a:xfrm>
                <a:off x="1196922" y="2151434"/>
                <a:ext cx="6826356" cy="18705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𝑟𝑒𝑔</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i="1">
                                  <a:latin typeface="Cambria Math" panose="02040503050406030204" pitchFamily="18" charset="0"/>
                                </a:rPr>
                                <m:t>𝑟𝑒𝑔</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smtClean="0">
                                  <a:latin typeface="Cambria Math" panose="02040503050406030204" pitchFamily="18" charset="0"/>
                                </a:rPr>
                              </m:ctrlPr>
                            </m:mPr>
                            <m:mr>
                              <m:e>
                                <m:f>
                                  <m:fPr>
                                    <m:ctrlPr>
                                      <a:rPr lang="en-US" i="1">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𝑎𝑅</m:t>
                                        </m:r>
                                      </m:e>
                                      <m:sub>
                                        <m:r>
                                          <a:rPr lang="en-US" b="0" i="1" smtClean="0">
                                            <a:latin typeface="Cambria Math" panose="02040503050406030204" pitchFamily="18" charset="0"/>
                                          </a:rPr>
                                          <m:t>1</m:t>
                                        </m:r>
                                      </m:sub>
                                    </m:sSub>
                                  </m:den>
                                </m:f>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𝑎𝑅</m:t>
                                        </m:r>
                                      </m:e>
                                      <m:sub>
                                        <m:r>
                                          <a:rPr lang="en-US" b="0" i="1" smtClean="0">
                                            <a:latin typeface="Cambria Math" panose="02040503050406030204" pitchFamily="18" charset="0"/>
                                          </a:rPr>
                                          <m:t>2</m:t>
                                        </m:r>
                                      </m:sub>
                                    </m:sSub>
                                  </m:den>
                                </m:f>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𝑎𝑅</m:t>
                                        </m:r>
                                      </m:e>
                                      <m:sub>
                                        <m:r>
                                          <a:rPr lang="en-US" b="0" i="1" smtClean="0">
                                            <a:latin typeface="Cambria Math" panose="02040503050406030204" pitchFamily="18" charset="0"/>
                                          </a:rPr>
                                          <m:t>3</m:t>
                                        </m:r>
                                      </m:sub>
                                    </m:sSub>
                                  </m:den>
                                </m:f>
                              </m:e>
                            </m:mr>
                          </m:m>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1.0959</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1.0596</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b="0" i="1" smtClean="0">
                                    <a:latin typeface="Cambria Math" panose="02040503050406030204" pitchFamily="18" charset="0"/>
                                  </a:rPr>
                                  <m:t>1.0667</m:t>
                                </m:r>
                              </m:e>
                            </m:mr>
                          </m:m>
                        </m:e>
                      </m:d>
                    </m:oMath>
                  </m:oMathPara>
                </a14:m>
                <a:endParaRPr lang="en-US" dirty="0">
                  <a:latin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196922" y="2151434"/>
                <a:ext cx="6826356" cy="18705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200400" y="4419600"/>
                <a:ext cx="2169953"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𝐵</m:t>
                              </m:r>
                            </m:e>
                            <m:sub>
                              <m:r>
                                <a:rPr lang="en-US" i="1">
                                  <a:latin typeface="Cambria Math" panose="02040503050406030204" pitchFamily="18" charset="0"/>
                                </a:rPr>
                                <m:t>𝑟𝑒𝑔</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b="0" i="1" smtClean="0">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200400" y="4419600"/>
                <a:ext cx="2169953" cy="82490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350301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2</a:t>
            </a:r>
          </a:p>
        </p:txBody>
      </p:sp>
      <p:sp>
        <p:nvSpPr>
          <p:cNvPr id="2" name="Rectangle 1"/>
          <p:cNvSpPr/>
          <p:nvPr/>
        </p:nvSpPr>
        <p:spPr>
          <a:xfrm>
            <a:off x="152400" y="609600"/>
            <a:ext cx="8915400" cy="400110"/>
          </a:xfrm>
          <a:prstGeom prst="rect">
            <a:avLst/>
          </a:prstGeom>
        </p:spPr>
        <p:txBody>
          <a:bodyPr wrap="square">
            <a:spAutoFit/>
          </a:bodyPr>
          <a:lstStyle/>
          <a:p>
            <a:r>
              <a:rPr lang="en-US" sz="2000" dirty="0">
                <a:latin typeface="Times New Roman" panose="02020603050405020304" pitchFamily="18" charset="0"/>
              </a:rPr>
              <a:t>At the start of the Mathcad routine, the following equation is added:</a:t>
            </a:r>
          </a:p>
        </p:txBody>
      </p:sp>
      <mc:AlternateContent xmlns:mc="http://schemas.openxmlformats.org/markup-compatibility/2006" xmlns:a14="http://schemas.microsoft.com/office/drawing/2010/main">
        <mc:Choice Requires="a14">
          <p:sp>
            <p:nvSpPr>
              <p:cNvPr id="6" name="TextBox 5"/>
              <p:cNvSpPr txBox="1"/>
              <p:nvPr/>
            </p:nvSpPr>
            <p:spPr>
              <a:xfrm>
                <a:off x="3920135" y="1143000"/>
                <a:ext cx="1379930" cy="2995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𝑟𝑒𝑔</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𝑆𝑡𝑎𝑟𝑡</m:t>
                      </m:r>
                    </m:oMath>
                  </m:oMathPara>
                </a14:m>
                <a:endParaRPr lang="en-US" dirty="0">
                  <a:latin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920135" y="1143000"/>
                <a:ext cx="1379930" cy="299569"/>
              </a:xfrm>
              <a:prstGeom prst="rect">
                <a:avLst/>
              </a:prstGeom>
              <a:blipFill>
                <a:blip r:embed="rId10"/>
                <a:stretch>
                  <a:fillRect l="-3540" r="-3982" b="-22449"/>
                </a:stretch>
              </a:blipFill>
            </p:spPr>
            <p:txBody>
              <a:bodyPr/>
              <a:lstStyle/>
              <a:p>
                <a:r>
                  <a:rPr lang="en-US">
                    <a:noFill/>
                  </a:rPr>
                  <a:t> </a:t>
                </a:r>
              </a:p>
            </p:txBody>
          </p:sp>
        </mc:Fallback>
      </mc:AlternateContent>
      <p:sp>
        <p:nvSpPr>
          <p:cNvPr id="7" name="Rectangle 6"/>
          <p:cNvSpPr/>
          <p:nvPr/>
        </p:nvSpPr>
        <p:spPr>
          <a:xfrm>
            <a:off x="152400" y="1428752"/>
            <a:ext cx="8915400" cy="400110"/>
          </a:xfrm>
          <a:prstGeom prst="rect">
            <a:avLst/>
          </a:prstGeom>
        </p:spPr>
        <p:txBody>
          <a:bodyPr wrap="square">
            <a:spAutoFit/>
          </a:bodyPr>
          <a:lstStyle/>
          <a:p>
            <a:r>
              <a:rPr lang="en-US" sz="2000" dirty="0">
                <a:solidFill>
                  <a:srgbClr val="000000"/>
                </a:solidFill>
                <a:latin typeface="Times New Roman" panose="02020603050405020304" pitchFamily="18" charset="0"/>
              </a:rPr>
              <a:t>In the Mathcad routine, the first three equations inside the </a:t>
            </a:r>
            <a:r>
              <a:rPr lang="en-US" sz="2000" i="1" dirty="0">
                <a:solidFill>
                  <a:srgbClr val="000000"/>
                </a:solidFill>
                <a:latin typeface="Times New Roman" panose="02020603050405020304" pitchFamily="18" charset="0"/>
              </a:rPr>
              <a:t>n</a:t>
            </a:r>
            <a:r>
              <a:rPr lang="en-US" sz="2000" dirty="0">
                <a:solidFill>
                  <a:srgbClr val="000000"/>
                </a:solidFill>
                <a:latin typeface="Times New Roman" panose="02020603050405020304" pitchFamily="18" charset="0"/>
              </a:rPr>
              <a:t> loop are</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TextBox 10"/>
              <p:cNvSpPr txBox="1"/>
              <p:nvPr/>
            </p:nvSpPr>
            <p:spPr>
              <a:xfrm>
                <a:off x="3048000" y="1828800"/>
                <a:ext cx="3038139" cy="2995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𝑟𝑒𝑔</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𝐸𝐿𝑁</m:t>
                          </m:r>
                        </m:e>
                        <m:sub>
                          <m:r>
                            <a:rPr lang="en-US" b="0" i="1" smtClean="0">
                              <a:latin typeface="Cambria Math" panose="02040503050406030204" pitchFamily="18" charset="0"/>
                            </a:rPr>
                            <m:t>𝐴𝐵𝐶</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𝑟𝑒𝑔</m:t>
                          </m:r>
                        </m:sub>
                      </m:sSub>
                    </m:oMath>
                  </m:oMathPara>
                </a14:m>
                <a:endParaRPr lang="en-US" dirty="0">
                  <a:latin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3048000" y="1828800"/>
                <a:ext cx="3038139" cy="299569"/>
              </a:xfrm>
              <a:prstGeom prst="rect">
                <a:avLst/>
              </a:prstGeom>
              <a:blipFill>
                <a:blip r:embed="rId11"/>
                <a:stretch>
                  <a:fillRect l="-1205" r="-402" b="-224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743200" y="2357902"/>
                <a:ext cx="4030591" cy="2995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r>
                            <a:rPr lang="en-US" b="0" i="1" smtClean="0">
                              <a:latin typeface="Cambria Math" panose="02040503050406030204" pitchFamily="18" charset="0"/>
                            </a:rPr>
                            <m:t>2</m:t>
                          </m:r>
                          <m:r>
                            <a:rPr lang="en-US" b="0" i="1" smtClean="0">
                              <a:latin typeface="Cambria Math" panose="02040503050406030204" pitchFamily="18" charset="0"/>
                            </a:rPr>
                            <m:t>𝐿𝑁</m:t>
                          </m:r>
                        </m:e>
                        <m:sub>
                          <m:r>
                            <a:rPr lang="en-US" b="0" i="1" smtClean="0">
                              <a:latin typeface="Cambria Math" panose="02040503050406030204" pitchFamily="18" charset="0"/>
                            </a:rPr>
                            <m:t>𝑎𝑏𝑐</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𝑟𝑒𝑔</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𝑉𝑅𝑒𝑔</m:t>
                          </m:r>
                        </m:e>
                        <m:sub>
                          <m:r>
                            <a:rPr lang="en-US" b="0" i="1" smtClean="0">
                              <a:latin typeface="Cambria Math" panose="02040503050406030204" pitchFamily="18" charset="0"/>
                            </a:rPr>
                            <m:t>𝑎𝑏𝑐</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𝑟𝑒𝑔</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𝑎𝑏𝑐</m:t>
                          </m:r>
                        </m:sub>
                      </m:sSub>
                    </m:oMath>
                  </m:oMathPara>
                </a14:m>
                <a:endParaRPr lang="en-US" dirty="0">
                  <a:latin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743200" y="2357902"/>
                <a:ext cx="4030591" cy="299569"/>
              </a:xfrm>
              <a:prstGeom prst="rect">
                <a:avLst/>
              </a:prstGeom>
              <a:blipFill>
                <a:blip r:embed="rId12"/>
                <a:stretch>
                  <a:fillRect l="-908" r="-151" b="-24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743199" y="2887004"/>
                <a:ext cx="410593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r>
                            <a:rPr lang="en-US" b="0" i="1" smtClean="0">
                              <a:latin typeface="Cambria Math" panose="02040503050406030204" pitchFamily="18" charset="0"/>
                            </a:rPr>
                            <m:t>3</m:t>
                          </m:r>
                          <m:r>
                            <a:rPr lang="en-US" b="0" i="1" smtClean="0">
                              <a:latin typeface="Cambria Math" panose="02040503050406030204" pitchFamily="18" charset="0"/>
                            </a:rPr>
                            <m:t>𝐿𝑁</m:t>
                          </m:r>
                        </m:e>
                        <m:sub>
                          <m:r>
                            <a:rPr lang="en-US" b="0" i="1" smtClean="0">
                              <a:latin typeface="Cambria Math" panose="02040503050406030204" pitchFamily="18" charset="0"/>
                            </a:rPr>
                            <m:t>𝑎𝑏𝑐</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𝑙𝑖𝑛𝑒</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m:t>
                          </m:r>
                          <m:r>
                            <a:rPr lang="en-US" b="0" i="1" smtClean="0">
                              <a:latin typeface="Cambria Math" panose="02040503050406030204" pitchFamily="18" charset="0"/>
                            </a:rPr>
                            <m:t>2</m:t>
                          </m:r>
                          <m:r>
                            <a:rPr lang="en-US" b="0" i="1" smtClean="0">
                              <a:latin typeface="Cambria Math" panose="02040503050406030204" pitchFamily="18" charset="0"/>
                            </a:rPr>
                            <m:t>𝐿𝑁</m:t>
                          </m:r>
                        </m:e>
                        <m:sub>
                          <m:r>
                            <a:rPr lang="en-US" b="0" i="1" smtClean="0">
                              <a:latin typeface="Cambria Math" panose="02040503050406030204" pitchFamily="18" charset="0"/>
                            </a:rPr>
                            <m:t>𝑎𝑏𝑐</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𝑙𝑖𝑛𝑒</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𝑎𝑏𝑐</m:t>
                          </m:r>
                        </m:sub>
                      </m:sSub>
                    </m:oMath>
                  </m:oMathPara>
                </a14:m>
                <a:endParaRPr lang="en-US" dirty="0">
                  <a:latin typeface="Times New Roman" panose="020206030504050203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743199" y="2887004"/>
                <a:ext cx="4105932" cy="276999"/>
              </a:xfrm>
              <a:prstGeom prst="rect">
                <a:avLst/>
              </a:prstGeom>
              <a:blipFill>
                <a:blip r:embed="rId13"/>
                <a:stretch>
                  <a:fillRect l="-742" b="-20000"/>
                </a:stretch>
              </a:blipFill>
            </p:spPr>
            <p:txBody>
              <a:bodyPr/>
              <a:lstStyle/>
              <a:p>
                <a:r>
                  <a:rPr lang="en-US">
                    <a:noFill/>
                  </a:rPr>
                  <a:t> </a:t>
                </a:r>
              </a:p>
            </p:txBody>
          </p:sp>
        </mc:Fallback>
      </mc:AlternateContent>
      <p:sp>
        <p:nvSpPr>
          <p:cNvPr id="9" name="Rectangle 8"/>
          <p:cNvSpPr/>
          <p:nvPr/>
        </p:nvSpPr>
        <p:spPr>
          <a:xfrm>
            <a:off x="152400" y="3140990"/>
            <a:ext cx="8839200" cy="400110"/>
          </a:xfrm>
          <a:prstGeom prst="rect">
            <a:avLst/>
          </a:prstGeom>
        </p:spPr>
        <p:txBody>
          <a:bodyPr wrap="square">
            <a:spAutoFit/>
          </a:bodyPr>
          <a:lstStyle/>
          <a:p>
            <a:r>
              <a:rPr lang="en-US" sz="2000" dirty="0">
                <a:solidFill>
                  <a:srgbClr val="000000"/>
                </a:solidFill>
                <a:latin typeface="Times New Roman" panose="02020603050405020304" pitchFamily="18" charset="0"/>
              </a:rPr>
              <a:t>At the end of the loop, the following equations are added:</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Box 15"/>
              <p:cNvSpPr txBox="1"/>
              <p:nvPr/>
            </p:nvSpPr>
            <p:spPr>
              <a:xfrm>
                <a:off x="3617424" y="3505200"/>
                <a:ext cx="1819281" cy="2995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𝑟𝑒𝑔</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𝑟𝑒𝑔</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𝑎𝑏𝑐</m:t>
                          </m:r>
                        </m:sub>
                      </m:sSub>
                    </m:oMath>
                  </m:oMathPara>
                </a14:m>
                <a:endParaRPr lang="en-US" dirty="0">
                  <a:latin typeface="Times New Roman" panose="020206030504050203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617424" y="3505200"/>
                <a:ext cx="1819281" cy="299569"/>
              </a:xfrm>
              <a:prstGeom prst="rect">
                <a:avLst/>
              </a:prstGeom>
              <a:blipFill>
                <a:blip r:embed="rId14"/>
                <a:stretch>
                  <a:fillRect l="-2341" r="-669" b="-224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751910" y="3876400"/>
                <a:ext cx="1630318" cy="2995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𝐴𝐵𝐶</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𝑟𝑒𝑔</m:t>
                          </m:r>
                        </m:sub>
                      </m:sSub>
                    </m:oMath>
                  </m:oMathPara>
                </a14:m>
                <a:endParaRPr lang="en-US" dirty="0">
                  <a:latin typeface="Times New Roman" panose="020206030504050203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751910" y="3876400"/>
                <a:ext cx="1630318" cy="299569"/>
              </a:xfrm>
              <a:prstGeom prst="rect">
                <a:avLst/>
              </a:prstGeom>
              <a:blipFill>
                <a:blip r:embed="rId15"/>
                <a:stretch>
                  <a:fillRect l="-2985" r="-1119" b="-22449"/>
                </a:stretch>
              </a:blipFill>
            </p:spPr>
            <p:txBody>
              <a:bodyPr/>
              <a:lstStyle/>
              <a:p>
                <a:r>
                  <a:rPr lang="en-US">
                    <a:noFill/>
                  </a:rPr>
                  <a:t> </a:t>
                </a:r>
              </a:p>
            </p:txBody>
          </p:sp>
        </mc:Fallback>
      </mc:AlternateContent>
      <p:sp>
        <p:nvSpPr>
          <p:cNvPr id="10" name="Rectangle 9"/>
          <p:cNvSpPr/>
          <p:nvPr/>
        </p:nvSpPr>
        <p:spPr>
          <a:xfrm>
            <a:off x="152400" y="4175969"/>
            <a:ext cx="8915400" cy="400110"/>
          </a:xfrm>
          <a:prstGeom prst="rect">
            <a:avLst/>
          </a:prstGeom>
        </p:spPr>
        <p:txBody>
          <a:bodyPr wrap="square">
            <a:spAutoFit/>
          </a:bodyPr>
          <a:lstStyle/>
          <a:p>
            <a:r>
              <a:rPr lang="en-US" sz="2000" dirty="0">
                <a:solidFill>
                  <a:srgbClr val="000000"/>
                </a:solidFill>
                <a:latin typeface="Times New Roman" panose="02020603050405020304" pitchFamily="18" charset="0"/>
              </a:rPr>
              <a:t>With the three regulators installed, the load voltages on a 120 V base are</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Rectangle 17"/>
              <p:cNvSpPr/>
              <p:nvPr/>
            </p:nvSpPr>
            <p:spPr>
              <a:xfrm>
                <a:off x="3433367" y="4510890"/>
                <a:ext cx="2353465" cy="823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𝑙𝑜𝑎𝑑</m:t>
                              </m:r>
                            </m:e>
                            <m:sub>
                              <m:r>
                                <a:rPr lang="en-US" b="0" i="1" smtClean="0">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119.8</m:t>
                              </m:r>
                            </m:e>
                            <m:e>
                              <m:r>
                                <a:rPr lang="en-US" b="0" i="1" smtClean="0">
                                  <a:latin typeface="Cambria Math" panose="02040503050406030204" pitchFamily="18" charset="0"/>
                                </a:rPr>
                                <m:t>119.7</m:t>
                              </m:r>
                            </m:e>
                            <m:e>
                              <m:r>
                                <a:rPr lang="en-US" b="0" i="1" smtClean="0">
                                  <a:latin typeface="Cambria Math" panose="02040503050406030204" pitchFamily="18" charset="0"/>
                                  <a:ea typeface="Cambria Math" panose="02040503050406030204" pitchFamily="18" charset="0"/>
                                </a:rPr>
                                <m:t>119.7</m:t>
                              </m:r>
                            </m:e>
                          </m:eqArr>
                        </m:e>
                      </m:d>
                    </m:oMath>
                  </m:oMathPara>
                </a14:m>
                <a:endParaRPr lang="en-US" dirty="0">
                  <a:latin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433367" y="4510890"/>
                <a:ext cx="2353465" cy="823110"/>
              </a:xfrm>
              <a:prstGeom prst="rect">
                <a:avLst/>
              </a:prstGeom>
              <a:blipFill>
                <a:blip r:embed="rId9"/>
                <a:stretch>
                  <a:fillRect/>
                </a:stretch>
              </a:blipFill>
            </p:spPr>
            <p:txBody>
              <a:bodyPr/>
              <a:lstStyle/>
              <a:p>
                <a:r>
                  <a:rPr lang="en-US">
                    <a:noFill/>
                  </a:rPr>
                  <a:t> </a:t>
                </a:r>
              </a:p>
            </p:txBody>
          </p:sp>
        </mc:Fallback>
      </mc:AlternateContent>
      <p:sp>
        <p:nvSpPr>
          <p:cNvPr id="19" name="Rectangle 18"/>
          <p:cNvSpPr/>
          <p:nvPr/>
        </p:nvSpPr>
        <p:spPr>
          <a:xfrm>
            <a:off x="190498" y="5257800"/>
            <a:ext cx="8839201" cy="923330"/>
          </a:xfrm>
          <a:prstGeom prst="rect">
            <a:avLst/>
          </a:prstGeom>
        </p:spPr>
        <p:txBody>
          <a:bodyPr wrap="square">
            <a:spAutoFit/>
          </a:bodyPr>
          <a:lstStyle/>
          <a:p>
            <a:pPr algn="just"/>
            <a:r>
              <a:rPr lang="en-US" dirty="0">
                <a:solidFill>
                  <a:srgbClr val="000000"/>
                </a:solidFill>
                <a:latin typeface="Times New Roman" panose="02020603050405020304" pitchFamily="18" charset="0"/>
              </a:rPr>
              <a:t>As can been seen from this example, as more elements of a system are added, there will be one equation for each of the system elements for the forward sweep and backward sweeps. This concept will be further developed in later chapters.</a:t>
            </a:r>
            <a:endParaRPr lang="en-US"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4021661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7148495" cy="584775"/>
          </a:xfrm>
          <a:prstGeom prst="rect">
            <a:avLst/>
          </a:prstGeom>
        </p:spPr>
        <p:txBody>
          <a:bodyPr wrap="none">
            <a:spAutoFit/>
          </a:bodyPr>
          <a:lstStyle/>
          <a:p>
            <a:r>
              <a:rPr lang="en-US" sz="3200" dirty="0">
                <a:solidFill>
                  <a:srgbClr val="C8102E"/>
                </a:solidFill>
                <a:latin typeface="+mj-lt"/>
                <a:ea typeface="+mj-ea"/>
                <a:cs typeface="+mj-cs"/>
              </a:rPr>
              <a:t>Delta-Grounded Wye Step-Up Connection</a:t>
            </a:r>
          </a:p>
        </p:txBody>
      </p:sp>
      <p:sp>
        <p:nvSpPr>
          <p:cNvPr id="2" name="Rectangle 1"/>
          <p:cNvSpPr/>
          <p:nvPr/>
        </p:nvSpPr>
        <p:spPr>
          <a:xfrm>
            <a:off x="152400" y="647700"/>
            <a:ext cx="8991600" cy="2031325"/>
          </a:xfrm>
          <a:prstGeom prst="rect">
            <a:avLst/>
          </a:prstGeom>
        </p:spPr>
        <p:txBody>
          <a:bodyPr wrap="square">
            <a:spAutoFit/>
          </a:bodyPr>
          <a:lstStyle/>
          <a:p>
            <a:pPr algn="just"/>
            <a:r>
              <a:rPr lang="en-US" dirty="0">
                <a:solidFill>
                  <a:srgbClr val="000000"/>
                </a:solidFill>
                <a:latin typeface="Times New Roman" panose="02020603050405020304" pitchFamily="18" charset="0"/>
              </a:rPr>
              <a:t>Fig.7 shows the connection diagram for the delta–grounded wye step-up connection.</a:t>
            </a:r>
          </a:p>
          <a:p>
            <a:pPr algn="just"/>
            <a:r>
              <a:rPr lang="en-US" dirty="0">
                <a:solidFill>
                  <a:srgbClr val="000000"/>
                </a:solidFill>
                <a:latin typeface="Times New Roman" panose="02020603050405020304" pitchFamily="18" charset="0"/>
              </a:rPr>
              <a:t>Phasor diagrams for the voltages and currents are also shown in Fig.6. Note that the high-side line-to-line voltage leads the low-side line-to-line voltage and the same can be said for the high- and low-side line currents.</a:t>
            </a:r>
          </a:p>
          <a:p>
            <a:pPr algn="just"/>
            <a:endParaRPr lang="en-US" dirty="0">
              <a:solidFill>
                <a:srgbClr val="000000"/>
              </a:solidFill>
              <a:latin typeface="Times New Roman" panose="02020603050405020304" pitchFamily="18" charset="0"/>
            </a:endParaRPr>
          </a:p>
          <a:p>
            <a:pPr algn="just"/>
            <a:r>
              <a:rPr lang="en-US" dirty="0">
                <a:solidFill>
                  <a:srgbClr val="000000"/>
                </a:solidFill>
                <a:latin typeface="Times New Roman" panose="02020603050405020304" pitchFamily="18" charset="0"/>
              </a:rPr>
              <a:t>The development of the generalized matrices follows the same procedure as was used for the step-down connection. Only two matrices differ between the two connections.</a:t>
            </a:r>
          </a:p>
        </p:txBody>
      </p:sp>
      <p:sp>
        <p:nvSpPr>
          <p:cNvPr id="8" name="TextBox 7"/>
          <p:cNvSpPr txBox="1"/>
          <p:nvPr/>
        </p:nvSpPr>
        <p:spPr>
          <a:xfrm>
            <a:off x="1707367" y="5558918"/>
            <a:ext cx="5881665" cy="369332"/>
          </a:xfrm>
          <a:prstGeom prst="rect">
            <a:avLst/>
          </a:prstGeom>
          <a:noFill/>
        </p:spPr>
        <p:txBody>
          <a:bodyPr wrap="square" rtlCol="0">
            <a:spAutoFit/>
          </a:bodyPr>
          <a:lstStyle/>
          <a:p>
            <a:pPr algn="ctr"/>
            <a:r>
              <a:rPr lang="en-US" dirty="0">
                <a:latin typeface="Times New Roman" panose="02020603050405020304" pitchFamily="18" charset="0"/>
              </a:rPr>
              <a:t>Fig.7 </a:t>
            </a:r>
            <a:r>
              <a:rPr lang="en-US" dirty="0">
                <a:solidFill>
                  <a:srgbClr val="000000"/>
                </a:solidFill>
                <a:latin typeface="Times New Roman" panose="02020603050405020304" pitchFamily="18" charset="0"/>
              </a:rPr>
              <a:t>Delta-grounded wye step-up connection </a:t>
            </a:r>
            <a:endParaRPr lang="en-US" dirty="0">
              <a:latin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019300" y="2692163"/>
            <a:ext cx="5105400" cy="2866755"/>
          </a:xfrm>
          <a:prstGeom prst="rect">
            <a:avLst/>
          </a:prstGeom>
        </p:spPr>
      </p:pic>
    </p:spTree>
    <p:extLst>
      <p:ext uri="{BB962C8B-B14F-4D97-AF65-F5344CB8AC3E}">
        <p14:creationId xmlns:p14="http://schemas.microsoft.com/office/powerpoint/2010/main" val="31207354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124480"/>
            <a:ext cx="8534400" cy="1077218"/>
          </a:xfrm>
          <a:prstGeom prst="rect">
            <a:avLst/>
          </a:prstGeom>
        </p:spPr>
        <p:txBody>
          <a:bodyPr wrap="square">
            <a:spAutoFit/>
          </a:bodyPr>
          <a:lstStyle/>
          <a:p>
            <a:r>
              <a:rPr lang="en-US" sz="3200" dirty="0">
                <a:solidFill>
                  <a:srgbClr val="C8102E"/>
                </a:solidFill>
                <a:latin typeface="+mj-lt"/>
                <a:ea typeface="+mj-ea"/>
                <a:cs typeface="+mj-cs"/>
              </a:rPr>
              <a:t>Delta-Grounded Wye Step-Up VS Step-Down Connections</a:t>
            </a:r>
          </a:p>
        </p:txBody>
      </p:sp>
      <p:sp>
        <p:nvSpPr>
          <p:cNvPr id="8" name="TextBox 7"/>
          <p:cNvSpPr txBox="1"/>
          <p:nvPr/>
        </p:nvSpPr>
        <p:spPr>
          <a:xfrm>
            <a:off x="-533400" y="5388722"/>
            <a:ext cx="5881665" cy="369332"/>
          </a:xfrm>
          <a:prstGeom prst="rect">
            <a:avLst/>
          </a:prstGeom>
          <a:noFill/>
        </p:spPr>
        <p:txBody>
          <a:bodyPr wrap="square" rtlCol="0">
            <a:spAutoFit/>
          </a:bodyPr>
          <a:lstStyle/>
          <a:p>
            <a:pPr algn="ctr"/>
            <a:r>
              <a:rPr lang="en-US" dirty="0">
                <a:solidFill>
                  <a:srgbClr val="000000"/>
                </a:solidFill>
                <a:latin typeface="Times New Roman" panose="02020603050405020304" pitchFamily="18" charset="0"/>
              </a:rPr>
              <a:t>Delta-grounded wye step-up connection </a:t>
            </a:r>
            <a:endParaRPr lang="en-US" dirty="0">
              <a:latin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52401" y="1318745"/>
            <a:ext cx="6740412" cy="3784837"/>
          </a:xfrm>
          <a:prstGeom prst="rect">
            <a:avLst/>
          </a:prstGeom>
        </p:spPr>
      </p:pic>
      <p:pic>
        <p:nvPicPr>
          <p:cNvPr id="6" name="Picture 5">
            <a:extLst>
              <a:ext uri="{FF2B5EF4-FFF2-40B4-BE49-F238E27FC236}">
                <a16:creationId xmlns:a16="http://schemas.microsoft.com/office/drawing/2014/main" id="{CD495CF8-D37C-CE41-A5A3-4166A33C48B6}"/>
              </a:ext>
            </a:extLst>
          </p:cNvPr>
          <p:cNvPicPr>
            <a:picLocks noChangeAspect="1"/>
          </p:cNvPicPr>
          <p:nvPr/>
        </p:nvPicPr>
        <p:blipFill>
          <a:blip r:embed="rId3"/>
          <a:stretch>
            <a:fillRect/>
          </a:stretch>
        </p:blipFill>
        <p:spPr>
          <a:xfrm>
            <a:off x="4708413" y="1219200"/>
            <a:ext cx="4368800" cy="3759200"/>
          </a:xfrm>
          <a:prstGeom prst="rect">
            <a:avLst/>
          </a:prstGeom>
        </p:spPr>
      </p:pic>
      <p:sp>
        <p:nvSpPr>
          <p:cNvPr id="9" name="TextBox 8">
            <a:extLst>
              <a:ext uri="{FF2B5EF4-FFF2-40B4-BE49-F238E27FC236}">
                <a16:creationId xmlns:a16="http://schemas.microsoft.com/office/drawing/2014/main" id="{E7C19236-B2E9-6B4E-9ABF-D8ACEA68E239}"/>
              </a:ext>
            </a:extLst>
          </p:cNvPr>
          <p:cNvSpPr txBox="1"/>
          <p:nvPr/>
        </p:nvSpPr>
        <p:spPr>
          <a:xfrm>
            <a:off x="3951980" y="5410249"/>
            <a:ext cx="5881665" cy="369332"/>
          </a:xfrm>
          <a:prstGeom prst="rect">
            <a:avLst/>
          </a:prstGeom>
          <a:noFill/>
        </p:spPr>
        <p:txBody>
          <a:bodyPr wrap="square" rtlCol="0">
            <a:spAutoFit/>
          </a:bodyPr>
          <a:lstStyle/>
          <a:p>
            <a:pPr algn="ctr"/>
            <a:r>
              <a:rPr lang="en-US" dirty="0">
                <a:solidFill>
                  <a:srgbClr val="000000"/>
                </a:solidFill>
                <a:latin typeface="Times New Roman" panose="02020603050405020304" pitchFamily="18" charset="0"/>
              </a:rPr>
              <a:t>Delta-grounded wye step-down connection </a:t>
            </a:r>
            <a:endParaRPr lang="en-US" dirty="0">
              <a:latin typeface="Times New Roman" panose="02020603050405020304" pitchFamily="18" charset="0"/>
            </a:endParaRPr>
          </a:p>
        </p:txBody>
      </p:sp>
    </p:spTree>
    <p:extLst>
      <p:ext uri="{BB962C8B-B14F-4D97-AF65-F5344CB8AC3E}">
        <p14:creationId xmlns:p14="http://schemas.microsoft.com/office/powerpoint/2010/main" val="525145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7148495" cy="584775"/>
          </a:xfrm>
          <a:prstGeom prst="rect">
            <a:avLst/>
          </a:prstGeom>
        </p:spPr>
        <p:txBody>
          <a:bodyPr wrap="none">
            <a:spAutoFit/>
          </a:bodyPr>
          <a:lstStyle/>
          <a:p>
            <a:r>
              <a:rPr lang="en-US" sz="3200" dirty="0">
                <a:solidFill>
                  <a:srgbClr val="C8102E"/>
                </a:solidFill>
                <a:latin typeface="+mj-lt"/>
                <a:ea typeface="+mj-ea"/>
                <a:cs typeface="+mj-cs"/>
              </a:rPr>
              <a:t>Delta-Grounded Wye Step-Up Connection</a:t>
            </a:r>
          </a:p>
        </p:txBody>
      </p:sp>
      <p:sp>
        <p:nvSpPr>
          <p:cNvPr id="6" name="Rectangle 5"/>
          <p:cNvSpPr/>
          <p:nvPr/>
        </p:nvSpPr>
        <p:spPr>
          <a:xfrm>
            <a:off x="152400" y="647700"/>
            <a:ext cx="8991600" cy="400110"/>
          </a:xfrm>
          <a:prstGeom prst="rect">
            <a:avLst/>
          </a:prstGeom>
        </p:spPr>
        <p:txBody>
          <a:bodyPr wrap="square">
            <a:spAutoFit/>
          </a:bodyPr>
          <a:lstStyle/>
          <a:p>
            <a:r>
              <a:rPr lang="en-US" sz="2000" dirty="0">
                <a:solidFill>
                  <a:srgbClr val="000000"/>
                </a:solidFill>
                <a:latin typeface="Times New Roman" panose="02020603050405020304" pitchFamily="18" charset="0"/>
              </a:rPr>
              <a:t>The primary (low side) line-to-line voltages are given by</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1828800" y="1130717"/>
                <a:ext cx="5802807" cy="88062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𝐴𝐵</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𝐵𝐶</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𝐶𝐴</m:t>
                                </m:r>
                              </m:sub>
                            </m:sSub>
                          </m:e>
                        </m:eqArr>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1</m:t>
                              </m:r>
                            </m:e>
                          </m:mr>
                        </m:m>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b="0" i="1" smtClean="0">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b="0" i="1" smtClean="0">
                                    <a:latin typeface="Cambria Math" panose="02040503050406030204" pitchFamily="18" charset="0"/>
                                  </a:rPr>
                                  <m:t>𝑐</m:t>
                                </m:r>
                              </m:sub>
                            </m:sSub>
                          </m:e>
                        </m:eqArr>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 </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828800" y="1130717"/>
                <a:ext cx="5802807" cy="880626"/>
              </a:xfrm>
              <a:prstGeom prst="rect">
                <a:avLst/>
              </a:prstGeom>
              <a:blipFill>
                <a:blip r:embed="rId2"/>
                <a:stretch>
                  <a:fillRect/>
                </a:stretch>
              </a:blipFill>
            </p:spPr>
            <p:txBody>
              <a:bodyPr/>
              <a:lstStyle/>
              <a:p>
                <a:r>
                  <a:rPr lang="en-US">
                    <a:noFill/>
                  </a:rPr>
                  <a:t> </a:t>
                </a:r>
              </a:p>
            </p:txBody>
          </p:sp>
        </mc:Fallback>
      </mc:AlternateContent>
      <p:sp>
        <p:nvSpPr>
          <p:cNvPr id="10" name="TextBox 9"/>
          <p:cNvSpPr txBox="1"/>
          <p:nvPr/>
        </p:nvSpPr>
        <p:spPr>
          <a:xfrm>
            <a:off x="8320250" y="1414752"/>
            <a:ext cx="569387" cy="369332"/>
          </a:xfrm>
          <a:prstGeom prst="rect">
            <a:avLst/>
          </a:prstGeom>
          <a:noFill/>
        </p:spPr>
        <p:txBody>
          <a:bodyPr wrap="none" rtlCol="0">
            <a:spAutoFit/>
          </a:bodyPr>
          <a:lstStyle/>
          <a:p>
            <a:r>
              <a:rPr lang="en-US" dirty="0">
                <a:latin typeface="Times New Roman" panose="02020603050405020304" pitchFamily="18" charset="0"/>
              </a:rPr>
              <a:t>(39)</a:t>
            </a:r>
          </a:p>
        </p:txBody>
      </p:sp>
      <p:sp>
        <p:nvSpPr>
          <p:cNvPr id="11" name="Rectangle 10"/>
          <p:cNvSpPr/>
          <p:nvPr/>
        </p:nvSpPr>
        <p:spPr>
          <a:xfrm>
            <a:off x="152400" y="2133600"/>
            <a:ext cx="811441" cy="400110"/>
          </a:xfrm>
          <a:prstGeom prst="rect">
            <a:avLst/>
          </a:prstGeom>
        </p:spPr>
        <p:txBody>
          <a:bodyPr wrap="none">
            <a:spAutoFit/>
          </a:bodyPr>
          <a:lstStyle/>
          <a:p>
            <a:r>
              <a:rPr lang="en-US" sz="2000" dirty="0">
                <a:solidFill>
                  <a:srgbClr val="000000"/>
                </a:solidFill>
                <a:latin typeface="Times New Roman" panose="02020603050405020304" pitchFamily="18" charset="0"/>
              </a:rPr>
              <a:t>where</a:t>
            </a:r>
            <a:endParaRPr lang="en-US" sz="20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Rectangle 11"/>
              <p:cNvSpPr/>
              <p:nvPr/>
            </p:nvSpPr>
            <p:spPr>
              <a:xfrm>
                <a:off x="2199020" y="2383468"/>
                <a:ext cx="2417649"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𝐴𝑉</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199020" y="2383468"/>
                <a:ext cx="2417649" cy="82490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5181600" y="2611980"/>
                <a:ext cx="2380973" cy="567335"/>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𝐾𝑉𝐿𝐿</m:t>
                            </m:r>
                          </m:e>
                          <m:sub>
                            <m:r>
                              <a:rPr lang="en-US" b="0" i="1" smtClean="0">
                                <a:latin typeface="Cambria Math" panose="02040503050406030204" pitchFamily="18" charset="0"/>
                              </a:rPr>
                              <m:t>𝑟𝑎𝑡𝑒𝑑</m:t>
                            </m:r>
                            <m:r>
                              <a:rPr lang="en-US" b="0" i="1" smtClean="0">
                                <a:latin typeface="Cambria Math" panose="02040503050406030204" pitchFamily="18" charset="0"/>
                              </a:rPr>
                              <m:t> </m:t>
                            </m:r>
                            <m:r>
                              <a:rPr lang="en-US" b="0" i="1" smtClean="0">
                                <a:latin typeface="Cambria Math" panose="02040503050406030204" pitchFamily="18" charset="0"/>
                              </a:rPr>
                              <m:t>𝑃𝑟𝑖𝑚𝑎𝑟𝑦</m:t>
                            </m:r>
                          </m:sub>
                        </m:sSub>
                      </m:num>
                      <m:den>
                        <m:sSub>
                          <m:sSubPr>
                            <m:ctrlPr>
                              <a:rPr lang="en-US" i="1">
                                <a:latin typeface="Cambria Math" panose="02040503050406030204" pitchFamily="18" charset="0"/>
                              </a:rPr>
                            </m:ctrlPr>
                          </m:sSubPr>
                          <m:e>
                            <m:r>
                              <a:rPr lang="en-US" i="1">
                                <a:latin typeface="Cambria Math" panose="02040503050406030204" pitchFamily="18" charset="0"/>
                              </a:rPr>
                              <m:t>𝐾𝑉𝐿</m:t>
                            </m:r>
                            <m:r>
                              <a:rPr lang="en-US" b="0" i="1" smtClean="0">
                                <a:latin typeface="Cambria Math" panose="02040503050406030204" pitchFamily="18" charset="0"/>
                              </a:rPr>
                              <m:t>𝑁</m:t>
                            </m:r>
                          </m:e>
                          <m:sub>
                            <m:r>
                              <a:rPr lang="en-US" i="1">
                                <a:latin typeface="Cambria Math" panose="02040503050406030204" pitchFamily="18" charset="0"/>
                              </a:rPr>
                              <m:t>𝑟𝑎𝑡𝑒𝑑</m:t>
                            </m:r>
                            <m:r>
                              <a:rPr lang="en-US" i="1">
                                <a:latin typeface="Cambria Math" panose="02040503050406030204" pitchFamily="18" charset="0"/>
                              </a:rPr>
                              <m:t> </m:t>
                            </m:r>
                            <m:r>
                              <a:rPr lang="en-US" b="0" i="1" smtClean="0">
                                <a:latin typeface="Cambria Math" panose="02040503050406030204" pitchFamily="18" charset="0"/>
                              </a:rPr>
                              <m:t>𝑆𝑒𝑐𝑜𝑛𝑑𝑎𝑟𝑦</m:t>
                            </m:r>
                          </m:sub>
                        </m:sSub>
                      </m:den>
                    </m:f>
                  </m:oMath>
                </a14:m>
                <a:endParaRPr lang="en-US" dirty="0">
                  <a:latin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5181600" y="2611980"/>
                <a:ext cx="2380973" cy="567335"/>
              </a:xfrm>
              <a:prstGeom prst="rect">
                <a:avLst/>
              </a:prstGeom>
              <a:blipFill>
                <a:blip r:embed="rId4"/>
                <a:stretch>
                  <a:fillRect b="-3191"/>
                </a:stretch>
              </a:blipFill>
            </p:spPr>
            <p:txBody>
              <a:bodyPr/>
              <a:lstStyle/>
              <a:p>
                <a:r>
                  <a:rPr lang="en-US">
                    <a:noFill/>
                  </a:rPr>
                  <a:t> </a:t>
                </a:r>
              </a:p>
            </p:txBody>
          </p:sp>
        </mc:Fallback>
      </mc:AlternateContent>
      <p:sp>
        <p:nvSpPr>
          <p:cNvPr id="13" name="Rectangle 12"/>
          <p:cNvSpPr/>
          <p:nvPr/>
        </p:nvSpPr>
        <p:spPr>
          <a:xfrm>
            <a:off x="152400" y="3276600"/>
            <a:ext cx="8915400" cy="400110"/>
          </a:xfrm>
          <a:prstGeom prst="rect">
            <a:avLst/>
          </a:prstGeom>
        </p:spPr>
        <p:txBody>
          <a:bodyPr wrap="square">
            <a:spAutoFit/>
          </a:bodyPr>
          <a:lstStyle/>
          <a:p>
            <a:r>
              <a:rPr lang="en-US" sz="2000" dirty="0">
                <a:solidFill>
                  <a:srgbClr val="000000"/>
                </a:solidFill>
                <a:latin typeface="Times New Roman" panose="02020603050405020304" pitchFamily="18" charset="0"/>
              </a:rPr>
              <a:t>The primary delta currents are given by</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Rectangle 16"/>
              <p:cNvSpPr/>
              <p:nvPr/>
            </p:nvSpPr>
            <p:spPr>
              <a:xfrm>
                <a:off x="1915780" y="3827843"/>
                <a:ext cx="5253298" cy="88062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𝐴𝐵</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𝐵𝐶</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𝐶𝐴</m:t>
                                </m:r>
                              </m:sub>
                            </m:sSub>
                          </m:e>
                        </m:eqArr>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1</m:t>
                              </m:r>
                            </m:e>
                          </m:mr>
                        </m:m>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m:t>
                                </m:r>
                              </m:sub>
                            </m:sSub>
                          </m:e>
                        </m:eqArr>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  </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r>
                              <a:rPr lang="en-US" b="0" i="1" smtClean="0">
                                <a:latin typeface="Cambria Math" panose="02040503050406030204" pitchFamily="18" charset="0"/>
                              </a:rPr>
                              <m:t>𝐷</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1915780" y="3827843"/>
                <a:ext cx="5253298" cy="880626"/>
              </a:xfrm>
              <a:prstGeom prst="rect">
                <a:avLst/>
              </a:prstGeom>
              <a:blipFill>
                <a:blip r:embed="rId5"/>
                <a:stretch>
                  <a:fillRect/>
                </a:stretch>
              </a:blipFill>
            </p:spPr>
            <p:txBody>
              <a:bodyPr/>
              <a:lstStyle/>
              <a:p>
                <a:r>
                  <a:rPr lang="en-US">
                    <a:noFill/>
                  </a:rPr>
                  <a:t> </a:t>
                </a:r>
              </a:p>
            </p:txBody>
          </p:sp>
        </mc:Fallback>
      </mc:AlternateContent>
      <p:sp>
        <p:nvSpPr>
          <p:cNvPr id="18" name="Rectangle 17"/>
          <p:cNvSpPr/>
          <p:nvPr/>
        </p:nvSpPr>
        <p:spPr>
          <a:xfrm>
            <a:off x="239380" y="4830726"/>
            <a:ext cx="811441" cy="400110"/>
          </a:xfrm>
          <a:prstGeom prst="rect">
            <a:avLst/>
          </a:prstGeom>
        </p:spPr>
        <p:txBody>
          <a:bodyPr wrap="none">
            <a:spAutoFit/>
          </a:bodyPr>
          <a:lstStyle/>
          <a:p>
            <a:r>
              <a:rPr lang="en-US" sz="2000" dirty="0">
                <a:solidFill>
                  <a:srgbClr val="000000"/>
                </a:solidFill>
                <a:latin typeface="Times New Roman" panose="02020603050405020304" pitchFamily="18" charset="0"/>
              </a:rPr>
              <a:t>where</a:t>
            </a:r>
            <a:endParaRPr lang="en-US" sz="20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Rectangle 18"/>
              <p:cNvSpPr/>
              <p:nvPr/>
            </p:nvSpPr>
            <p:spPr>
              <a:xfrm>
                <a:off x="3173014" y="5163415"/>
                <a:ext cx="2427268"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𝐴</m:t>
                          </m:r>
                          <m:r>
                            <a:rPr lang="en-US" b="0" i="1" smtClean="0">
                              <a:latin typeface="Cambria Math" panose="02040503050406030204" pitchFamily="18" charset="0"/>
                            </a:rPr>
                            <m:t>𝐼</m:t>
                          </m:r>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3173014" y="5163415"/>
                <a:ext cx="2427268" cy="824906"/>
              </a:xfrm>
              <a:prstGeom prst="rect">
                <a:avLst/>
              </a:prstGeom>
              <a:blipFill>
                <a:blip r:embed="rId6"/>
                <a:stretch>
                  <a:fillRect/>
                </a:stretch>
              </a:blipFill>
            </p:spPr>
            <p:txBody>
              <a:bodyPr/>
              <a:lstStyle/>
              <a:p>
                <a:r>
                  <a:rPr lang="en-US">
                    <a:noFill/>
                  </a:rPr>
                  <a:t> </a:t>
                </a:r>
              </a:p>
            </p:txBody>
          </p:sp>
        </mc:Fallback>
      </mc:AlternateContent>
      <p:sp>
        <p:nvSpPr>
          <p:cNvPr id="20" name="TextBox 19"/>
          <p:cNvSpPr txBox="1"/>
          <p:nvPr/>
        </p:nvSpPr>
        <p:spPr>
          <a:xfrm>
            <a:off x="8320250" y="4012874"/>
            <a:ext cx="569387" cy="369332"/>
          </a:xfrm>
          <a:prstGeom prst="rect">
            <a:avLst/>
          </a:prstGeom>
          <a:noFill/>
        </p:spPr>
        <p:txBody>
          <a:bodyPr wrap="none" rtlCol="0">
            <a:spAutoFit/>
          </a:bodyPr>
          <a:lstStyle/>
          <a:p>
            <a:r>
              <a:rPr lang="en-US" dirty="0">
                <a:latin typeface="Times New Roman" panose="02020603050405020304" pitchFamily="18" charset="0"/>
              </a:rPr>
              <a:t>(40)</a:t>
            </a:r>
          </a:p>
        </p:txBody>
      </p:sp>
    </p:spTree>
    <p:extLst>
      <p:ext uri="{BB962C8B-B14F-4D97-AF65-F5344CB8AC3E}">
        <p14:creationId xmlns:p14="http://schemas.microsoft.com/office/powerpoint/2010/main" val="9116357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7148495" cy="584775"/>
          </a:xfrm>
          <a:prstGeom prst="rect">
            <a:avLst/>
          </a:prstGeom>
        </p:spPr>
        <p:txBody>
          <a:bodyPr wrap="none">
            <a:spAutoFit/>
          </a:bodyPr>
          <a:lstStyle/>
          <a:p>
            <a:r>
              <a:rPr lang="en-US" sz="3200" dirty="0">
                <a:solidFill>
                  <a:srgbClr val="C8102E"/>
                </a:solidFill>
                <a:latin typeface="+mj-lt"/>
                <a:ea typeface="+mj-ea"/>
                <a:cs typeface="+mj-cs"/>
              </a:rPr>
              <a:t>Delta-Grounded Wye Step-Up Connection</a:t>
            </a:r>
          </a:p>
        </p:txBody>
      </p:sp>
      <p:sp>
        <p:nvSpPr>
          <p:cNvPr id="13" name="Rectangle 12"/>
          <p:cNvSpPr/>
          <p:nvPr/>
        </p:nvSpPr>
        <p:spPr>
          <a:xfrm>
            <a:off x="152400" y="685800"/>
            <a:ext cx="8915400" cy="400110"/>
          </a:xfrm>
          <a:prstGeom prst="rect">
            <a:avLst/>
          </a:prstGeom>
        </p:spPr>
        <p:txBody>
          <a:bodyPr wrap="square">
            <a:spAutoFit/>
          </a:bodyPr>
          <a:lstStyle/>
          <a:p>
            <a:r>
              <a:rPr lang="en-US" sz="2000" dirty="0">
                <a:latin typeface="Times New Roman" panose="02020603050405020304" pitchFamily="18" charset="0"/>
              </a:rPr>
              <a:t>The primary line currents are given by</a:t>
            </a:r>
          </a:p>
        </p:txBody>
      </p:sp>
      <mc:AlternateContent xmlns:mc="http://schemas.openxmlformats.org/markup-compatibility/2006" xmlns:a14="http://schemas.microsoft.com/office/drawing/2010/main">
        <mc:Choice Requires="a14">
          <p:sp>
            <p:nvSpPr>
              <p:cNvPr id="17" name="Rectangle 16"/>
              <p:cNvSpPr/>
              <p:nvPr/>
            </p:nvSpPr>
            <p:spPr>
              <a:xfrm>
                <a:off x="1915780" y="1237043"/>
                <a:ext cx="5390065" cy="879793"/>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𝐴</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𝐵</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𝐶</m:t>
                                </m:r>
                              </m:sub>
                            </m:sSub>
                          </m:e>
                        </m:eqArr>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1</m:t>
                              </m:r>
                            </m:e>
                          </m:mr>
                        </m:m>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𝐴𝐵</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𝐵𝐶</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𝐶𝐴</m:t>
                                </m:r>
                              </m:sub>
                            </m:sSub>
                          </m:e>
                        </m:eqArr>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 </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𝐷𝐼</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r>
                              <a:rPr lang="en-US" b="0" i="1" smtClean="0">
                                <a:latin typeface="Cambria Math" panose="02040503050406030204" pitchFamily="18" charset="0"/>
                              </a:rPr>
                              <m:t>𝐷</m:t>
                            </m:r>
                          </m:e>
                          <m:sub>
                            <m:r>
                              <a:rPr lang="en-US" b="0" i="1" smtClean="0">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1915780" y="1237043"/>
                <a:ext cx="5390065" cy="879793"/>
              </a:xfrm>
              <a:prstGeom prst="rect">
                <a:avLst/>
              </a:prstGeom>
              <a:blipFill>
                <a:blip r:embed="rId2"/>
                <a:stretch>
                  <a:fillRect/>
                </a:stretch>
              </a:blipFill>
            </p:spPr>
            <p:txBody>
              <a:bodyPr/>
              <a:lstStyle/>
              <a:p>
                <a:r>
                  <a:rPr lang="en-US">
                    <a:noFill/>
                  </a:rPr>
                  <a:t> </a:t>
                </a:r>
              </a:p>
            </p:txBody>
          </p:sp>
        </mc:Fallback>
      </mc:AlternateContent>
      <p:sp>
        <p:nvSpPr>
          <p:cNvPr id="18" name="Rectangle 17"/>
          <p:cNvSpPr/>
          <p:nvPr/>
        </p:nvSpPr>
        <p:spPr>
          <a:xfrm>
            <a:off x="239380" y="2239926"/>
            <a:ext cx="811441" cy="400110"/>
          </a:xfrm>
          <a:prstGeom prst="rect">
            <a:avLst/>
          </a:prstGeom>
        </p:spPr>
        <p:txBody>
          <a:bodyPr wrap="none">
            <a:spAutoFit/>
          </a:bodyPr>
          <a:lstStyle/>
          <a:p>
            <a:r>
              <a:rPr lang="en-US" sz="2000" dirty="0">
                <a:solidFill>
                  <a:srgbClr val="000000"/>
                </a:solidFill>
                <a:latin typeface="Times New Roman" panose="02020603050405020304" pitchFamily="18" charset="0"/>
              </a:rPr>
              <a:t>where</a:t>
            </a:r>
            <a:endParaRPr lang="en-US" sz="20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Rectangle 18"/>
              <p:cNvSpPr/>
              <p:nvPr/>
            </p:nvSpPr>
            <p:spPr>
              <a:xfrm>
                <a:off x="3276600" y="2590800"/>
                <a:ext cx="2506199"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𝐷𝐼</m:t>
                          </m: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3276600" y="2590800"/>
                <a:ext cx="2506199" cy="824906"/>
              </a:xfrm>
              <a:prstGeom prst="rect">
                <a:avLst/>
              </a:prstGeom>
              <a:blipFill>
                <a:blip r:embed="rId3"/>
                <a:stretch>
                  <a:fillRect/>
                </a:stretch>
              </a:blipFill>
            </p:spPr>
            <p:txBody>
              <a:bodyPr/>
              <a:lstStyle/>
              <a:p>
                <a:r>
                  <a:rPr lang="en-US">
                    <a:noFill/>
                  </a:rPr>
                  <a:t> </a:t>
                </a:r>
              </a:p>
            </p:txBody>
          </p:sp>
        </mc:Fallback>
      </mc:AlternateContent>
      <p:sp>
        <p:nvSpPr>
          <p:cNvPr id="20" name="TextBox 19"/>
          <p:cNvSpPr txBox="1"/>
          <p:nvPr/>
        </p:nvSpPr>
        <p:spPr>
          <a:xfrm>
            <a:off x="8320250" y="1422074"/>
            <a:ext cx="569387" cy="369332"/>
          </a:xfrm>
          <a:prstGeom prst="rect">
            <a:avLst/>
          </a:prstGeom>
          <a:noFill/>
        </p:spPr>
        <p:txBody>
          <a:bodyPr wrap="none" rtlCol="0">
            <a:spAutoFit/>
          </a:bodyPr>
          <a:lstStyle/>
          <a:p>
            <a:r>
              <a:rPr lang="en-US" dirty="0">
                <a:latin typeface="Times New Roman" panose="02020603050405020304" pitchFamily="18" charset="0"/>
              </a:rPr>
              <a:t>(41)</a:t>
            </a:r>
          </a:p>
        </p:txBody>
      </p:sp>
      <p:sp>
        <p:nvSpPr>
          <p:cNvPr id="2" name="Rectangle 1"/>
          <p:cNvSpPr/>
          <p:nvPr/>
        </p:nvSpPr>
        <p:spPr>
          <a:xfrm>
            <a:off x="239380" y="3505200"/>
            <a:ext cx="8828420" cy="707886"/>
          </a:xfrm>
          <a:prstGeom prst="rect">
            <a:avLst/>
          </a:prstGeom>
        </p:spPr>
        <p:txBody>
          <a:bodyPr wrap="square">
            <a:spAutoFit/>
          </a:bodyPr>
          <a:lstStyle/>
          <a:p>
            <a:r>
              <a:rPr lang="en-US" sz="2000" dirty="0">
                <a:solidFill>
                  <a:srgbClr val="000000"/>
                </a:solidFill>
                <a:latin typeface="Times New Roman" panose="02020603050405020304" pitchFamily="18" charset="0"/>
              </a:rPr>
              <a:t>The forward sweep matrices are</a:t>
            </a:r>
          </a:p>
          <a:p>
            <a:r>
              <a:rPr lang="en-US" sz="2000" dirty="0">
                <a:solidFill>
                  <a:srgbClr val="000000"/>
                </a:solidFill>
                <a:latin typeface="Times New Roman" panose="02020603050405020304" pitchFamily="18" charset="0"/>
              </a:rPr>
              <a:t>Applying Equation (28),</a:t>
            </a:r>
          </a:p>
        </p:txBody>
      </p:sp>
      <mc:AlternateContent xmlns:mc="http://schemas.openxmlformats.org/markup-compatibility/2006" xmlns:a14="http://schemas.microsoft.com/office/drawing/2010/main">
        <mc:Choice Requires="a14">
          <p:sp>
            <p:nvSpPr>
              <p:cNvPr id="16" name="Rectangle 15"/>
              <p:cNvSpPr/>
              <p:nvPr/>
            </p:nvSpPr>
            <p:spPr>
              <a:xfrm>
                <a:off x="2362200" y="4124571"/>
                <a:ext cx="4186594"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e>
                      </m:d>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rPr>
                                <m:t>𝐴𝑉</m:t>
                              </m:r>
                            </m:e>
                          </m:d>
                        </m:e>
                        <m:sup>
                          <m:r>
                            <a:rPr lang="en-US" i="1">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𝐷</m:t>
                          </m:r>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362200" y="4124571"/>
                <a:ext cx="4186594" cy="824906"/>
              </a:xfrm>
              <a:prstGeom prst="rect">
                <a:avLst/>
              </a:prstGeom>
              <a:blipFill>
                <a:blip r:embed="rId4"/>
                <a:stretch>
                  <a:fillRect/>
                </a:stretch>
              </a:blipFill>
            </p:spPr>
            <p:txBody>
              <a:bodyPr/>
              <a:lstStyle/>
              <a:p>
                <a:r>
                  <a:rPr lang="en-US">
                    <a:noFill/>
                  </a:rPr>
                  <a:t> </a:t>
                </a:r>
              </a:p>
            </p:txBody>
          </p:sp>
        </mc:Fallback>
      </mc:AlternateContent>
      <p:sp>
        <p:nvSpPr>
          <p:cNvPr id="21" name="TextBox 20"/>
          <p:cNvSpPr txBox="1"/>
          <p:nvPr/>
        </p:nvSpPr>
        <p:spPr>
          <a:xfrm>
            <a:off x="8320250" y="4371562"/>
            <a:ext cx="569387" cy="369332"/>
          </a:xfrm>
          <a:prstGeom prst="rect">
            <a:avLst/>
          </a:prstGeom>
          <a:noFill/>
        </p:spPr>
        <p:txBody>
          <a:bodyPr wrap="none" rtlCol="0">
            <a:spAutoFit/>
          </a:bodyPr>
          <a:lstStyle/>
          <a:p>
            <a:r>
              <a:rPr lang="en-US" dirty="0">
                <a:latin typeface="Times New Roman" panose="02020603050405020304" pitchFamily="18" charset="0"/>
              </a:rPr>
              <a:t>(42)</a:t>
            </a:r>
          </a:p>
        </p:txBody>
      </p:sp>
      <p:sp>
        <p:nvSpPr>
          <p:cNvPr id="5" name="Rectangle 4"/>
          <p:cNvSpPr/>
          <p:nvPr/>
        </p:nvSpPr>
        <p:spPr>
          <a:xfrm>
            <a:off x="239380" y="4831052"/>
            <a:ext cx="2696572" cy="400110"/>
          </a:xfrm>
          <a:prstGeom prst="rect">
            <a:avLst/>
          </a:prstGeom>
        </p:spPr>
        <p:txBody>
          <a:bodyPr wrap="none">
            <a:spAutoFit/>
          </a:bodyPr>
          <a:lstStyle/>
          <a:p>
            <a:r>
              <a:rPr lang="en-US" sz="2000" dirty="0">
                <a:solidFill>
                  <a:srgbClr val="000000"/>
                </a:solidFill>
                <a:latin typeface="Times New Roman" panose="02020603050405020304" pitchFamily="18" charset="0"/>
              </a:rPr>
              <a:t>Applying Equation (31),</a:t>
            </a:r>
          </a:p>
        </p:txBody>
      </p:sp>
      <mc:AlternateContent xmlns:mc="http://schemas.openxmlformats.org/markup-compatibility/2006" xmlns:a14="http://schemas.microsoft.com/office/drawing/2010/main">
        <mc:Choice Requires="a14">
          <p:sp>
            <p:nvSpPr>
              <p:cNvPr id="22" name="Rectangle 21"/>
              <p:cNvSpPr/>
              <p:nvPr/>
            </p:nvSpPr>
            <p:spPr>
              <a:xfrm>
                <a:off x="2553288" y="5105400"/>
                <a:ext cx="3605474"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𝑍𝑡</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m:t>
                                    </m:r>
                                  </m:sub>
                                </m:sSub>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𝑏</m:t>
                                    </m:r>
                                  </m:sub>
                                </m:sSub>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𝑐</m:t>
                                    </m:r>
                                  </m:sub>
                                </m:sSub>
                              </m:e>
                            </m:mr>
                          </m:m>
                        </m:e>
                      </m:d>
                    </m:oMath>
                  </m:oMathPara>
                </a14:m>
                <a:endParaRPr lang="en-US" dirty="0">
                  <a:latin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2553288" y="5105400"/>
                <a:ext cx="3605474" cy="972702"/>
              </a:xfrm>
              <a:prstGeom prst="rect">
                <a:avLst/>
              </a:prstGeom>
              <a:blipFill>
                <a:blip r:embed="rId5"/>
                <a:stretch>
                  <a:fillRect/>
                </a:stretch>
              </a:blipFill>
            </p:spPr>
            <p:txBody>
              <a:bodyPr/>
              <a:lstStyle/>
              <a:p>
                <a:r>
                  <a:rPr lang="en-US">
                    <a:noFill/>
                  </a:rPr>
                  <a:t> </a:t>
                </a:r>
              </a:p>
            </p:txBody>
          </p:sp>
        </mc:Fallback>
      </mc:AlternateContent>
      <p:sp>
        <p:nvSpPr>
          <p:cNvPr id="23" name="TextBox 22"/>
          <p:cNvSpPr txBox="1"/>
          <p:nvPr/>
        </p:nvSpPr>
        <p:spPr>
          <a:xfrm>
            <a:off x="8320249" y="5407085"/>
            <a:ext cx="569387" cy="369332"/>
          </a:xfrm>
          <a:prstGeom prst="rect">
            <a:avLst/>
          </a:prstGeom>
          <a:noFill/>
        </p:spPr>
        <p:txBody>
          <a:bodyPr wrap="none" rtlCol="0">
            <a:spAutoFit/>
          </a:bodyPr>
          <a:lstStyle/>
          <a:p>
            <a:r>
              <a:rPr lang="en-US" dirty="0">
                <a:latin typeface="Times New Roman" panose="02020603050405020304" pitchFamily="18" charset="0"/>
              </a:rPr>
              <a:t>(43)</a:t>
            </a:r>
          </a:p>
        </p:txBody>
      </p:sp>
    </p:spTree>
    <p:extLst>
      <p:ext uri="{BB962C8B-B14F-4D97-AF65-F5344CB8AC3E}">
        <p14:creationId xmlns:p14="http://schemas.microsoft.com/office/powerpoint/2010/main" val="26997061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7148495" cy="584775"/>
          </a:xfrm>
          <a:prstGeom prst="rect">
            <a:avLst/>
          </a:prstGeom>
        </p:spPr>
        <p:txBody>
          <a:bodyPr wrap="none">
            <a:spAutoFit/>
          </a:bodyPr>
          <a:lstStyle/>
          <a:p>
            <a:r>
              <a:rPr lang="en-US" sz="3200" dirty="0">
                <a:solidFill>
                  <a:srgbClr val="C8102E"/>
                </a:solidFill>
                <a:latin typeface="+mj-lt"/>
                <a:ea typeface="+mj-ea"/>
                <a:cs typeface="+mj-cs"/>
              </a:rPr>
              <a:t>Delta-Grounded Wye Step-Up Connection</a:t>
            </a:r>
          </a:p>
        </p:txBody>
      </p:sp>
      <p:sp>
        <p:nvSpPr>
          <p:cNvPr id="2" name="Rectangle 1"/>
          <p:cNvSpPr/>
          <p:nvPr/>
        </p:nvSpPr>
        <p:spPr>
          <a:xfrm>
            <a:off x="239380" y="673369"/>
            <a:ext cx="8828420" cy="707886"/>
          </a:xfrm>
          <a:prstGeom prst="rect">
            <a:avLst/>
          </a:prstGeom>
        </p:spPr>
        <p:txBody>
          <a:bodyPr wrap="square">
            <a:spAutoFit/>
          </a:bodyPr>
          <a:lstStyle/>
          <a:p>
            <a:r>
              <a:rPr lang="en-US" sz="2000" dirty="0">
                <a:solidFill>
                  <a:srgbClr val="000000"/>
                </a:solidFill>
                <a:latin typeface="Times New Roman" panose="02020603050405020304" pitchFamily="18" charset="0"/>
              </a:rPr>
              <a:t>The backward sweep matrices are</a:t>
            </a:r>
          </a:p>
          <a:p>
            <a:r>
              <a:rPr lang="en-US" sz="2000" dirty="0">
                <a:solidFill>
                  <a:srgbClr val="000000"/>
                </a:solidFill>
                <a:latin typeface="Times New Roman" panose="02020603050405020304" pitchFamily="18" charset="0"/>
              </a:rPr>
              <a:t>Applying Equation (19),</a:t>
            </a:r>
          </a:p>
        </p:txBody>
      </p:sp>
      <p:sp>
        <p:nvSpPr>
          <p:cNvPr id="5" name="Rectangle 4"/>
          <p:cNvSpPr/>
          <p:nvPr/>
        </p:nvSpPr>
        <p:spPr>
          <a:xfrm>
            <a:off x="239380" y="1999221"/>
            <a:ext cx="2696572" cy="400110"/>
          </a:xfrm>
          <a:prstGeom prst="rect">
            <a:avLst/>
          </a:prstGeom>
        </p:spPr>
        <p:txBody>
          <a:bodyPr wrap="none">
            <a:spAutoFit/>
          </a:bodyPr>
          <a:lstStyle/>
          <a:p>
            <a:r>
              <a:rPr lang="en-US" sz="2000" dirty="0">
                <a:solidFill>
                  <a:srgbClr val="000000"/>
                </a:solidFill>
                <a:latin typeface="Times New Roman" panose="02020603050405020304" pitchFamily="18" charset="0"/>
              </a:rPr>
              <a:t>Applying Equation (23),</a:t>
            </a:r>
          </a:p>
        </p:txBody>
      </p:sp>
      <mc:AlternateContent xmlns:mc="http://schemas.openxmlformats.org/markup-compatibility/2006" xmlns:a14="http://schemas.microsoft.com/office/drawing/2010/main">
        <mc:Choice Requires="a14">
          <p:sp>
            <p:nvSpPr>
              <p:cNvPr id="15" name="Rectangle 14"/>
              <p:cNvSpPr/>
              <p:nvPr/>
            </p:nvSpPr>
            <p:spPr>
              <a:xfrm>
                <a:off x="2971800" y="1251169"/>
                <a:ext cx="3708066"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𝐴𝑉</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i="1">
                                  <a:latin typeface="Cambria Math" panose="02040503050406030204" pitchFamily="18" charset="0"/>
                                </a:rPr>
                                <m:t>𝑡</m:t>
                              </m:r>
                            </m:sub>
                          </m:sSub>
                        </m:num>
                        <m:den>
                          <m:r>
                            <a:rPr lang="en-US" b="0" i="1" smtClean="0">
                              <a:latin typeface="Cambria Math" panose="02040503050406030204" pitchFamily="18" charset="0"/>
                            </a:rPr>
                            <m:t>3</m:t>
                          </m:r>
                        </m:den>
                      </m:f>
                      <m:r>
                        <a:rPr lang="en-US" i="1">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2</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2</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2</m:t>
                                </m:r>
                              </m:e>
                            </m:mr>
                          </m:m>
                        </m:e>
                      </m:d>
                    </m:oMath>
                  </m:oMathPara>
                </a14:m>
                <a:endParaRPr lang="en-US" dirty="0">
                  <a:latin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2971800" y="1251169"/>
                <a:ext cx="3708066" cy="824906"/>
              </a:xfrm>
              <a:prstGeom prst="rect">
                <a:avLst/>
              </a:prstGeom>
              <a:blipFill>
                <a:blip r:embed="rId2"/>
                <a:stretch>
                  <a:fillRect/>
                </a:stretch>
              </a:blipFill>
            </p:spPr>
            <p:txBody>
              <a:bodyPr/>
              <a:lstStyle/>
              <a:p>
                <a:r>
                  <a:rPr lang="en-US">
                    <a:noFill/>
                  </a:rPr>
                  <a:t> </a:t>
                </a:r>
              </a:p>
            </p:txBody>
          </p:sp>
        </mc:Fallback>
      </mc:AlternateContent>
      <p:sp>
        <p:nvSpPr>
          <p:cNvPr id="24" name="TextBox 23"/>
          <p:cNvSpPr txBox="1"/>
          <p:nvPr/>
        </p:nvSpPr>
        <p:spPr>
          <a:xfrm>
            <a:off x="8476500" y="1488516"/>
            <a:ext cx="569387" cy="369332"/>
          </a:xfrm>
          <a:prstGeom prst="rect">
            <a:avLst/>
          </a:prstGeom>
          <a:noFill/>
        </p:spPr>
        <p:txBody>
          <a:bodyPr wrap="none" rtlCol="0">
            <a:spAutoFit/>
          </a:bodyPr>
          <a:lstStyle/>
          <a:p>
            <a:r>
              <a:rPr lang="en-US" dirty="0">
                <a:latin typeface="Times New Roman" panose="02020603050405020304" pitchFamily="18" charset="0"/>
              </a:rPr>
              <a:t>(44)</a:t>
            </a:r>
          </a:p>
        </p:txBody>
      </p:sp>
      <mc:AlternateContent xmlns:mc="http://schemas.openxmlformats.org/markup-compatibility/2006" xmlns:a14="http://schemas.microsoft.com/office/drawing/2010/main">
        <mc:Choice Requires="a14">
          <p:sp>
            <p:nvSpPr>
              <p:cNvPr id="25" name="Rectangle 24"/>
              <p:cNvSpPr/>
              <p:nvPr/>
            </p:nvSpPr>
            <p:spPr>
              <a:xfrm>
                <a:off x="1876413" y="2399331"/>
                <a:ext cx="5434629"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𝑡</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i="1">
                                  <a:latin typeface="Cambria Math" panose="02040503050406030204" pitchFamily="18" charset="0"/>
                                </a:rPr>
                                <m:t>𝑡</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𝑍𝑡</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i="1">
                                  <a:latin typeface="Cambria Math" panose="02040503050406030204" pitchFamily="18" charset="0"/>
                                </a:rPr>
                                <m:t>𝑡</m:t>
                              </m:r>
                            </m:sub>
                          </m:sSub>
                        </m:num>
                        <m:den>
                          <m:r>
                            <a:rPr lang="en-US" b="0" i="1" smtClean="0">
                              <a:latin typeface="Cambria Math" panose="02040503050406030204" pitchFamily="18" charset="0"/>
                            </a:rPr>
                            <m:t>3</m:t>
                          </m:r>
                        </m:den>
                      </m:f>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𝑏</m:t>
                                    </m:r>
                                  </m:sub>
                                </m:sSub>
                              </m:e>
                              <m:e>
                                <m:r>
                                  <a:rPr lang="en-US" i="1">
                                    <a:latin typeface="Cambria Math" panose="02040503050406030204" pitchFamily="18" charset="0"/>
                                  </a:rPr>
                                  <m:t>0</m:t>
                                </m:r>
                              </m:e>
                            </m:mr>
                            <m:mr>
                              <m:e>
                                <m:r>
                                  <a:rPr lang="en-US" i="1">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𝑐</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m:t>
                                    </m:r>
                                  </m:sub>
                                </m:sSub>
                              </m:e>
                              <m:e>
                                <m:r>
                                  <a:rPr lang="en-US" i="1">
                                    <a:latin typeface="Cambria Math" panose="02040503050406030204" pitchFamily="18" charset="0"/>
                                  </a:rPr>
                                  <m:t>0</m:t>
                                </m:r>
                              </m:e>
                              <m:e>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𝑐</m:t>
                                    </m:r>
                                  </m:sub>
                                </m:sSub>
                              </m:e>
                            </m:mr>
                          </m:m>
                        </m:e>
                      </m:d>
                    </m:oMath>
                  </m:oMathPara>
                </a14:m>
                <a:endParaRPr lang="en-US" dirty="0">
                  <a:latin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1876413" y="2399331"/>
                <a:ext cx="5434629" cy="972702"/>
              </a:xfrm>
              <a:prstGeom prst="rect">
                <a:avLst/>
              </a:prstGeom>
              <a:blipFill>
                <a:blip r:embed="rId3"/>
                <a:stretch>
                  <a:fillRect/>
                </a:stretch>
              </a:blipFill>
            </p:spPr>
            <p:txBody>
              <a:bodyPr/>
              <a:lstStyle/>
              <a:p>
                <a:r>
                  <a:rPr lang="en-US">
                    <a:noFill/>
                  </a:rPr>
                  <a:t> </a:t>
                </a:r>
              </a:p>
            </p:txBody>
          </p:sp>
        </mc:Fallback>
      </mc:AlternateContent>
      <p:sp>
        <p:nvSpPr>
          <p:cNvPr id="26" name="TextBox 25"/>
          <p:cNvSpPr txBox="1"/>
          <p:nvPr/>
        </p:nvSpPr>
        <p:spPr>
          <a:xfrm>
            <a:off x="8476500" y="2656548"/>
            <a:ext cx="569387" cy="369332"/>
          </a:xfrm>
          <a:prstGeom prst="rect">
            <a:avLst/>
          </a:prstGeom>
          <a:noFill/>
        </p:spPr>
        <p:txBody>
          <a:bodyPr wrap="none" rtlCol="0">
            <a:spAutoFit/>
          </a:bodyPr>
          <a:lstStyle/>
          <a:p>
            <a:r>
              <a:rPr lang="en-US" dirty="0">
                <a:latin typeface="Times New Roman" panose="02020603050405020304" pitchFamily="18" charset="0"/>
              </a:rPr>
              <a:t>(45)</a:t>
            </a:r>
          </a:p>
        </p:txBody>
      </p:sp>
      <p:sp>
        <p:nvSpPr>
          <p:cNvPr id="27" name="Rectangle 26"/>
          <p:cNvSpPr/>
          <p:nvPr/>
        </p:nvSpPr>
        <p:spPr>
          <a:xfrm>
            <a:off x="239379" y="3468692"/>
            <a:ext cx="2696572" cy="400110"/>
          </a:xfrm>
          <a:prstGeom prst="rect">
            <a:avLst/>
          </a:prstGeom>
        </p:spPr>
        <p:txBody>
          <a:bodyPr wrap="none">
            <a:spAutoFit/>
          </a:bodyPr>
          <a:lstStyle/>
          <a:p>
            <a:r>
              <a:rPr lang="en-US" sz="2000" dirty="0">
                <a:solidFill>
                  <a:srgbClr val="000000"/>
                </a:solidFill>
                <a:latin typeface="Times New Roman" panose="02020603050405020304" pitchFamily="18" charset="0"/>
              </a:rPr>
              <a:t>Applying Equation (37),</a:t>
            </a:r>
          </a:p>
        </p:txBody>
      </p:sp>
      <p:sp>
        <p:nvSpPr>
          <p:cNvPr id="28" name="TextBox 27"/>
          <p:cNvSpPr txBox="1"/>
          <p:nvPr/>
        </p:nvSpPr>
        <p:spPr>
          <a:xfrm>
            <a:off x="8476500" y="4365572"/>
            <a:ext cx="569387" cy="369332"/>
          </a:xfrm>
          <a:prstGeom prst="rect">
            <a:avLst/>
          </a:prstGeom>
          <a:noFill/>
        </p:spPr>
        <p:txBody>
          <a:bodyPr wrap="none" rtlCol="0">
            <a:spAutoFit/>
          </a:bodyPr>
          <a:lstStyle/>
          <a:p>
            <a:r>
              <a:rPr lang="en-US" dirty="0">
                <a:latin typeface="Times New Roman" panose="02020603050405020304" pitchFamily="18" charset="0"/>
              </a:rPr>
              <a:t>(46)</a:t>
            </a:r>
          </a:p>
        </p:txBody>
      </p:sp>
      <mc:AlternateContent xmlns:mc="http://schemas.openxmlformats.org/markup-compatibility/2006" xmlns:a14="http://schemas.microsoft.com/office/drawing/2010/main">
        <mc:Choice Requires="a14">
          <p:sp>
            <p:nvSpPr>
              <p:cNvPr id="29" name="Rectangle 28"/>
              <p:cNvSpPr/>
              <p:nvPr/>
            </p:nvSpPr>
            <p:spPr>
              <a:xfrm>
                <a:off x="2656440" y="4108930"/>
                <a:ext cx="3994299"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𝑡</m:t>
                              </m:r>
                            </m:sub>
                          </m:sSub>
                        </m:e>
                      </m:d>
                      <m:r>
                        <m:rPr>
                          <m:nor/>
                        </m:rPr>
                        <a:rPr lang="en-US" dirty="0">
                          <a:latin typeface="Times New Roman" panose="02020603050405020304" pitchFamily="18" charset="0"/>
                        </a:rPr>
                        <m:t> </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𝐷</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𝐴𝐼</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29" name="Rectangle 28"/>
              <p:cNvSpPr>
                <a:spLocks noRot="1" noChangeAspect="1" noMove="1" noResize="1" noEditPoints="1" noAdjustHandles="1" noChangeArrowheads="1" noChangeShapeType="1" noTextEdit="1"/>
              </p:cNvSpPr>
              <p:nvPr/>
            </p:nvSpPr>
            <p:spPr>
              <a:xfrm>
                <a:off x="2656440" y="4108930"/>
                <a:ext cx="3994299" cy="824906"/>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13343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2262992" cy="584775"/>
          </a:xfrm>
          <a:prstGeom prst="rect">
            <a:avLst/>
          </a:prstGeom>
        </p:spPr>
        <p:txBody>
          <a:bodyPr wrap="none">
            <a:spAutoFit/>
          </a:bodyPr>
          <a:lstStyle/>
          <a:p>
            <a:r>
              <a:rPr lang="en-US" sz="3200" dirty="0">
                <a:solidFill>
                  <a:srgbClr val="C8102E"/>
                </a:solidFill>
                <a:latin typeface="+mj-lt"/>
                <a:ea typeface="+mj-ea"/>
                <a:cs typeface="+mj-cs"/>
              </a:rPr>
              <a:t>I</a:t>
            </a:r>
            <a:r>
              <a:rPr lang="en-US" altLang="zh-CN" sz="3200" dirty="0">
                <a:solidFill>
                  <a:srgbClr val="C8102E"/>
                </a:solidFill>
                <a:latin typeface="+mj-lt"/>
                <a:ea typeface="+mj-ea"/>
                <a:cs typeface="+mj-cs"/>
              </a:rPr>
              <a:t>ntroduction</a:t>
            </a:r>
            <a:endParaRPr lang="en-US" sz="3200" dirty="0">
              <a:solidFill>
                <a:srgbClr val="C8102E"/>
              </a:solidFill>
              <a:latin typeface="+mj-lt"/>
              <a:ea typeface="+mj-ea"/>
              <a:cs typeface="+mj-cs"/>
            </a:endParaRPr>
          </a:p>
        </p:txBody>
      </p:sp>
      <p:sp>
        <p:nvSpPr>
          <p:cNvPr id="5" name="Rectangle 4"/>
          <p:cNvSpPr/>
          <p:nvPr/>
        </p:nvSpPr>
        <p:spPr>
          <a:xfrm>
            <a:off x="165538" y="762000"/>
            <a:ext cx="8865476" cy="707886"/>
          </a:xfrm>
          <a:prstGeom prst="rect">
            <a:avLst/>
          </a:prstGeom>
        </p:spPr>
        <p:txBody>
          <a:bodyPr wrap="square">
            <a:spAutoFit/>
          </a:bodyPr>
          <a:lstStyle/>
          <a:p>
            <a:pPr algn="just"/>
            <a:r>
              <a:rPr lang="en-US" sz="2000" dirty="0">
                <a:latin typeface="Times New Roman" panose="02020603050405020304" pitchFamily="18" charset="0"/>
              </a:rPr>
              <a:t>Fig.1 defines the various voltages and currents for all three-phase transformer banks connected between the source-side node </a:t>
            </a:r>
            <a:r>
              <a:rPr lang="en-US" sz="2000" b="1" i="1" dirty="0">
                <a:latin typeface="Times New Roman" panose="02020603050405020304" pitchFamily="18" charset="0"/>
              </a:rPr>
              <a:t>n</a:t>
            </a:r>
            <a:r>
              <a:rPr lang="en-US" sz="2000" dirty="0">
                <a:latin typeface="Times New Roman" panose="02020603050405020304" pitchFamily="18" charset="0"/>
              </a:rPr>
              <a:t> and the load-side node </a:t>
            </a:r>
            <a:r>
              <a:rPr lang="en-US" sz="2000" b="1" i="1" dirty="0">
                <a:latin typeface="Times New Roman" panose="02020603050405020304" pitchFamily="18" charset="0"/>
              </a:rPr>
              <a:t>m</a:t>
            </a:r>
            <a:r>
              <a:rPr lang="en-US" sz="2000" dirty="0">
                <a:latin typeface="Times New Roman" panose="02020603050405020304" pitchFamily="18" charset="0"/>
              </a:rPr>
              <a:t>.</a:t>
            </a:r>
          </a:p>
        </p:txBody>
      </p:sp>
      <p:sp>
        <p:nvSpPr>
          <p:cNvPr id="6" name="TextBox 5"/>
          <p:cNvSpPr txBox="1"/>
          <p:nvPr/>
        </p:nvSpPr>
        <p:spPr>
          <a:xfrm>
            <a:off x="1778876" y="4983302"/>
            <a:ext cx="5638800" cy="369332"/>
          </a:xfrm>
          <a:prstGeom prst="rect">
            <a:avLst/>
          </a:prstGeom>
          <a:noFill/>
        </p:spPr>
        <p:txBody>
          <a:bodyPr wrap="square" rtlCol="0">
            <a:spAutoFit/>
          </a:bodyPr>
          <a:lstStyle/>
          <a:p>
            <a:pPr algn="ctr"/>
            <a:r>
              <a:rPr lang="en-US" dirty="0">
                <a:latin typeface="Times New Roman" panose="02020603050405020304" pitchFamily="18" charset="0"/>
              </a:rPr>
              <a:t>Fig.1 General three-phase transformer bank</a:t>
            </a:r>
          </a:p>
        </p:txBody>
      </p:sp>
      <p:pic>
        <p:nvPicPr>
          <p:cNvPr id="2" name="Picture 1"/>
          <p:cNvPicPr>
            <a:picLocks noChangeAspect="1"/>
          </p:cNvPicPr>
          <p:nvPr/>
        </p:nvPicPr>
        <p:blipFill>
          <a:blip r:embed="rId2"/>
          <a:stretch>
            <a:fillRect/>
          </a:stretch>
        </p:blipFill>
        <p:spPr>
          <a:xfrm>
            <a:off x="304800" y="1752600"/>
            <a:ext cx="8538595" cy="2947988"/>
          </a:xfrm>
          <a:prstGeom prst="rect">
            <a:avLst/>
          </a:prstGeom>
        </p:spPr>
      </p:pic>
    </p:spTree>
    <p:extLst>
      <p:ext uri="{BB962C8B-B14F-4D97-AF65-F5344CB8AC3E}">
        <p14:creationId xmlns:p14="http://schemas.microsoft.com/office/powerpoint/2010/main" val="39015524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8617616" cy="584775"/>
          </a:xfrm>
          <a:prstGeom prst="rect">
            <a:avLst/>
          </a:prstGeom>
        </p:spPr>
        <p:txBody>
          <a:bodyPr wrap="none">
            <a:spAutoFit/>
          </a:bodyPr>
          <a:lstStyle/>
          <a:p>
            <a:r>
              <a:rPr lang="en-US" sz="3200" dirty="0">
                <a:solidFill>
                  <a:srgbClr val="C8102E"/>
                </a:solidFill>
                <a:latin typeface="+mj-lt"/>
                <a:ea typeface="+mj-ea"/>
                <a:cs typeface="+mj-cs"/>
              </a:rPr>
              <a:t>Undergrounded Wye-Delta Step-Down Connection</a:t>
            </a:r>
          </a:p>
        </p:txBody>
      </p:sp>
      <p:sp>
        <p:nvSpPr>
          <p:cNvPr id="2" name="Rectangle 1"/>
          <p:cNvSpPr/>
          <p:nvPr/>
        </p:nvSpPr>
        <p:spPr>
          <a:xfrm>
            <a:off x="152400" y="647700"/>
            <a:ext cx="8991600" cy="3170099"/>
          </a:xfrm>
          <a:prstGeom prst="rect">
            <a:avLst/>
          </a:prstGeom>
        </p:spPr>
        <p:txBody>
          <a:bodyPr wrap="square">
            <a:spAutoFit/>
          </a:bodyPr>
          <a:lstStyle/>
          <a:p>
            <a:pPr algn="just"/>
            <a:r>
              <a:rPr lang="en-US" sz="2000" dirty="0">
                <a:latin typeface="Times New Roman" panose="02020603050405020304" pitchFamily="18" charset="0"/>
              </a:rPr>
              <a:t>Three single-phase transformers can be connected in a wye–delta connection. The neutral of the wye can be grounded or ungrounded. The grounded wye connection is characterized by</a:t>
            </a:r>
          </a:p>
          <a:p>
            <a:pPr marL="285750" indent="-285750" algn="just">
              <a:buFont typeface="Arial" panose="020B0604020202020204" pitchFamily="34" charset="0"/>
              <a:buChar char="•"/>
            </a:pPr>
            <a:r>
              <a:rPr lang="en-US" sz="2000" dirty="0">
                <a:latin typeface="Times New Roman" panose="02020603050405020304" pitchFamily="18" charset="0"/>
              </a:rPr>
              <a:t>The grounded wye provides a path for zero sequence currents for line-to-ground faults upstream from the transformer bank. This causes the transformers to be susceptible to burnouts on the upstream faults.</a:t>
            </a:r>
          </a:p>
          <a:p>
            <a:pPr marL="285750" indent="-285750" algn="just">
              <a:buFont typeface="Arial" panose="020B0604020202020204" pitchFamily="34" charset="0"/>
              <a:buChar char="•"/>
            </a:pPr>
            <a:r>
              <a:rPr lang="en-US" sz="2000" dirty="0">
                <a:latin typeface="Times New Roman" panose="02020603050405020304" pitchFamily="18" charset="0"/>
              </a:rPr>
              <a:t>If one phase of the primary circuit is opened, the transformer bank will continue to provide three-phase service by operating as an open wye–open delta bank. However, the two remaining transformers may be subjected to an overload condition leading to burnout.</a:t>
            </a:r>
          </a:p>
        </p:txBody>
      </p:sp>
      <p:sp>
        <p:nvSpPr>
          <p:cNvPr id="6" name="Rectangle 5"/>
          <p:cNvSpPr/>
          <p:nvPr/>
        </p:nvSpPr>
        <p:spPr>
          <a:xfrm>
            <a:off x="152400" y="4038600"/>
            <a:ext cx="8915400" cy="1631216"/>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The most common connection is the ungrounded wye–delta. This connection is typically used to provide service to a combination of single-phase “lighting” load and a three-phase “power” load such as an induction motor. The generalized constants for the ungrounded wye–delta transformer connection will be developed following the same procedure as was used for the delta–grounded wye.</a:t>
            </a:r>
            <a:endParaRPr lang="en-US" sz="20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9771754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8617616" cy="584775"/>
          </a:xfrm>
          <a:prstGeom prst="rect">
            <a:avLst/>
          </a:prstGeom>
        </p:spPr>
        <p:txBody>
          <a:bodyPr wrap="none">
            <a:spAutoFit/>
          </a:bodyPr>
          <a:lstStyle/>
          <a:p>
            <a:r>
              <a:rPr lang="en-US" sz="3200" dirty="0">
                <a:solidFill>
                  <a:srgbClr val="C8102E"/>
                </a:solidFill>
                <a:latin typeface="+mj-lt"/>
                <a:ea typeface="+mj-ea"/>
                <a:cs typeface="+mj-cs"/>
              </a:rPr>
              <a:t>Undergrounded Wye-Delta Step-Down Connection</a:t>
            </a:r>
          </a:p>
        </p:txBody>
      </p:sp>
      <p:sp>
        <p:nvSpPr>
          <p:cNvPr id="5" name="Rectangle 4"/>
          <p:cNvSpPr/>
          <p:nvPr/>
        </p:nvSpPr>
        <p:spPr>
          <a:xfrm>
            <a:off x="118241" y="533400"/>
            <a:ext cx="8991600" cy="2554545"/>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Three single-phase transformers can be connected in an ungrounded-wye “standard 30 degree connection” as shown in Fig.8.</a:t>
            </a:r>
          </a:p>
          <a:p>
            <a:pPr algn="just"/>
            <a:r>
              <a:rPr lang="en-US" sz="2000" dirty="0">
                <a:solidFill>
                  <a:srgbClr val="000000"/>
                </a:solidFill>
                <a:latin typeface="Times New Roman" panose="02020603050405020304" pitchFamily="18" charset="0"/>
              </a:rPr>
              <a:t>The voltage phasor diagrams in Fig.8 illustrate that the high-side positive sequence line-to-line voltage leads the low-side positive sequence line-to-line voltage by 30°. Also, the same phase shift occurs between the high-side line-to-neutral voltage and the low-side “equivalent” line-to-neutral voltage. The negative sequence phase shift is such that the high-side negative sequence voltage will lag the low-side negative sequence voltage by 30°.</a:t>
            </a:r>
          </a:p>
        </p:txBody>
      </p:sp>
      <p:sp>
        <p:nvSpPr>
          <p:cNvPr id="7" name="TextBox 6"/>
          <p:cNvSpPr txBox="1"/>
          <p:nvPr/>
        </p:nvSpPr>
        <p:spPr>
          <a:xfrm>
            <a:off x="1863601" y="5734799"/>
            <a:ext cx="5881665" cy="369332"/>
          </a:xfrm>
          <a:prstGeom prst="rect">
            <a:avLst/>
          </a:prstGeom>
          <a:noFill/>
        </p:spPr>
        <p:txBody>
          <a:bodyPr wrap="square" rtlCol="0">
            <a:spAutoFit/>
          </a:bodyPr>
          <a:lstStyle/>
          <a:p>
            <a:pPr algn="ctr"/>
            <a:r>
              <a:rPr lang="en-US" dirty="0">
                <a:latin typeface="Times New Roman" panose="02020603050405020304" pitchFamily="18" charset="0"/>
              </a:rPr>
              <a:t>Fig.8 </a:t>
            </a:r>
            <a:r>
              <a:rPr lang="en-US" dirty="0">
                <a:solidFill>
                  <a:srgbClr val="000000"/>
                </a:solidFill>
                <a:latin typeface="Times New Roman" panose="02020603050405020304" pitchFamily="18" charset="0"/>
              </a:rPr>
              <a:t>Standard ungrounded wye-delta connection step-down </a:t>
            </a:r>
            <a:endParaRPr lang="en-US" dirty="0">
              <a:latin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2819400" y="2895600"/>
            <a:ext cx="3970069" cy="2840272"/>
          </a:xfrm>
          <a:prstGeom prst="rect">
            <a:avLst/>
          </a:prstGeom>
        </p:spPr>
      </p:pic>
    </p:spTree>
    <p:extLst>
      <p:ext uri="{BB962C8B-B14F-4D97-AF65-F5344CB8AC3E}">
        <p14:creationId xmlns:p14="http://schemas.microsoft.com/office/powerpoint/2010/main" val="8362024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8617616" cy="584775"/>
          </a:xfrm>
          <a:prstGeom prst="rect">
            <a:avLst/>
          </a:prstGeom>
        </p:spPr>
        <p:txBody>
          <a:bodyPr wrap="none">
            <a:spAutoFit/>
          </a:bodyPr>
          <a:lstStyle/>
          <a:p>
            <a:r>
              <a:rPr lang="en-US" sz="3200" dirty="0">
                <a:solidFill>
                  <a:srgbClr val="C8102E"/>
                </a:solidFill>
                <a:latin typeface="+mj-lt"/>
                <a:ea typeface="+mj-ea"/>
                <a:cs typeface="+mj-cs"/>
              </a:rPr>
              <a:t>Undergrounded Wye-Delta Step-Down Connection</a:t>
            </a:r>
          </a:p>
        </p:txBody>
      </p:sp>
      <p:sp>
        <p:nvSpPr>
          <p:cNvPr id="7" name="TextBox 6"/>
          <p:cNvSpPr txBox="1"/>
          <p:nvPr/>
        </p:nvSpPr>
        <p:spPr>
          <a:xfrm>
            <a:off x="1825688" y="5181600"/>
            <a:ext cx="5881665" cy="369332"/>
          </a:xfrm>
          <a:prstGeom prst="rect">
            <a:avLst/>
          </a:prstGeom>
          <a:noFill/>
        </p:spPr>
        <p:txBody>
          <a:bodyPr wrap="square" rtlCol="0">
            <a:spAutoFit/>
          </a:bodyPr>
          <a:lstStyle/>
          <a:p>
            <a:pPr algn="ctr"/>
            <a:r>
              <a:rPr lang="en-US" dirty="0">
                <a:latin typeface="Times New Roman" panose="02020603050405020304" pitchFamily="18" charset="0"/>
              </a:rPr>
              <a:t>Fig.9 </a:t>
            </a:r>
            <a:r>
              <a:rPr lang="en-US" dirty="0">
                <a:solidFill>
                  <a:srgbClr val="000000"/>
                </a:solidFill>
                <a:latin typeface="Times New Roman" panose="02020603050405020304" pitchFamily="18" charset="0"/>
              </a:rPr>
              <a:t>Positive sequence current phasors  </a:t>
            </a:r>
            <a:endParaRPr lang="en-US" dirty="0">
              <a:latin typeface="Times New Roman" panose="02020603050405020304" pitchFamily="18" charset="0"/>
            </a:endParaRPr>
          </a:p>
        </p:txBody>
      </p:sp>
      <p:sp>
        <p:nvSpPr>
          <p:cNvPr id="2" name="Rectangle 1"/>
          <p:cNvSpPr/>
          <p:nvPr/>
        </p:nvSpPr>
        <p:spPr>
          <a:xfrm>
            <a:off x="152400" y="593537"/>
            <a:ext cx="8931166" cy="1938992"/>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The positive sequence current phasor diagrams for the connection in Fig.8 are shown in Fig.9.</a:t>
            </a:r>
          </a:p>
          <a:p>
            <a:pPr algn="just"/>
            <a:r>
              <a:rPr lang="en-US" sz="2000" dirty="0">
                <a:solidFill>
                  <a:srgbClr val="000000"/>
                </a:solidFill>
                <a:latin typeface="Times New Roman" panose="02020603050405020304" pitchFamily="18" charset="0"/>
              </a:rPr>
              <a:t>Fig.9 illustrates that the positive sequence line current on the high side of the transformer (node </a:t>
            </a:r>
            <a:r>
              <a:rPr lang="en-US" sz="2000" b="1" i="1" dirty="0">
                <a:solidFill>
                  <a:srgbClr val="000000"/>
                </a:solidFill>
                <a:latin typeface="Times New Roman" panose="02020603050405020304" pitchFamily="18" charset="0"/>
              </a:rPr>
              <a:t>n</a:t>
            </a:r>
            <a:r>
              <a:rPr lang="en-US" sz="2000" dirty="0">
                <a:solidFill>
                  <a:srgbClr val="000000"/>
                </a:solidFill>
                <a:latin typeface="Times New Roman" panose="02020603050405020304" pitchFamily="18" charset="0"/>
              </a:rPr>
              <a:t>) leads the low-side line current (node </a:t>
            </a:r>
            <a:r>
              <a:rPr lang="en-US" sz="2000" b="1" i="1" dirty="0">
                <a:solidFill>
                  <a:srgbClr val="000000"/>
                </a:solidFill>
                <a:latin typeface="Times New Roman" panose="02020603050405020304" pitchFamily="18" charset="0"/>
              </a:rPr>
              <a:t>m</a:t>
            </a:r>
            <a:r>
              <a:rPr lang="en-US" sz="2000" dirty="0">
                <a:solidFill>
                  <a:srgbClr val="000000"/>
                </a:solidFill>
                <a:latin typeface="Times New Roman" panose="02020603050405020304" pitchFamily="18" charset="0"/>
              </a:rPr>
              <a:t>) by 30°. It can also be shown that the negative sequence high-side line current will lag the negative sequence low-side line current by 30°.</a:t>
            </a:r>
          </a:p>
        </p:txBody>
      </p:sp>
      <p:pic>
        <p:nvPicPr>
          <p:cNvPr id="6" name="Picture 5"/>
          <p:cNvPicPr>
            <a:picLocks noChangeAspect="1"/>
          </p:cNvPicPr>
          <p:nvPr/>
        </p:nvPicPr>
        <p:blipFill>
          <a:blip r:embed="rId2"/>
          <a:stretch>
            <a:fillRect/>
          </a:stretch>
        </p:blipFill>
        <p:spPr>
          <a:xfrm>
            <a:off x="2209800" y="2725271"/>
            <a:ext cx="5370662" cy="2362200"/>
          </a:xfrm>
          <a:prstGeom prst="rect">
            <a:avLst/>
          </a:prstGeom>
        </p:spPr>
      </p:pic>
    </p:spTree>
    <p:extLst>
      <p:ext uri="{BB962C8B-B14F-4D97-AF65-F5344CB8AC3E}">
        <p14:creationId xmlns:p14="http://schemas.microsoft.com/office/powerpoint/2010/main" val="20400899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8617616" cy="584775"/>
          </a:xfrm>
          <a:prstGeom prst="rect">
            <a:avLst/>
          </a:prstGeom>
        </p:spPr>
        <p:txBody>
          <a:bodyPr wrap="none">
            <a:spAutoFit/>
          </a:bodyPr>
          <a:lstStyle/>
          <a:p>
            <a:r>
              <a:rPr lang="en-US" sz="3200" dirty="0">
                <a:solidFill>
                  <a:srgbClr val="C8102E"/>
                </a:solidFill>
                <a:latin typeface="+mj-lt"/>
                <a:ea typeface="+mj-ea"/>
                <a:cs typeface="+mj-cs"/>
              </a:rPr>
              <a:t>Undergrounded Wye-Delta Step-Down Connection</a:t>
            </a:r>
          </a:p>
        </p:txBody>
      </p:sp>
      <p:sp>
        <p:nvSpPr>
          <p:cNvPr id="7" name="TextBox 6"/>
          <p:cNvSpPr txBox="1"/>
          <p:nvPr/>
        </p:nvSpPr>
        <p:spPr>
          <a:xfrm>
            <a:off x="1631167" y="5699894"/>
            <a:ext cx="5881665" cy="369332"/>
          </a:xfrm>
          <a:prstGeom prst="rect">
            <a:avLst/>
          </a:prstGeom>
          <a:noFill/>
        </p:spPr>
        <p:txBody>
          <a:bodyPr wrap="square" rtlCol="0">
            <a:spAutoFit/>
          </a:bodyPr>
          <a:lstStyle/>
          <a:p>
            <a:pPr algn="ctr"/>
            <a:r>
              <a:rPr lang="en-US" dirty="0">
                <a:latin typeface="Times New Roman" panose="02020603050405020304" pitchFamily="18" charset="0"/>
              </a:rPr>
              <a:t>Fig.9 </a:t>
            </a:r>
            <a:r>
              <a:rPr lang="en-US" dirty="0">
                <a:solidFill>
                  <a:srgbClr val="000000"/>
                </a:solidFill>
                <a:latin typeface="Times New Roman" panose="02020603050405020304" pitchFamily="18" charset="0"/>
              </a:rPr>
              <a:t>Positive sequence current phasors  </a:t>
            </a:r>
            <a:endParaRPr lang="en-US" dirty="0">
              <a:latin typeface="Times New Roman" panose="02020603050405020304" pitchFamily="18" charset="0"/>
            </a:endParaRPr>
          </a:p>
        </p:txBody>
      </p:sp>
      <p:sp>
        <p:nvSpPr>
          <p:cNvPr id="2" name="Rectangle 1"/>
          <p:cNvSpPr/>
          <p:nvPr/>
        </p:nvSpPr>
        <p:spPr>
          <a:xfrm>
            <a:off x="152400" y="593537"/>
            <a:ext cx="8931166" cy="3477875"/>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The positive sequence current phasor diagrams for the connection in Fig.8 are shown in Fig.9.</a:t>
            </a:r>
          </a:p>
          <a:p>
            <a:pPr algn="just"/>
            <a:r>
              <a:rPr lang="en-US" sz="2000" dirty="0">
                <a:solidFill>
                  <a:srgbClr val="000000"/>
                </a:solidFill>
                <a:latin typeface="Times New Roman" panose="02020603050405020304" pitchFamily="18" charset="0"/>
              </a:rPr>
              <a:t>Fig.9 illustrates that the positive sequence line current on the high side of the transformer (node </a:t>
            </a:r>
            <a:r>
              <a:rPr lang="en-US" sz="2000" b="1" i="1" dirty="0">
                <a:solidFill>
                  <a:srgbClr val="000000"/>
                </a:solidFill>
                <a:latin typeface="Times New Roman" panose="02020603050405020304" pitchFamily="18" charset="0"/>
              </a:rPr>
              <a:t>n</a:t>
            </a:r>
            <a:r>
              <a:rPr lang="en-US" sz="2000" dirty="0">
                <a:solidFill>
                  <a:srgbClr val="000000"/>
                </a:solidFill>
                <a:latin typeface="Times New Roman" panose="02020603050405020304" pitchFamily="18" charset="0"/>
              </a:rPr>
              <a:t>) leads the low-side line current (node </a:t>
            </a:r>
            <a:r>
              <a:rPr lang="en-US" sz="2000" b="1" i="1" dirty="0">
                <a:solidFill>
                  <a:srgbClr val="000000"/>
                </a:solidFill>
                <a:latin typeface="Times New Roman" panose="02020603050405020304" pitchFamily="18" charset="0"/>
              </a:rPr>
              <a:t>m</a:t>
            </a:r>
            <a:r>
              <a:rPr lang="en-US" sz="2000" dirty="0">
                <a:solidFill>
                  <a:srgbClr val="000000"/>
                </a:solidFill>
                <a:latin typeface="Times New Roman" panose="02020603050405020304" pitchFamily="18" charset="0"/>
              </a:rPr>
              <a:t>) by 30°. It can also be shown that the negative sequence high-side line current will lag the negative sequence low-side line current by 30°.</a:t>
            </a:r>
          </a:p>
          <a:p>
            <a:pPr algn="just"/>
            <a:r>
              <a:rPr lang="en-US" sz="2000" dirty="0">
                <a:latin typeface="Times New Roman" panose="02020603050405020304" pitchFamily="18" charset="0"/>
              </a:rPr>
              <a:t>The definition for the “turns ratio </a:t>
            </a:r>
            <a:r>
              <a:rPr lang="en-US" sz="2000" i="1" dirty="0" err="1">
                <a:latin typeface="Times New Roman" panose="02020603050405020304" pitchFamily="18" charset="0"/>
              </a:rPr>
              <a:t>n</a:t>
            </a:r>
            <a:r>
              <a:rPr lang="en-US" sz="2000" i="1" baseline="-25000" dirty="0" err="1">
                <a:latin typeface="Times New Roman" panose="02020603050405020304" pitchFamily="18" charset="0"/>
              </a:rPr>
              <a:t>t</a:t>
            </a:r>
            <a:r>
              <a:rPr lang="en-US" sz="2000" dirty="0">
                <a:latin typeface="Times New Roman" panose="02020603050405020304" pitchFamily="18" charset="0"/>
              </a:rPr>
              <a:t>” will be the same as Equation (9) with the exception that the numerator will be the line-to-neutral voltage and the denominator will be the line-to-line voltage. It should be noted in Fig.8 that the “ideal” low-side transformer voltages for this connection will be line-to-line voltages. Also, the “ideal” low-side currents are the currents flowing inside the delta.</a:t>
            </a:r>
            <a:endParaRPr lang="en-US" sz="2400" dirty="0">
              <a:solidFill>
                <a:srgbClr val="000000"/>
              </a:solidFill>
              <a:latin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743200" y="4114800"/>
            <a:ext cx="3505200" cy="1541706"/>
          </a:xfrm>
          <a:prstGeom prst="rect">
            <a:avLst/>
          </a:prstGeom>
        </p:spPr>
      </p:pic>
    </p:spTree>
    <p:extLst>
      <p:ext uri="{BB962C8B-B14F-4D97-AF65-F5344CB8AC3E}">
        <p14:creationId xmlns:p14="http://schemas.microsoft.com/office/powerpoint/2010/main" val="32428370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8617616" cy="584775"/>
          </a:xfrm>
          <a:prstGeom prst="rect">
            <a:avLst/>
          </a:prstGeom>
        </p:spPr>
        <p:txBody>
          <a:bodyPr wrap="none">
            <a:spAutoFit/>
          </a:bodyPr>
          <a:lstStyle/>
          <a:p>
            <a:r>
              <a:rPr lang="en-US" sz="3200" dirty="0">
                <a:solidFill>
                  <a:srgbClr val="C8102E"/>
                </a:solidFill>
                <a:latin typeface="+mj-lt"/>
                <a:ea typeface="+mj-ea"/>
                <a:cs typeface="+mj-cs"/>
              </a:rPr>
              <a:t>Undergrounded Wye-Delta Step-Down Connection</a:t>
            </a:r>
          </a:p>
        </p:txBody>
      </p:sp>
      <p:sp>
        <p:nvSpPr>
          <p:cNvPr id="5" name="Rectangle 4"/>
          <p:cNvSpPr/>
          <p:nvPr/>
        </p:nvSpPr>
        <p:spPr>
          <a:xfrm>
            <a:off x="152400" y="685800"/>
            <a:ext cx="8991600" cy="707886"/>
          </a:xfrm>
          <a:prstGeom prst="rect">
            <a:avLst/>
          </a:prstGeom>
        </p:spPr>
        <p:txBody>
          <a:bodyPr wrap="square">
            <a:spAutoFit/>
          </a:bodyPr>
          <a:lstStyle/>
          <a:p>
            <a:r>
              <a:rPr lang="en-US" sz="2000" dirty="0">
                <a:solidFill>
                  <a:srgbClr val="000000"/>
                </a:solidFill>
                <a:latin typeface="Times New Roman" panose="02020603050405020304" pitchFamily="18" charset="0"/>
              </a:rPr>
              <a:t>The basic “ideal” transformer voltage and current equations as a function of the “turns ratio” are</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3075043" y="1259653"/>
                <a:ext cx="3146311" cy="97270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𝐴𝑁</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𝐵𝑁</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𝐶𝑁</m:t>
                                </m:r>
                              </m:sub>
                            </m:sSub>
                          </m:e>
                        </m:eqArr>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e>
                          </m:mr>
                        </m:m>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𝑎𝑏</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b="0" i="1" smtClean="0">
                                    <a:latin typeface="Cambria Math" panose="02040503050406030204" pitchFamily="18" charset="0"/>
                                  </a:rPr>
                                  <m:t>𝑏𝑐</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b="0" i="1" smtClean="0">
                                    <a:latin typeface="Cambria Math" panose="02040503050406030204" pitchFamily="18" charset="0"/>
                                  </a:rPr>
                                  <m:t>𝑐𝑎</m:t>
                                </m:r>
                              </m:sub>
                            </m:sSub>
                          </m:e>
                        </m:eqArr>
                      </m:e>
                    </m:d>
                  </m:oMath>
                </a14:m>
                <a:endParaRPr lang="en-US" dirty="0">
                  <a:latin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075043" y="1259653"/>
                <a:ext cx="3146311" cy="972702"/>
              </a:xfrm>
              <a:prstGeom prst="rect">
                <a:avLst/>
              </a:prstGeom>
              <a:blipFill>
                <a:blip r:embed="rId2"/>
                <a:stretch>
                  <a:fillRect/>
                </a:stretch>
              </a:blipFill>
            </p:spPr>
            <p:txBody>
              <a:bodyPr/>
              <a:lstStyle/>
              <a:p>
                <a:r>
                  <a:rPr lang="en-US">
                    <a:noFill/>
                  </a:rPr>
                  <a:t> </a:t>
                </a:r>
              </a:p>
            </p:txBody>
          </p:sp>
        </mc:Fallback>
      </mc:AlternateContent>
      <p:sp>
        <p:nvSpPr>
          <p:cNvPr id="9" name="Rectangle 8"/>
          <p:cNvSpPr/>
          <p:nvPr/>
        </p:nvSpPr>
        <p:spPr>
          <a:xfrm>
            <a:off x="173421" y="2375548"/>
            <a:ext cx="811441" cy="400110"/>
          </a:xfrm>
          <a:prstGeom prst="rect">
            <a:avLst/>
          </a:prstGeom>
        </p:spPr>
        <p:txBody>
          <a:bodyPr wrap="none">
            <a:spAutoFit/>
          </a:bodyPr>
          <a:lstStyle/>
          <a:p>
            <a:r>
              <a:rPr lang="en-US" sz="2000" dirty="0">
                <a:solidFill>
                  <a:srgbClr val="000000"/>
                </a:solidFill>
                <a:latin typeface="Times New Roman" panose="02020603050405020304" pitchFamily="18" charset="0"/>
              </a:rPr>
              <a:t>where</a:t>
            </a:r>
            <a:endParaRPr lang="en-US" sz="20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3457713" y="2491990"/>
                <a:ext cx="2380973" cy="567335"/>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𝐾𝑉𝐿𝑁</m:t>
                            </m:r>
                          </m:e>
                          <m:sub>
                            <m:r>
                              <a:rPr lang="en-US" b="0" i="1" smtClean="0">
                                <a:latin typeface="Cambria Math" panose="02040503050406030204" pitchFamily="18" charset="0"/>
                              </a:rPr>
                              <m:t>𝑟𝑎𝑡𝑒𝑑</m:t>
                            </m:r>
                            <m:r>
                              <a:rPr lang="en-US" b="0" i="1" smtClean="0">
                                <a:latin typeface="Cambria Math" panose="02040503050406030204" pitchFamily="18" charset="0"/>
                              </a:rPr>
                              <m:t> </m:t>
                            </m:r>
                            <m:r>
                              <a:rPr lang="en-US" b="0" i="1" smtClean="0">
                                <a:latin typeface="Cambria Math" panose="02040503050406030204" pitchFamily="18" charset="0"/>
                              </a:rPr>
                              <m:t>𝑃𝑟𝑖𝑚𝑎𝑟𝑦</m:t>
                            </m:r>
                          </m:sub>
                        </m:sSub>
                      </m:num>
                      <m:den>
                        <m:sSub>
                          <m:sSubPr>
                            <m:ctrlPr>
                              <a:rPr lang="en-US" i="1">
                                <a:latin typeface="Cambria Math" panose="02040503050406030204" pitchFamily="18" charset="0"/>
                              </a:rPr>
                            </m:ctrlPr>
                          </m:sSubPr>
                          <m:e>
                            <m:r>
                              <a:rPr lang="en-US" i="1">
                                <a:latin typeface="Cambria Math" panose="02040503050406030204" pitchFamily="18" charset="0"/>
                              </a:rPr>
                              <m:t>𝐾𝑉𝐿</m:t>
                            </m:r>
                            <m:r>
                              <a:rPr lang="en-US" b="0" i="1" smtClean="0">
                                <a:latin typeface="Cambria Math" panose="02040503050406030204" pitchFamily="18" charset="0"/>
                              </a:rPr>
                              <m:t>𝐿</m:t>
                            </m:r>
                          </m:e>
                          <m:sub>
                            <m:r>
                              <a:rPr lang="en-US" i="1">
                                <a:latin typeface="Cambria Math" panose="02040503050406030204" pitchFamily="18" charset="0"/>
                              </a:rPr>
                              <m:t>𝑟𝑎𝑡𝑒𝑑</m:t>
                            </m:r>
                            <m:r>
                              <a:rPr lang="en-US" i="1">
                                <a:latin typeface="Cambria Math" panose="02040503050406030204" pitchFamily="18" charset="0"/>
                              </a:rPr>
                              <m:t> </m:t>
                            </m:r>
                            <m:r>
                              <a:rPr lang="en-US" b="0" i="1" smtClean="0">
                                <a:latin typeface="Cambria Math" panose="02040503050406030204" pitchFamily="18" charset="0"/>
                              </a:rPr>
                              <m:t>𝑆𝑒𝑐𝑜𝑛𝑑𝑎𝑟𝑦</m:t>
                            </m:r>
                          </m:sub>
                        </m:sSub>
                      </m:den>
                    </m:f>
                  </m:oMath>
                </a14:m>
                <a:endParaRPr lang="en-US"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457713" y="2491990"/>
                <a:ext cx="2380973" cy="567335"/>
              </a:xfrm>
              <a:prstGeom prst="rect">
                <a:avLst/>
              </a:prstGeom>
              <a:blipFill>
                <a:blip r:embed="rId3"/>
                <a:stretch>
                  <a:fillRect b="-3226"/>
                </a:stretch>
              </a:blipFill>
            </p:spPr>
            <p:txBody>
              <a:bodyPr/>
              <a:lstStyle/>
              <a:p>
                <a:r>
                  <a:rPr lang="en-US">
                    <a:noFill/>
                  </a:rPr>
                  <a:t> </a:t>
                </a:r>
              </a:p>
            </p:txBody>
          </p:sp>
        </mc:Fallback>
      </mc:AlternateContent>
      <p:sp>
        <p:nvSpPr>
          <p:cNvPr id="11" name="TextBox 10"/>
          <p:cNvSpPr txBox="1"/>
          <p:nvPr/>
        </p:nvSpPr>
        <p:spPr>
          <a:xfrm>
            <a:off x="8128045" y="1561338"/>
            <a:ext cx="569387" cy="369332"/>
          </a:xfrm>
          <a:prstGeom prst="rect">
            <a:avLst/>
          </a:prstGeom>
          <a:noFill/>
        </p:spPr>
        <p:txBody>
          <a:bodyPr wrap="none" rtlCol="0">
            <a:spAutoFit/>
          </a:bodyPr>
          <a:lstStyle/>
          <a:p>
            <a:r>
              <a:rPr lang="en-US" dirty="0">
                <a:latin typeface="Times New Roman" panose="02020603050405020304" pitchFamily="18" charset="0"/>
              </a:rPr>
              <a:t>(47)</a:t>
            </a:r>
          </a:p>
        </p:txBody>
      </p:sp>
      <mc:AlternateContent xmlns:mc="http://schemas.openxmlformats.org/markup-compatibility/2006" xmlns:a14="http://schemas.microsoft.com/office/drawing/2010/main">
        <mc:Choice Requires="a14">
          <p:sp>
            <p:nvSpPr>
              <p:cNvPr id="12" name="Rectangle 11"/>
              <p:cNvSpPr/>
              <p:nvPr/>
            </p:nvSpPr>
            <p:spPr>
              <a:xfrm>
                <a:off x="3352800" y="3318960"/>
                <a:ext cx="2716706"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𝐿𝑁</m:t>
                            </m:r>
                          </m:e>
                          <m:sub>
                            <m:r>
                              <a:rPr lang="en-US" b="0" i="1" smtClean="0">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𝐴𝑉</m:t>
                        </m:r>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i="1">
                                <a:latin typeface="Cambria Math" panose="02040503050406030204" pitchFamily="18" charset="0"/>
                              </a:rPr>
                              <m:t>𝑎𝑏</m:t>
                            </m:r>
                            <m:r>
                              <a:rPr lang="en-US" b="0" i="1" smtClean="0">
                                <a:latin typeface="Cambria Math" panose="02040503050406030204" pitchFamily="18" charset="0"/>
                              </a:rPr>
                              <m:t>𝑐</m:t>
                            </m:r>
                          </m:sub>
                        </m:sSub>
                      </m:e>
                    </m:d>
                  </m:oMath>
                </a14:m>
                <a:endParaRPr lang="en-US" dirty="0">
                  <a:latin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352800" y="3318960"/>
                <a:ext cx="2716706" cy="369332"/>
              </a:xfrm>
              <a:prstGeom prst="rect">
                <a:avLst/>
              </a:prstGeom>
              <a:blipFill>
                <a:blip r:embed="rId4"/>
                <a:stretch>
                  <a:fillRect b="-1639"/>
                </a:stretch>
              </a:blipFill>
            </p:spPr>
            <p:txBody>
              <a:bodyPr/>
              <a:lstStyle/>
              <a:p>
                <a:r>
                  <a:rPr lang="en-US">
                    <a:noFill/>
                  </a:rPr>
                  <a:t> </a:t>
                </a:r>
              </a:p>
            </p:txBody>
          </p:sp>
        </mc:Fallback>
      </mc:AlternateContent>
      <p:sp>
        <p:nvSpPr>
          <p:cNvPr id="13" name="TextBox 12"/>
          <p:cNvSpPr txBox="1"/>
          <p:nvPr/>
        </p:nvSpPr>
        <p:spPr>
          <a:xfrm>
            <a:off x="8128045" y="3320468"/>
            <a:ext cx="569387" cy="369332"/>
          </a:xfrm>
          <a:prstGeom prst="rect">
            <a:avLst/>
          </a:prstGeom>
          <a:noFill/>
        </p:spPr>
        <p:txBody>
          <a:bodyPr wrap="none" rtlCol="0">
            <a:spAutoFit/>
          </a:bodyPr>
          <a:lstStyle/>
          <a:p>
            <a:r>
              <a:rPr lang="en-US" dirty="0">
                <a:latin typeface="Times New Roman" panose="02020603050405020304" pitchFamily="18" charset="0"/>
              </a:rPr>
              <a:t>(48)</a:t>
            </a:r>
          </a:p>
        </p:txBody>
      </p:sp>
      <mc:AlternateContent xmlns:mc="http://schemas.openxmlformats.org/markup-compatibility/2006" xmlns:a14="http://schemas.microsoft.com/office/drawing/2010/main">
        <mc:Choice Requires="a14">
          <p:sp>
            <p:nvSpPr>
              <p:cNvPr id="14" name="Rectangle 13"/>
              <p:cNvSpPr/>
              <p:nvPr/>
            </p:nvSpPr>
            <p:spPr>
              <a:xfrm>
                <a:off x="3200400" y="4048865"/>
                <a:ext cx="2967672" cy="97270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𝐼𝐷</m:t>
                                </m:r>
                              </m:e>
                              <m:sub>
                                <m:r>
                                  <a:rPr lang="en-US" b="0" i="1" smtClean="0">
                                    <a:latin typeface="Cambria Math" panose="02040503050406030204" pitchFamily="18" charset="0"/>
                                  </a:rPr>
                                  <m:t>𝑏𝑎</m:t>
                                </m:r>
                              </m:sub>
                            </m:sSub>
                          </m:e>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b="0" i="1" smtClean="0">
                                    <a:latin typeface="Cambria Math" panose="02040503050406030204" pitchFamily="18" charset="0"/>
                                  </a:rPr>
                                  <m:t>𝑐𝑏</m:t>
                                </m:r>
                              </m:sub>
                            </m:sSub>
                          </m:e>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b="0" i="1" smtClean="0">
                                    <a:latin typeface="Cambria Math" panose="02040503050406030204" pitchFamily="18" charset="0"/>
                                  </a:rPr>
                                  <m:t>𝑎𝑐</m:t>
                                </m:r>
                              </m:sub>
                            </m:sSub>
                          </m:e>
                        </m:eqArr>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e>
                          </m:mr>
                        </m:m>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𝐴</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𝐵</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𝐶</m:t>
                                </m:r>
                              </m:sub>
                            </m:sSub>
                          </m:e>
                        </m:eqArr>
                      </m:e>
                    </m:d>
                  </m:oMath>
                </a14:m>
                <a:endParaRPr lang="en-US" dirty="0">
                  <a:latin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3200400" y="4048865"/>
                <a:ext cx="2967672" cy="972702"/>
              </a:xfrm>
              <a:prstGeom prst="rect">
                <a:avLst/>
              </a:prstGeom>
              <a:blipFill>
                <a:blip r:embed="rId5"/>
                <a:stretch>
                  <a:fillRect/>
                </a:stretch>
              </a:blipFill>
            </p:spPr>
            <p:txBody>
              <a:bodyPr/>
              <a:lstStyle/>
              <a:p>
                <a:r>
                  <a:rPr lang="en-US">
                    <a:noFill/>
                  </a:rPr>
                  <a:t> </a:t>
                </a:r>
              </a:p>
            </p:txBody>
          </p:sp>
        </mc:Fallback>
      </mc:AlternateContent>
      <p:sp>
        <p:nvSpPr>
          <p:cNvPr id="15" name="TextBox 14"/>
          <p:cNvSpPr txBox="1"/>
          <p:nvPr/>
        </p:nvSpPr>
        <p:spPr>
          <a:xfrm>
            <a:off x="8128045" y="4350550"/>
            <a:ext cx="569387" cy="369332"/>
          </a:xfrm>
          <a:prstGeom prst="rect">
            <a:avLst/>
          </a:prstGeom>
          <a:noFill/>
        </p:spPr>
        <p:txBody>
          <a:bodyPr wrap="none" rtlCol="0">
            <a:spAutoFit/>
          </a:bodyPr>
          <a:lstStyle/>
          <a:p>
            <a:r>
              <a:rPr lang="en-US" dirty="0">
                <a:latin typeface="Times New Roman" panose="02020603050405020304" pitchFamily="18" charset="0"/>
              </a:rPr>
              <a:t>(49)</a:t>
            </a:r>
          </a:p>
        </p:txBody>
      </p:sp>
      <mc:AlternateContent xmlns:mc="http://schemas.openxmlformats.org/markup-compatibility/2006" xmlns:a14="http://schemas.microsoft.com/office/drawing/2010/main">
        <mc:Choice Requires="a14">
          <p:sp>
            <p:nvSpPr>
              <p:cNvPr id="16" name="Rectangle 15"/>
              <p:cNvSpPr/>
              <p:nvPr/>
            </p:nvSpPr>
            <p:spPr>
              <a:xfrm>
                <a:off x="3581400" y="5320136"/>
                <a:ext cx="2321085"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endParaRPr lang="en-US" dirty="0">
                  <a:latin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3581400" y="5320136"/>
                <a:ext cx="2321085" cy="369332"/>
              </a:xfrm>
              <a:prstGeom prst="rect">
                <a:avLst/>
              </a:prstGeom>
              <a:blipFill>
                <a:blip r:embed="rId6"/>
                <a:stretch>
                  <a:fillRect b="-1667"/>
                </a:stretch>
              </a:blipFill>
            </p:spPr>
            <p:txBody>
              <a:bodyPr/>
              <a:lstStyle/>
              <a:p>
                <a:r>
                  <a:rPr lang="en-US">
                    <a:noFill/>
                  </a:rPr>
                  <a:t> </a:t>
                </a:r>
              </a:p>
            </p:txBody>
          </p:sp>
        </mc:Fallback>
      </mc:AlternateContent>
      <p:sp>
        <p:nvSpPr>
          <p:cNvPr id="17" name="TextBox 16"/>
          <p:cNvSpPr txBox="1"/>
          <p:nvPr/>
        </p:nvSpPr>
        <p:spPr>
          <a:xfrm>
            <a:off x="8128045" y="5353450"/>
            <a:ext cx="569387" cy="369332"/>
          </a:xfrm>
          <a:prstGeom prst="rect">
            <a:avLst/>
          </a:prstGeom>
          <a:noFill/>
        </p:spPr>
        <p:txBody>
          <a:bodyPr wrap="none" rtlCol="0">
            <a:spAutoFit/>
          </a:bodyPr>
          <a:lstStyle/>
          <a:p>
            <a:r>
              <a:rPr lang="en-US" dirty="0">
                <a:latin typeface="Times New Roman" panose="02020603050405020304" pitchFamily="18" charset="0"/>
              </a:rPr>
              <a:t>(50)</a:t>
            </a:r>
          </a:p>
        </p:txBody>
      </p:sp>
    </p:spTree>
    <p:extLst>
      <p:ext uri="{BB962C8B-B14F-4D97-AF65-F5344CB8AC3E}">
        <p14:creationId xmlns:p14="http://schemas.microsoft.com/office/powerpoint/2010/main" val="2141648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8617616" cy="584775"/>
          </a:xfrm>
          <a:prstGeom prst="rect">
            <a:avLst/>
          </a:prstGeom>
        </p:spPr>
        <p:txBody>
          <a:bodyPr wrap="none">
            <a:spAutoFit/>
          </a:bodyPr>
          <a:lstStyle/>
          <a:p>
            <a:r>
              <a:rPr lang="en-US" sz="3200" dirty="0">
                <a:solidFill>
                  <a:srgbClr val="C8102E"/>
                </a:solidFill>
                <a:latin typeface="+mj-lt"/>
                <a:ea typeface="+mj-ea"/>
                <a:cs typeface="+mj-cs"/>
              </a:rPr>
              <a:t>Undergrounded Wye-Delta Step-Down Connection</a:t>
            </a:r>
          </a:p>
        </p:txBody>
      </p:sp>
      <mc:AlternateContent xmlns:mc="http://schemas.openxmlformats.org/markup-compatibility/2006" xmlns:a14="http://schemas.microsoft.com/office/drawing/2010/main">
        <mc:Choice Requires="a14">
          <p:sp>
            <p:nvSpPr>
              <p:cNvPr id="12" name="Rectangle 11"/>
              <p:cNvSpPr/>
              <p:nvPr/>
            </p:nvSpPr>
            <p:spPr>
              <a:xfrm>
                <a:off x="3352800" y="762000"/>
                <a:ext cx="2716706"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𝐿𝑁</m:t>
                            </m:r>
                          </m:e>
                          <m:sub>
                            <m:r>
                              <a:rPr lang="en-US" b="0" i="1" smtClean="0">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𝐴𝑉</m:t>
                        </m:r>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i="1">
                                <a:latin typeface="Cambria Math" panose="02040503050406030204" pitchFamily="18" charset="0"/>
                              </a:rPr>
                              <m:t>𝑎𝑏</m:t>
                            </m:r>
                            <m:r>
                              <a:rPr lang="en-US" b="0" i="1" smtClean="0">
                                <a:latin typeface="Cambria Math" panose="02040503050406030204" pitchFamily="18" charset="0"/>
                              </a:rPr>
                              <m:t>𝑐</m:t>
                            </m:r>
                          </m:sub>
                        </m:sSub>
                      </m:e>
                    </m:d>
                  </m:oMath>
                </a14:m>
                <a:endParaRPr lang="en-US" dirty="0">
                  <a:latin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352800" y="762000"/>
                <a:ext cx="2716706" cy="369332"/>
              </a:xfrm>
              <a:prstGeom prst="rect">
                <a:avLst/>
              </a:prstGeom>
              <a:blipFill>
                <a:blip r:embed="rId2"/>
                <a:stretch>
                  <a:fillRect/>
                </a:stretch>
              </a:blipFill>
            </p:spPr>
            <p:txBody>
              <a:bodyPr/>
              <a:lstStyle/>
              <a:p>
                <a:r>
                  <a:rPr lang="en-US">
                    <a:noFill/>
                  </a:rPr>
                  <a:t> </a:t>
                </a:r>
              </a:p>
            </p:txBody>
          </p:sp>
        </mc:Fallback>
      </mc:AlternateContent>
      <p:sp>
        <p:nvSpPr>
          <p:cNvPr id="13" name="TextBox 12"/>
          <p:cNvSpPr txBox="1"/>
          <p:nvPr/>
        </p:nvSpPr>
        <p:spPr>
          <a:xfrm>
            <a:off x="8128045" y="763508"/>
            <a:ext cx="569387" cy="369332"/>
          </a:xfrm>
          <a:prstGeom prst="rect">
            <a:avLst/>
          </a:prstGeom>
          <a:noFill/>
        </p:spPr>
        <p:txBody>
          <a:bodyPr wrap="none" rtlCol="0">
            <a:spAutoFit/>
          </a:bodyPr>
          <a:lstStyle/>
          <a:p>
            <a:r>
              <a:rPr lang="en-US" dirty="0">
                <a:latin typeface="Times New Roman" panose="02020603050405020304" pitchFamily="18" charset="0"/>
              </a:rPr>
              <a:t>(48)</a:t>
            </a:r>
          </a:p>
        </p:txBody>
      </p:sp>
      <p:sp>
        <p:nvSpPr>
          <p:cNvPr id="2" name="Rectangle 1"/>
          <p:cNvSpPr/>
          <p:nvPr/>
        </p:nvSpPr>
        <p:spPr>
          <a:xfrm>
            <a:off x="152400" y="1193701"/>
            <a:ext cx="8915400" cy="400110"/>
          </a:xfrm>
          <a:prstGeom prst="rect">
            <a:avLst/>
          </a:prstGeom>
        </p:spPr>
        <p:txBody>
          <a:bodyPr wrap="square">
            <a:spAutoFit/>
          </a:bodyPr>
          <a:lstStyle/>
          <a:p>
            <a:r>
              <a:rPr lang="en-US" sz="2000" dirty="0">
                <a:solidFill>
                  <a:srgbClr val="000000"/>
                </a:solidFill>
                <a:latin typeface="Times New Roman" panose="02020603050405020304" pitchFamily="18" charset="0"/>
              </a:rPr>
              <a:t>Solving Equation (48) for the “ideal” delta transformer voltages,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Rectangle 17"/>
              <p:cNvSpPr/>
              <p:nvPr/>
            </p:nvSpPr>
            <p:spPr>
              <a:xfrm>
                <a:off x="3352800" y="1770480"/>
                <a:ext cx="2945871"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i="1">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sSup>
                      <m:sSupPr>
                        <m:ctrlPr>
                          <a:rPr lang="en-US"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b="0" i="1" smtClean="0">
                            <a:latin typeface="Cambria Math" panose="02040503050406030204" pitchFamily="18" charset="0"/>
                          </a:rPr>
                          <m:t>−1</m:t>
                        </m:r>
                      </m:sup>
                    </m:sSup>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𝑉𝐿𝑁</m:t>
                            </m:r>
                          </m:e>
                          <m:sub>
                            <m:r>
                              <a:rPr lang="en-US" i="1">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352800" y="1770480"/>
                <a:ext cx="2945871" cy="369332"/>
              </a:xfrm>
              <a:prstGeom prst="rect">
                <a:avLst/>
              </a:prstGeom>
              <a:blipFill>
                <a:blip r:embed="rId3"/>
                <a:stretch>
                  <a:fillRect b="-1639"/>
                </a:stretch>
              </a:blipFill>
            </p:spPr>
            <p:txBody>
              <a:bodyPr/>
              <a:lstStyle/>
              <a:p>
                <a:r>
                  <a:rPr lang="en-US">
                    <a:noFill/>
                  </a:rPr>
                  <a:t> </a:t>
                </a:r>
              </a:p>
            </p:txBody>
          </p:sp>
        </mc:Fallback>
      </mc:AlternateContent>
      <p:sp>
        <p:nvSpPr>
          <p:cNvPr id="19" name="TextBox 18"/>
          <p:cNvSpPr txBox="1"/>
          <p:nvPr/>
        </p:nvSpPr>
        <p:spPr>
          <a:xfrm>
            <a:off x="8128045" y="1771988"/>
            <a:ext cx="569387" cy="369332"/>
          </a:xfrm>
          <a:prstGeom prst="rect">
            <a:avLst/>
          </a:prstGeom>
          <a:noFill/>
        </p:spPr>
        <p:txBody>
          <a:bodyPr wrap="none" rtlCol="0">
            <a:spAutoFit/>
          </a:bodyPr>
          <a:lstStyle/>
          <a:p>
            <a:r>
              <a:rPr lang="en-US" dirty="0">
                <a:latin typeface="Times New Roman" panose="02020603050405020304" pitchFamily="18" charset="0"/>
              </a:rPr>
              <a:t>(51)</a:t>
            </a:r>
          </a:p>
        </p:txBody>
      </p:sp>
      <p:sp>
        <p:nvSpPr>
          <p:cNvPr id="6" name="Rectangle 5"/>
          <p:cNvSpPr/>
          <p:nvPr/>
        </p:nvSpPr>
        <p:spPr>
          <a:xfrm>
            <a:off x="115504" y="2139812"/>
            <a:ext cx="8952295" cy="707886"/>
          </a:xfrm>
          <a:prstGeom prst="rect">
            <a:avLst/>
          </a:prstGeom>
        </p:spPr>
        <p:txBody>
          <a:bodyPr wrap="square">
            <a:spAutoFit/>
          </a:bodyPr>
          <a:lstStyle/>
          <a:p>
            <a:r>
              <a:rPr lang="en-US" sz="2000" dirty="0">
                <a:solidFill>
                  <a:srgbClr val="000000"/>
                </a:solidFill>
                <a:latin typeface="Times New Roman" panose="02020603050405020304" pitchFamily="18" charset="0"/>
              </a:rPr>
              <a:t>The line-to-line voltages at node </a:t>
            </a:r>
            <a:r>
              <a:rPr lang="en-US" sz="2000" b="1" i="1" dirty="0">
                <a:solidFill>
                  <a:srgbClr val="000000"/>
                </a:solidFill>
                <a:latin typeface="Times New Roman" panose="02020603050405020304" pitchFamily="18" charset="0"/>
              </a:rPr>
              <a:t>m</a:t>
            </a:r>
            <a:r>
              <a:rPr lang="en-US" sz="2000" dirty="0">
                <a:solidFill>
                  <a:srgbClr val="000000"/>
                </a:solidFill>
                <a:latin typeface="Times New Roman" panose="02020603050405020304" pitchFamily="18" charset="0"/>
              </a:rPr>
              <a:t> as a function of the “ideal” transformer voltages and the delta currents are given by</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Rectangle 19"/>
              <p:cNvSpPr/>
              <p:nvPr/>
            </p:nvSpPr>
            <p:spPr>
              <a:xfrm>
                <a:off x="2514600" y="2907348"/>
                <a:ext cx="4698850" cy="97270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𝑎𝑏</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𝑏𝑐</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𝑐𝑎</m:t>
                                </m:r>
                              </m:sub>
                            </m:sSub>
                          </m:e>
                        </m:eqArr>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i="1">
                                    <a:latin typeface="Cambria Math" panose="02040503050406030204" pitchFamily="18" charset="0"/>
                                  </a:rPr>
                                  <m:t>𝑎𝑏</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i="1">
                                    <a:latin typeface="Cambria Math" panose="02040503050406030204" pitchFamily="18" charset="0"/>
                                  </a:rPr>
                                  <m:t>𝑏𝑐</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i="1">
                                    <a:latin typeface="Cambria Math" panose="02040503050406030204" pitchFamily="18" charset="0"/>
                                  </a:rPr>
                                  <m:t>𝑐𝑎</m:t>
                                </m:r>
                              </m:sub>
                            </m:sSub>
                          </m:e>
                        </m:eqAr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b="0" i="1" smtClean="0">
                                      <a:latin typeface="Cambria Math" panose="02040503050406030204" pitchFamily="18" charset="0"/>
                                    </a:rPr>
                                    <m:t>𝑍𝑡</m:t>
                                  </m:r>
                                </m:e>
                                <m:sub>
                                  <m:r>
                                    <a:rPr lang="en-US" b="0" i="1" smtClean="0">
                                      <a:latin typeface="Cambria Math" panose="02040503050406030204" pitchFamily="18" charset="0"/>
                                    </a:rPr>
                                    <m:t>𝑎𝑏</m:t>
                                  </m:r>
                                </m:sub>
                              </m:sSub>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𝑏𝑐</m:t>
                                  </m:r>
                                </m:sub>
                              </m:sSub>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𝑐𝑎</m:t>
                                  </m:r>
                                </m:sub>
                              </m:sSub>
                            </m:e>
                          </m:mr>
                        </m:m>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smtClean="0">
                                    <a:latin typeface="Cambria Math" panose="02040503050406030204" pitchFamily="18" charset="0"/>
                                  </a:rPr>
                                  <m:t>𝐼</m:t>
                                </m:r>
                                <m:r>
                                  <a:rPr lang="en-US" b="0" i="1" smtClean="0">
                                    <a:latin typeface="Cambria Math" panose="02040503050406030204" pitchFamily="18" charset="0"/>
                                  </a:rPr>
                                  <m:t>𝐷</m:t>
                                </m:r>
                              </m:e>
                              <m:sub>
                                <m:r>
                                  <a:rPr lang="en-US" b="0" i="1" smtClean="0">
                                    <a:latin typeface="Cambria Math" panose="02040503050406030204" pitchFamily="18" charset="0"/>
                                  </a:rPr>
                                  <m:t>𝑏𝑎</m:t>
                                </m:r>
                              </m:sub>
                            </m:sSub>
                          </m:e>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b="0" i="1" smtClean="0">
                                    <a:latin typeface="Cambria Math" panose="02040503050406030204" pitchFamily="18" charset="0"/>
                                  </a:rPr>
                                  <m:t>𝑐𝑏</m:t>
                                </m:r>
                              </m:sub>
                            </m:sSub>
                          </m:e>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b="0" i="1" smtClean="0">
                                    <a:latin typeface="Cambria Math" panose="02040503050406030204" pitchFamily="18" charset="0"/>
                                  </a:rPr>
                                  <m:t>𝑎𝑐</m:t>
                                </m:r>
                              </m:sub>
                            </m:sSub>
                          </m:e>
                        </m:eqArr>
                      </m:e>
                    </m:d>
                  </m:oMath>
                </a14:m>
                <a:endParaRPr lang="en-US" dirty="0">
                  <a:latin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2514600" y="2907348"/>
                <a:ext cx="4698850" cy="972702"/>
              </a:xfrm>
              <a:prstGeom prst="rect">
                <a:avLst/>
              </a:prstGeom>
              <a:blipFill>
                <a:blip r:embed="rId4"/>
                <a:stretch>
                  <a:fillRect/>
                </a:stretch>
              </a:blipFill>
            </p:spPr>
            <p:txBody>
              <a:bodyPr/>
              <a:lstStyle/>
              <a:p>
                <a:r>
                  <a:rPr lang="en-US">
                    <a:noFill/>
                  </a:rPr>
                  <a:t> </a:t>
                </a:r>
              </a:p>
            </p:txBody>
          </p:sp>
        </mc:Fallback>
      </mc:AlternateContent>
      <p:sp>
        <p:nvSpPr>
          <p:cNvPr id="21" name="TextBox 20"/>
          <p:cNvSpPr txBox="1"/>
          <p:nvPr/>
        </p:nvSpPr>
        <p:spPr>
          <a:xfrm>
            <a:off x="8128045" y="3261655"/>
            <a:ext cx="569387" cy="369332"/>
          </a:xfrm>
          <a:prstGeom prst="rect">
            <a:avLst/>
          </a:prstGeom>
          <a:noFill/>
        </p:spPr>
        <p:txBody>
          <a:bodyPr wrap="none" rtlCol="0">
            <a:spAutoFit/>
          </a:bodyPr>
          <a:lstStyle/>
          <a:p>
            <a:r>
              <a:rPr lang="en-US" dirty="0">
                <a:latin typeface="Times New Roman" panose="02020603050405020304" pitchFamily="18" charset="0"/>
              </a:rPr>
              <a:t>(52)</a:t>
            </a:r>
          </a:p>
        </p:txBody>
      </p:sp>
      <mc:AlternateContent xmlns:mc="http://schemas.openxmlformats.org/markup-compatibility/2006" xmlns:a14="http://schemas.microsoft.com/office/drawing/2010/main">
        <mc:Choice Requires="a14">
          <p:sp>
            <p:nvSpPr>
              <p:cNvPr id="22" name="Rectangle 21"/>
              <p:cNvSpPr/>
              <p:nvPr/>
            </p:nvSpPr>
            <p:spPr>
              <a:xfrm>
                <a:off x="3164928" y="4214585"/>
                <a:ext cx="3875805"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i="1">
                                <a:latin typeface="Cambria Math" panose="02040503050406030204" pitchFamily="18" charset="0"/>
                              </a:rPr>
                              <m:t>𝑎𝑏</m:t>
                            </m:r>
                            <m:r>
                              <a:rPr lang="en-US" b="0" i="1" smtClean="0">
                                <a:latin typeface="Cambria Math" panose="02040503050406030204" pitchFamily="18" charset="0"/>
                              </a:rPr>
                              <m:t>𝑐</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i="1">
                                <a:latin typeface="Cambria Math" panose="02040503050406030204" pitchFamily="18" charset="0"/>
                              </a:rPr>
                              <m:t>𝑎𝑏</m:t>
                            </m:r>
                            <m:r>
                              <a:rPr lang="en-US" b="0" i="1" smtClean="0">
                                <a:latin typeface="Cambria Math" panose="02040503050406030204" pitchFamily="18" charset="0"/>
                              </a:rPr>
                              <m:t>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𝑍𝑡</m:t>
                            </m:r>
                          </m:e>
                          <m:sub>
                            <m:r>
                              <a:rPr lang="en-US" i="1">
                                <a:latin typeface="Cambria Math" panose="02040503050406030204" pitchFamily="18" charset="0"/>
                              </a:rPr>
                              <m:t>𝑎𝑏</m:t>
                            </m:r>
                            <m:r>
                              <a:rPr lang="en-US" b="0" i="1" smtClean="0">
                                <a:latin typeface="Cambria Math" panose="02040503050406030204" pitchFamily="18" charset="0"/>
                              </a:rPr>
                              <m:t>𝑐</m:t>
                            </m:r>
                          </m:sub>
                        </m:sSub>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𝐼𝐷</m:t>
                            </m:r>
                          </m:e>
                          <m:sub>
                            <m:r>
                              <a:rPr lang="en-US" i="1">
                                <a:latin typeface="Cambria Math" panose="02040503050406030204" pitchFamily="18" charset="0"/>
                              </a:rPr>
                              <m:t>𝑎𝑏</m:t>
                            </m:r>
                            <m:r>
                              <a:rPr lang="en-US" b="0" i="1" smtClean="0">
                                <a:latin typeface="Cambria Math" panose="02040503050406030204" pitchFamily="18" charset="0"/>
                              </a:rPr>
                              <m:t>𝑐</m:t>
                            </m:r>
                          </m:sub>
                        </m:sSub>
                      </m:e>
                    </m:d>
                  </m:oMath>
                </a14:m>
                <a:endParaRPr lang="en-US" dirty="0">
                  <a:latin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3164928" y="4214585"/>
                <a:ext cx="3875805" cy="369332"/>
              </a:xfrm>
              <a:prstGeom prst="rect">
                <a:avLst/>
              </a:prstGeom>
              <a:blipFill>
                <a:blip r:embed="rId5"/>
                <a:stretch>
                  <a:fillRect b="-1639"/>
                </a:stretch>
              </a:blipFill>
            </p:spPr>
            <p:txBody>
              <a:bodyPr/>
              <a:lstStyle/>
              <a:p>
                <a:r>
                  <a:rPr lang="en-US">
                    <a:noFill/>
                  </a:rPr>
                  <a:t> </a:t>
                </a:r>
              </a:p>
            </p:txBody>
          </p:sp>
        </mc:Fallback>
      </mc:AlternateContent>
      <p:sp>
        <p:nvSpPr>
          <p:cNvPr id="23" name="TextBox 22"/>
          <p:cNvSpPr txBox="1"/>
          <p:nvPr/>
        </p:nvSpPr>
        <p:spPr>
          <a:xfrm>
            <a:off x="8127031" y="4156352"/>
            <a:ext cx="569387" cy="369332"/>
          </a:xfrm>
          <a:prstGeom prst="rect">
            <a:avLst/>
          </a:prstGeom>
          <a:noFill/>
        </p:spPr>
        <p:txBody>
          <a:bodyPr wrap="none" rtlCol="0">
            <a:spAutoFit/>
          </a:bodyPr>
          <a:lstStyle/>
          <a:p>
            <a:r>
              <a:rPr lang="en-US" dirty="0">
                <a:latin typeface="Times New Roman" panose="02020603050405020304" pitchFamily="18" charset="0"/>
              </a:rPr>
              <a:t>(53)</a:t>
            </a:r>
          </a:p>
        </p:txBody>
      </p:sp>
    </p:spTree>
    <p:extLst>
      <p:ext uri="{BB962C8B-B14F-4D97-AF65-F5344CB8AC3E}">
        <p14:creationId xmlns:p14="http://schemas.microsoft.com/office/powerpoint/2010/main" val="29833378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8617616" cy="584775"/>
          </a:xfrm>
          <a:prstGeom prst="rect">
            <a:avLst/>
          </a:prstGeom>
        </p:spPr>
        <p:txBody>
          <a:bodyPr wrap="none">
            <a:spAutoFit/>
          </a:bodyPr>
          <a:lstStyle/>
          <a:p>
            <a:r>
              <a:rPr lang="en-US" sz="3200" dirty="0">
                <a:solidFill>
                  <a:srgbClr val="C8102E"/>
                </a:solidFill>
                <a:latin typeface="+mj-lt"/>
                <a:ea typeface="+mj-ea"/>
                <a:cs typeface="+mj-cs"/>
              </a:rPr>
              <a:t>Undergrounded Wye-Delta Step-Down Connection</a:t>
            </a:r>
          </a:p>
        </p:txBody>
      </p:sp>
      <mc:AlternateContent xmlns:mc="http://schemas.openxmlformats.org/markup-compatibility/2006" xmlns:a14="http://schemas.microsoft.com/office/drawing/2010/main">
        <mc:Choice Requires="a14">
          <p:sp>
            <p:nvSpPr>
              <p:cNvPr id="18" name="Rectangle 17"/>
              <p:cNvSpPr/>
              <p:nvPr/>
            </p:nvSpPr>
            <p:spPr>
              <a:xfrm>
                <a:off x="3276600" y="1255559"/>
                <a:ext cx="2945871"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i="1">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sSup>
                      <m:sSupPr>
                        <m:ctrlPr>
                          <a:rPr lang="en-US"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b="0" i="1" smtClean="0">
                            <a:latin typeface="Cambria Math" panose="02040503050406030204" pitchFamily="18" charset="0"/>
                          </a:rPr>
                          <m:t>−1</m:t>
                        </m:r>
                      </m:sup>
                    </m:sSup>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𝑉𝐿𝑁</m:t>
                            </m:r>
                          </m:e>
                          <m:sub>
                            <m:r>
                              <a:rPr lang="en-US" i="1">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276600" y="1255559"/>
                <a:ext cx="2945871" cy="369332"/>
              </a:xfrm>
              <a:prstGeom prst="rect">
                <a:avLst/>
              </a:prstGeom>
              <a:blipFill>
                <a:blip r:embed="rId2"/>
                <a:stretch>
                  <a:fillRect/>
                </a:stretch>
              </a:blipFill>
            </p:spPr>
            <p:txBody>
              <a:bodyPr/>
              <a:lstStyle/>
              <a:p>
                <a:r>
                  <a:rPr lang="en-US">
                    <a:noFill/>
                  </a:rPr>
                  <a:t> </a:t>
                </a:r>
              </a:p>
            </p:txBody>
          </p:sp>
        </mc:Fallback>
      </mc:AlternateContent>
      <p:sp>
        <p:nvSpPr>
          <p:cNvPr id="19" name="TextBox 18"/>
          <p:cNvSpPr txBox="1"/>
          <p:nvPr/>
        </p:nvSpPr>
        <p:spPr>
          <a:xfrm>
            <a:off x="8051845" y="1257067"/>
            <a:ext cx="569387" cy="369332"/>
          </a:xfrm>
          <a:prstGeom prst="rect">
            <a:avLst/>
          </a:prstGeom>
          <a:noFill/>
        </p:spPr>
        <p:txBody>
          <a:bodyPr wrap="none" rtlCol="0">
            <a:spAutoFit/>
          </a:bodyPr>
          <a:lstStyle/>
          <a:p>
            <a:r>
              <a:rPr lang="en-US" dirty="0">
                <a:latin typeface="Times New Roman" panose="02020603050405020304" pitchFamily="18" charset="0"/>
              </a:rPr>
              <a:t>(51)</a:t>
            </a:r>
          </a:p>
        </p:txBody>
      </p:sp>
      <mc:AlternateContent xmlns:mc="http://schemas.openxmlformats.org/markup-compatibility/2006" xmlns:a14="http://schemas.microsoft.com/office/drawing/2010/main">
        <mc:Choice Requires="a14">
          <p:sp>
            <p:nvSpPr>
              <p:cNvPr id="22" name="Rectangle 21"/>
              <p:cNvSpPr/>
              <p:nvPr/>
            </p:nvSpPr>
            <p:spPr>
              <a:xfrm>
                <a:off x="2971800" y="1743097"/>
                <a:ext cx="3875805"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i="1">
                                <a:latin typeface="Cambria Math" panose="02040503050406030204" pitchFamily="18" charset="0"/>
                              </a:rPr>
                              <m:t>𝑎𝑏</m:t>
                            </m:r>
                            <m:r>
                              <a:rPr lang="en-US" b="0" i="1" smtClean="0">
                                <a:latin typeface="Cambria Math" panose="02040503050406030204" pitchFamily="18" charset="0"/>
                              </a:rPr>
                              <m:t>𝑐</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i="1">
                                <a:latin typeface="Cambria Math" panose="02040503050406030204" pitchFamily="18" charset="0"/>
                              </a:rPr>
                              <m:t>𝑎𝑏</m:t>
                            </m:r>
                            <m:r>
                              <a:rPr lang="en-US" b="0" i="1" smtClean="0">
                                <a:latin typeface="Cambria Math" panose="02040503050406030204" pitchFamily="18" charset="0"/>
                              </a:rPr>
                              <m:t>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𝑍𝑡</m:t>
                            </m:r>
                          </m:e>
                          <m:sub>
                            <m:r>
                              <a:rPr lang="en-US" i="1">
                                <a:latin typeface="Cambria Math" panose="02040503050406030204" pitchFamily="18" charset="0"/>
                              </a:rPr>
                              <m:t>𝑎𝑏</m:t>
                            </m:r>
                            <m:r>
                              <a:rPr lang="en-US" b="0" i="1" smtClean="0">
                                <a:latin typeface="Cambria Math" panose="02040503050406030204" pitchFamily="18" charset="0"/>
                              </a:rPr>
                              <m:t>𝑐</m:t>
                            </m:r>
                          </m:sub>
                        </m:sSub>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𝐼𝐷</m:t>
                            </m:r>
                          </m:e>
                          <m:sub>
                            <m:r>
                              <a:rPr lang="en-US" i="1">
                                <a:latin typeface="Cambria Math" panose="02040503050406030204" pitchFamily="18" charset="0"/>
                              </a:rPr>
                              <m:t>𝑎𝑏</m:t>
                            </m:r>
                            <m:r>
                              <a:rPr lang="en-US" b="0" i="1" smtClean="0">
                                <a:latin typeface="Cambria Math" panose="02040503050406030204" pitchFamily="18" charset="0"/>
                              </a:rPr>
                              <m:t>𝑐</m:t>
                            </m:r>
                          </m:sub>
                        </m:sSub>
                      </m:e>
                    </m:d>
                  </m:oMath>
                </a14:m>
                <a:endParaRPr lang="en-US" dirty="0">
                  <a:latin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2971800" y="1743097"/>
                <a:ext cx="3875805" cy="369332"/>
              </a:xfrm>
              <a:prstGeom prst="rect">
                <a:avLst/>
              </a:prstGeom>
              <a:blipFill>
                <a:blip r:embed="rId3"/>
                <a:stretch>
                  <a:fillRect/>
                </a:stretch>
              </a:blipFill>
            </p:spPr>
            <p:txBody>
              <a:bodyPr/>
              <a:lstStyle/>
              <a:p>
                <a:r>
                  <a:rPr lang="en-US">
                    <a:noFill/>
                  </a:rPr>
                  <a:t> </a:t>
                </a:r>
              </a:p>
            </p:txBody>
          </p:sp>
        </mc:Fallback>
      </mc:AlternateContent>
      <p:sp>
        <p:nvSpPr>
          <p:cNvPr id="23" name="TextBox 22"/>
          <p:cNvSpPr txBox="1"/>
          <p:nvPr/>
        </p:nvSpPr>
        <p:spPr>
          <a:xfrm>
            <a:off x="8051844" y="1764268"/>
            <a:ext cx="569387" cy="369332"/>
          </a:xfrm>
          <a:prstGeom prst="rect">
            <a:avLst/>
          </a:prstGeom>
          <a:noFill/>
        </p:spPr>
        <p:txBody>
          <a:bodyPr wrap="none" rtlCol="0">
            <a:spAutoFit/>
          </a:bodyPr>
          <a:lstStyle/>
          <a:p>
            <a:r>
              <a:rPr lang="en-US" dirty="0">
                <a:latin typeface="Times New Roman" panose="02020603050405020304" pitchFamily="18" charset="0"/>
              </a:rPr>
              <a:t>(53)</a:t>
            </a:r>
          </a:p>
        </p:txBody>
      </p:sp>
      <mc:AlternateContent xmlns:mc="http://schemas.openxmlformats.org/markup-compatibility/2006" xmlns:a14="http://schemas.microsoft.com/office/drawing/2010/main">
        <mc:Choice Requires="a14">
          <p:sp>
            <p:nvSpPr>
              <p:cNvPr id="14" name="Rectangle 13"/>
              <p:cNvSpPr/>
              <p:nvPr/>
            </p:nvSpPr>
            <p:spPr>
              <a:xfrm>
                <a:off x="3478923" y="768021"/>
                <a:ext cx="2321085"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endParaRPr lang="en-US" dirty="0">
                  <a:latin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3478923" y="768021"/>
                <a:ext cx="2321085" cy="369332"/>
              </a:xfrm>
              <a:prstGeom prst="rect">
                <a:avLst/>
              </a:prstGeom>
              <a:blipFill>
                <a:blip r:embed="rId4"/>
                <a:stretch>
                  <a:fillRect/>
                </a:stretch>
              </a:blipFill>
            </p:spPr>
            <p:txBody>
              <a:bodyPr/>
              <a:lstStyle/>
              <a:p>
                <a:r>
                  <a:rPr lang="en-US">
                    <a:noFill/>
                  </a:rPr>
                  <a:t> </a:t>
                </a:r>
              </a:p>
            </p:txBody>
          </p:sp>
        </mc:Fallback>
      </mc:AlternateContent>
      <p:sp>
        <p:nvSpPr>
          <p:cNvPr id="15" name="TextBox 14"/>
          <p:cNvSpPr txBox="1"/>
          <p:nvPr/>
        </p:nvSpPr>
        <p:spPr>
          <a:xfrm>
            <a:off x="8025568" y="801335"/>
            <a:ext cx="569387" cy="369332"/>
          </a:xfrm>
          <a:prstGeom prst="rect">
            <a:avLst/>
          </a:prstGeom>
          <a:noFill/>
        </p:spPr>
        <p:txBody>
          <a:bodyPr wrap="none" rtlCol="0">
            <a:spAutoFit/>
          </a:bodyPr>
          <a:lstStyle/>
          <a:p>
            <a:r>
              <a:rPr lang="en-US" dirty="0">
                <a:latin typeface="Times New Roman" panose="02020603050405020304" pitchFamily="18" charset="0"/>
              </a:rPr>
              <a:t>(50)</a:t>
            </a:r>
          </a:p>
        </p:txBody>
      </p:sp>
      <p:sp>
        <p:nvSpPr>
          <p:cNvPr id="5" name="Rectangle 4"/>
          <p:cNvSpPr/>
          <p:nvPr/>
        </p:nvSpPr>
        <p:spPr>
          <a:xfrm>
            <a:off x="67464" y="2133600"/>
            <a:ext cx="9076535" cy="400110"/>
          </a:xfrm>
          <a:prstGeom prst="rect">
            <a:avLst/>
          </a:prstGeom>
        </p:spPr>
        <p:txBody>
          <a:bodyPr wrap="square">
            <a:spAutoFit/>
          </a:bodyPr>
          <a:lstStyle/>
          <a:p>
            <a:r>
              <a:rPr lang="en-US" sz="2000" dirty="0">
                <a:solidFill>
                  <a:srgbClr val="000000"/>
                </a:solidFill>
                <a:latin typeface="Times New Roman" panose="02020603050405020304" pitchFamily="18" charset="0"/>
              </a:rPr>
              <a:t>Substitute Equations (50) and (51) into Equation (53):</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Rectangle 16"/>
              <p:cNvSpPr/>
              <p:nvPr/>
            </p:nvSpPr>
            <p:spPr>
              <a:xfrm>
                <a:off x="2362200" y="2526268"/>
                <a:ext cx="5043945"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𝑉𝐿𝐿</m:t>
                            </m:r>
                          </m:e>
                          <m:sub>
                            <m:r>
                              <a:rPr lang="en-US" i="1">
                                <a:latin typeface="Cambria Math" panose="02040503050406030204" pitchFamily="18" charset="0"/>
                              </a:rPr>
                              <m:t>𝑎𝑏𝑐</m:t>
                            </m:r>
                          </m:sub>
                        </m:sSub>
                      </m:e>
                    </m:d>
                    <m:r>
                      <a:rPr lang="en-US" i="1">
                        <a:latin typeface="Cambria Math" panose="02040503050406030204" pitchFamily="18" charset="0"/>
                      </a:rPr>
                      <m:t>=</m:t>
                    </m:r>
                    <m:sSup>
                      <m:sSupPr>
                        <m:ctrlPr>
                          <a:rPr lang="en-US"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b="0" i="1" smtClean="0">
                            <a:latin typeface="Cambria Math" panose="02040503050406030204" pitchFamily="18" charset="0"/>
                          </a:rPr>
                          <m:t>−1</m:t>
                        </m:r>
                      </m:sup>
                    </m:sSup>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𝑉𝐿𝑁</m:t>
                            </m:r>
                          </m:e>
                          <m:sub>
                            <m:r>
                              <a:rPr lang="en-US" i="1">
                                <a:latin typeface="Cambria Math" panose="02040503050406030204" pitchFamily="18" charset="0"/>
                              </a:rPr>
                              <m:t>𝐴𝐵𝐶</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m:t>
                            </m:r>
                            <m:r>
                              <a:rPr lang="en-US" b="0" i="1" smtClean="0">
                                <a:latin typeface="Cambria Math" panose="02040503050406030204" pitchFamily="18" charset="0"/>
                              </a:rPr>
                              <m:t>𝑁</m:t>
                            </m:r>
                            <m:r>
                              <a:rPr lang="en-US" i="1">
                                <a:latin typeface="Cambria Math" panose="02040503050406030204" pitchFamily="18" charset="0"/>
                              </a:rPr>
                              <m:t>𝑡</m:t>
                            </m:r>
                          </m:e>
                          <m:sub>
                            <m:r>
                              <a:rPr lang="en-US" i="1">
                                <a:latin typeface="Cambria Math" panose="02040503050406030204" pitchFamily="18" charset="0"/>
                              </a:rPr>
                              <m:t>𝑎𝑏𝑐</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2362200" y="2526268"/>
                <a:ext cx="5043945" cy="369332"/>
              </a:xfrm>
              <a:prstGeom prst="rect">
                <a:avLst/>
              </a:prstGeom>
              <a:blipFill>
                <a:blip r:embed="rId5"/>
                <a:stretch>
                  <a:fillRect b="-1639"/>
                </a:stretch>
              </a:blipFill>
            </p:spPr>
            <p:txBody>
              <a:bodyPr/>
              <a:lstStyle/>
              <a:p>
                <a:r>
                  <a:rPr lang="en-US">
                    <a:noFill/>
                  </a:rPr>
                  <a:t> </a:t>
                </a:r>
              </a:p>
            </p:txBody>
          </p:sp>
        </mc:Fallback>
      </mc:AlternateContent>
      <p:sp>
        <p:nvSpPr>
          <p:cNvPr id="24" name="TextBox 23"/>
          <p:cNvSpPr txBox="1"/>
          <p:nvPr/>
        </p:nvSpPr>
        <p:spPr>
          <a:xfrm>
            <a:off x="8051844" y="2453822"/>
            <a:ext cx="569387" cy="369332"/>
          </a:xfrm>
          <a:prstGeom prst="rect">
            <a:avLst/>
          </a:prstGeom>
          <a:noFill/>
        </p:spPr>
        <p:txBody>
          <a:bodyPr wrap="none" rtlCol="0">
            <a:spAutoFit/>
          </a:bodyPr>
          <a:lstStyle/>
          <a:p>
            <a:r>
              <a:rPr lang="en-US" dirty="0">
                <a:latin typeface="Times New Roman" panose="02020603050405020304" pitchFamily="18" charset="0"/>
              </a:rPr>
              <a:t>(54)</a:t>
            </a:r>
          </a:p>
        </p:txBody>
      </p:sp>
      <p:sp>
        <p:nvSpPr>
          <p:cNvPr id="25" name="Rectangle 24"/>
          <p:cNvSpPr/>
          <p:nvPr/>
        </p:nvSpPr>
        <p:spPr>
          <a:xfrm>
            <a:off x="67464" y="2743200"/>
            <a:ext cx="811441" cy="400110"/>
          </a:xfrm>
          <a:prstGeom prst="rect">
            <a:avLst/>
          </a:prstGeom>
        </p:spPr>
        <p:txBody>
          <a:bodyPr wrap="none">
            <a:spAutoFit/>
          </a:bodyPr>
          <a:lstStyle/>
          <a:p>
            <a:r>
              <a:rPr lang="en-US" sz="2000" dirty="0">
                <a:solidFill>
                  <a:srgbClr val="000000"/>
                </a:solidFill>
                <a:latin typeface="Times New Roman" panose="02020603050405020304" pitchFamily="18" charset="0"/>
              </a:rPr>
              <a:t>where</a:t>
            </a:r>
            <a:endParaRPr lang="en-US" sz="20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1856676" y="3054639"/>
                <a:ext cx="6054991" cy="97270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𝑍𝑁𝑡</m:t>
                            </m:r>
                          </m:e>
                          <m:sub>
                            <m:r>
                              <a:rPr lang="en-US" i="1">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𝑎𝑏𝑐</m:t>
                            </m:r>
                          </m:sub>
                        </m:sSub>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𝑎𝑏</m:t>
                                  </m:r>
                                </m:sub>
                              </m:sSub>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b="0" i="1" smtClean="0">
                                      <a:latin typeface="Cambria Math" panose="02040503050406030204" pitchFamily="18" charset="0"/>
                                    </a:rPr>
                                    <m:t>𝑏𝑐</m:t>
                                  </m:r>
                                </m:sub>
                              </m:sSub>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b="0" i="1" smtClean="0">
                                      <a:latin typeface="Cambria Math" panose="02040503050406030204" pitchFamily="18" charset="0"/>
                                    </a:rPr>
                                    <m:t>𝑐𝑎</m:t>
                                  </m:r>
                                </m:sub>
                              </m:sSub>
                            </m:e>
                          </m:mr>
                        </m:m>
                      </m:e>
                    </m:d>
                  </m:oMath>
                </a14:m>
                <a:endParaRPr lang="en-US" dirty="0">
                  <a:latin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856676" y="3054639"/>
                <a:ext cx="6054991" cy="972702"/>
              </a:xfrm>
              <a:prstGeom prst="rect">
                <a:avLst/>
              </a:prstGeom>
              <a:blipFill>
                <a:blip r:embed="rId6"/>
                <a:stretch>
                  <a:fillRect/>
                </a:stretch>
              </a:blipFill>
            </p:spPr>
            <p:txBody>
              <a:bodyPr/>
              <a:lstStyle/>
              <a:p>
                <a:r>
                  <a:rPr lang="en-US">
                    <a:noFill/>
                  </a:rPr>
                  <a:t> </a:t>
                </a:r>
              </a:p>
            </p:txBody>
          </p:sp>
        </mc:Fallback>
      </mc:AlternateContent>
      <p:sp>
        <p:nvSpPr>
          <p:cNvPr id="26" name="TextBox 25"/>
          <p:cNvSpPr txBox="1"/>
          <p:nvPr/>
        </p:nvSpPr>
        <p:spPr>
          <a:xfrm>
            <a:off x="8051844" y="3433832"/>
            <a:ext cx="569387" cy="369332"/>
          </a:xfrm>
          <a:prstGeom prst="rect">
            <a:avLst/>
          </a:prstGeom>
          <a:noFill/>
        </p:spPr>
        <p:txBody>
          <a:bodyPr wrap="none" rtlCol="0">
            <a:spAutoFit/>
          </a:bodyPr>
          <a:lstStyle/>
          <a:p>
            <a:r>
              <a:rPr lang="en-US" dirty="0">
                <a:latin typeface="Times New Roman" panose="02020603050405020304" pitchFamily="18" charset="0"/>
              </a:rPr>
              <a:t>(55)</a:t>
            </a:r>
          </a:p>
        </p:txBody>
      </p:sp>
      <p:sp>
        <p:nvSpPr>
          <p:cNvPr id="8" name="Rectangle 7"/>
          <p:cNvSpPr/>
          <p:nvPr/>
        </p:nvSpPr>
        <p:spPr>
          <a:xfrm>
            <a:off x="67464" y="3993182"/>
            <a:ext cx="8991600" cy="707886"/>
          </a:xfrm>
          <a:prstGeom prst="rect">
            <a:avLst/>
          </a:prstGeom>
        </p:spPr>
        <p:txBody>
          <a:bodyPr wrap="square">
            <a:spAutoFit/>
          </a:bodyPr>
          <a:lstStyle/>
          <a:p>
            <a:r>
              <a:rPr lang="en-US" sz="2000" dirty="0">
                <a:solidFill>
                  <a:srgbClr val="000000"/>
                </a:solidFill>
                <a:latin typeface="Times New Roman" panose="02020603050405020304" pitchFamily="18" charset="0"/>
              </a:rPr>
              <a:t>The line currents on the delta side of the transformer bank as a function of the wye transformer currents are given by</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Rectangle 26"/>
              <p:cNvSpPr/>
              <p:nvPr/>
            </p:nvSpPr>
            <p:spPr>
              <a:xfrm>
                <a:off x="3755668" y="4781218"/>
                <a:ext cx="2308068"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𝐷𝐼</m:t>
                        </m:r>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𝐷</m:t>
                            </m:r>
                          </m:e>
                          <m:sub>
                            <m:r>
                              <a:rPr lang="en-US" i="1" smtClean="0">
                                <a:latin typeface="Cambria Math" panose="02040503050406030204" pitchFamily="18" charset="0"/>
                              </a:rPr>
                              <m:t>𝑎</m:t>
                            </m:r>
                            <m:r>
                              <a:rPr lang="en-US" b="0" i="1" smtClean="0">
                                <a:latin typeface="Cambria Math" panose="02040503050406030204" pitchFamily="18" charset="0"/>
                              </a:rPr>
                              <m:t>𝑏𝑐</m:t>
                            </m:r>
                          </m:sub>
                        </m:sSub>
                      </m:e>
                    </m:d>
                  </m:oMath>
                </a14:m>
                <a:endParaRPr lang="en-US" dirty="0">
                  <a:latin typeface="Times New Roman" panose="02020603050405020304" pitchFamily="18"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3755668" y="4781218"/>
                <a:ext cx="2308068" cy="369332"/>
              </a:xfrm>
              <a:prstGeom prst="rect">
                <a:avLst/>
              </a:prstGeom>
              <a:blipFill>
                <a:blip r:embed="rId7"/>
                <a:stretch>
                  <a:fillRect b="-1639"/>
                </a:stretch>
              </a:blipFill>
            </p:spPr>
            <p:txBody>
              <a:bodyPr/>
              <a:lstStyle/>
              <a:p>
                <a:r>
                  <a:rPr lang="en-US">
                    <a:noFill/>
                  </a:rPr>
                  <a:t> </a:t>
                </a:r>
              </a:p>
            </p:txBody>
          </p:sp>
        </mc:Fallback>
      </mc:AlternateContent>
      <p:sp>
        <p:nvSpPr>
          <p:cNvPr id="28" name="TextBox 27"/>
          <p:cNvSpPr txBox="1"/>
          <p:nvPr/>
        </p:nvSpPr>
        <p:spPr>
          <a:xfrm>
            <a:off x="8029115" y="4706420"/>
            <a:ext cx="569387" cy="369332"/>
          </a:xfrm>
          <a:prstGeom prst="rect">
            <a:avLst/>
          </a:prstGeom>
          <a:noFill/>
        </p:spPr>
        <p:txBody>
          <a:bodyPr wrap="none" rtlCol="0">
            <a:spAutoFit/>
          </a:bodyPr>
          <a:lstStyle/>
          <a:p>
            <a:r>
              <a:rPr lang="en-US" dirty="0">
                <a:latin typeface="Times New Roman" panose="02020603050405020304" pitchFamily="18" charset="0"/>
              </a:rPr>
              <a:t>(56)</a:t>
            </a:r>
          </a:p>
        </p:txBody>
      </p:sp>
      <p:sp>
        <p:nvSpPr>
          <p:cNvPr id="29" name="Rectangle 28"/>
          <p:cNvSpPr/>
          <p:nvPr/>
        </p:nvSpPr>
        <p:spPr>
          <a:xfrm>
            <a:off x="152400" y="5239501"/>
            <a:ext cx="811441" cy="400110"/>
          </a:xfrm>
          <a:prstGeom prst="rect">
            <a:avLst/>
          </a:prstGeom>
        </p:spPr>
        <p:txBody>
          <a:bodyPr wrap="none">
            <a:spAutoFit/>
          </a:bodyPr>
          <a:lstStyle/>
          <a:p>
            <a:r>
              <a:rPr lang="en-US" sz="2000" dirty="0">
                <a:solidFill>
                  <a:srgbClr val="000000"/>
                </a:solidFill>
                <a:latin typeface="Times New Roman" panose="02020603050405020304" pitchFamily="18" charset="0"/>
              </a:rPr>
              <a:t>where</a:t>
            </a:r>
            <a:endParaRPr lang="en-US" sz="20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3631071" y="5257800"/>
                <a:ext cx="2506199"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𝐷</m:t>
                          </m:r>
                          <m:r>
                            <a:rPr lang="en-US" i="1">
                              <a:latin typeface="Cambria Math" panose="02040503050406030204" pitchFamily="18" charset="0"/>
                            </a:rPr>
                            <m:t>𝐼</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1</m:t>
                                </m:r>
                              </m:e>
                              <m:e>
                                <m:r>
                                  <a:rPr lang="en-US" i="1">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631071" y="5257800"/>
                <a:ext cx="2506199" cy="824906"/>
              </a:xfrm>
              <a:prstGeom prst="rect">
                <a:avLst/>
              </a:prstGeom>
              <a:blipFill>
                <a:blip r:embed="rId8"/>
                <a:stretch>
                  <a:fillRect/>
                </a:stretch>
              </a:blipFill>
            </p:spPr>
            <p:txBody>
              <a:bodyPr/>
              <a:lstStyle/>
              <a:p>
                <a:r>
                  <a:rPr lang="en-US">
                    <a:noFill/>
                  </a:rPr>
                  <a:t> </a:t>
                </a:r>
              </a:p>
            </p:txBody>
          </p:sp>
        </mc:Fallback>
      </mc:AlternateContent>
      <p:sp>
        <p:nvSpPr>
          <p:cNvPr id="30" name="TextBox 29"/>
          <p:cNvSpPr txBox="1"/>
          <p:nvPr/>
        </p:nvSpPr>
        <p:spPr>
          <a:xfrm>
            <a:off x="8025567" y="5686430"/>
            <a:ext cx="569387" cy="369332"/>
          </a:xfrm>
          <a:prstGeom prst="rect">
            <a:avLst/>
          </a:prstGeom>
          <a:noFill/>
        </p:spPr>
        <p:txBody>
          <a:bodyPr wrap="none" rtlCol="0">
            <a:spAutoFit/>
          </a:bodyPr>
          <a:lstStyle/>
          <a:p>
            <a:r>
              <a:rPr lang="en-US" dirty="0">
                <a:latin typeface="Times New Roman" panose="02020603050405020304" pitchFamily="18" charset="0"/>
              </a:rPr>
              <a:t>(57)</a:t>
            </a:r>
          </a:p>
        </p:txBody>
      </p:sp>
    </p:spTree>
    <p:extLst>
      <p:ext uri="{BB962C8B-B14F-4D97-AF65-F5344CB8AC3E}">
        <p14:creationId xmlns:p14="http://schemas.microsoft.com/office/powerpoint/2010/main" val="26527234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8617616" cy="584775"/>
          </a:xfrm>
          <a:prstGeom prst="rect">
            <a:avLst/>
          </a:prstGeom>
        </p:spPr>
        <p:txBody>
          <a:bodyPr wrap="none">
            <a:spAutoFit/>
          </a:bodyPr>
          <a:lstStyle/>
          <a:p>
            <a:r>
              <a:rPr lang="en-US" sz="3200" dirty="0">
                <a:solidFill>
                  <a:srgbClr val="C8102E"/>
                </a:solidFill>
                <a:latin typeface="+mj-lt"/>
                <a:ea typeface="+mj-ea"/>
                <a:cs typeface="+mj-cs"/>
              </a:rPr>
              <a:t>Undergrounded Wye-Delta Step-Down Connection</a:t>
            </a:r>
          </a:p>
        </p:txBody>
      </p:sp>
      <mc:AlternateContent xmlns:mc="http://schemas.openxmlformats.org/markup-compatibility/2006" xmlns:a14="http://schemas.microsoft.com/office/drawing/2010/main">
        <mc:Choice Requires="a14">
          <p:sp>
            <p:nvSpPr>
              <p:cNvPr id="14" name="Rectangle 13"/>
              <p:cNvSpPr/>
              <p:nvPr/>
            </p:nvSpPr>
            <p:spPr>
              <a:xfrm>
                <a:off x="3478923" y="768021"/>
                <a:ext cx="2321085"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endParaRPr lang="en-US" dirty="0">
                  <a:latin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3478923" y="768021"/>
                <a:ext cx="2321085" cy="369332"/>
              </a:xfrm>
              <a:prstGeom prst="rect">
                <a:avLst/>
              </a:prstGeom>
              <a:blipFill>
                <a:blip r:embed="rId2"/>
                <a:stretch>
                  <a:fillRect/>
                </a:stretch>
              </a:blipFill>
            </p:spPr>
            <p:txBody>
              <a:bodyPr/>
              <a:lstStyle/>
              <a:p>
                <a:r>
                  <a:rPr lang="en-US">
                    <a:noFill/>
                  </a:rPr>
                  <a:t> </a:t>
                </a:r>
              </a:p>
            </p:txBody>
          </p:sp>
        </mc:Fallback>
      </mc:AlternateContent>
      <p:sp>
        <p:nvSpPr>
          <p:cNvPr id="15" name="TextBox 14"/>
          <p:cNvSpPr txBox="1"/>
          <p:nvPr/>
        </p:nvSpPr>
        <p:spPr>
          <a:xfrm>
            <a:off x="8025568" y="801335"/>
            <a:ext cx="569387" cy="369332"/>
          </a:xfrm>
          <a:prstGeom prst="rect">
            <a:avLst/>
          </a:prstGeom>
          <a:noFill/>
        </p:spPr>
        <p:txBody>
          <a:bodyPr wrap="none" rtlCol="0">
            <a:spAutoFit/>
          </a:bodyPr>
          <a:lstStyle/>
          <a:p>
            <a:r>
              <a:rPr lang="en-US" dirty="0">
                <a:latin typeface="Times New Roman" panose="02020603050405020304" pitchFamily="18" charset="0"/>
              </a:rPr>
              <a:t>(50)</a:t>
            </a:r>
          </a:p>
        </p:txBody>
      </p:sp>
      <mc:AlternateContent xmlns:mc="http://schemas.openxmlformats.org/markup-compatibility/2006" xmlns:a14="http://schemas.microsoft.com/office/drawing/2010/main">
        <mc:Choice Requires="a14">
          <p:sp>
            <p:nvSpPr>
              <p:cNvPr id="27" name="Rectangle 26"/>
              <p:cNvSpPr/>
              <p:nvPr/>
            </p:nvSpPr>
            <p:spPr>
              <a:xfrm>
                <a:off x="3510454" y="1196385"/>
                <a:ext cx="2308068"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𝐷𝐼</m:t>
                        </m:r>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𝐷</m:t>
                            </m:r>
                          </m:e>
                          <m:sub>
                            <m:r>
                              <a:rPr lang="en-US" i="1" smtClean="0">
                                <a:latin typeface="Cambria Math" panose="02040503050406030204" pitchFamily="18" charset="0"/>
                              </a:rPr>
                              <m:t>𝑎</m:t>
                            </m:r>
                            <m:r>
                              <a:rPr lang="en-US" b="0" i="1" smtClean="0">
                                <a:latin typeface="Cambria Math" panose="02040503050406030204" pitchFamily="18" charset="0"/>
                              </a:rPr>
                              <m:t>𝑏𝑐</m:t>
                            </m:r>
                          </m:sub>
                        </m:sSub>
                      </m:e>
                    </m:d>
                  </m:oMath>
                </a14:m>
                <a:endParaRPr lang="en-US" dirty="0">
                  <a:latin typeface="Times New Roman" panose="02020603050405020304" pitchFamily="18"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3510454" y="1196385"/>
                <a:ext cx="2308068" cy="369332"/>
              </a:xfrm>
              <a:prstGeom prst="rect">
                <a:avLst/>
              </a:prstGeom>
              <a:blipFill>
                <a:blip r:embed="rId3"/>
                <a:stretch>
                  <a:fillRect b="-1639"/>
                </a:stretch>
              </a:blipFill>
            </p:spPr>
            <p:txBody>
              <a:bodyPr/>
              <a:lstStyle/>
              <a:p>
                <a:r>
                  <a:rPr lang="en-US">
                    <a:noFill/>
                  </a:rPr>
                  <a:t> </a:t>
                </a:r>
              </a:p>
            </p:txBody>
          </p:sp>
        </mc:Fallback>
      </mc:AlternateContent>
      <p:sp>
        <p:nvSpPr>
          <p:cNvPr id="28" name="TextBox 27"/>
          <p:cNvSpPr txBox="1"/>
          <p:nvPr/>
        </p:nvSpPr>
        <p:spPr>
          <a:xfrm>
            <a:off x="8025568" y="1196385"/>
            <a:ext cx="569387" cy="369332"/>
          </a:xfrm>
          <a:prstGeom prst="rect">
            <a:avLst/>
          </a:prstGeom>
          <a:noFill/>
        </p:spPr>
        <p:txBody>
          <a:bodyPr wrap="none" rtlCol="0">
            <a:spAutoFit/>
          </a:bodyPr>
          <a:lstStyle/>
          <a:p>
            <a:r>
              <a:rPr lang="en-US" dirty="0">
                <a:latin typeface="Times New Roman" panose="02020603050405020304" pitchFamily="18" charset="0"/>
              </a:rPr>
              <a:t>(56)</a:t>
            </a:r>
          </a:p>
        </p:txBody>
      </p:sp>
      <p:sp>
        <p:nvSpPr>
          <p:cNvPr id="2" name="Rectangle 1"/>
          <p:cNvSpPr/>
          <p:nvPr/>
        </p:nvSpPr>
        <p:spPr>
          <a:xfrm>
            <a:off x="113508" y="1565717"/>
            <a:ext cx="9030491" cy="400110"/>
          </a:xfrm>
          <a:prstGeom prst="rect">
            <a:avLst/>
          </a:prstGeom>
        </p:spPr>
        <p:txBody>
          <a:bodyPr wrap="square">
            <a:spAutoFit/>
          </a:bodyPr>
          <a:lstStyle/>
          <a:p>
            <a:r>
              <a:rPr lang="en-US" sz="2000" dirty="0">
                <a:solidFill>
                  <a:srgbClr val="000000"/>
                </a:solidFill>
                <a:latin typeface="Times New Roman" panose="02020603050405020304" pitchFamily="18" charset="0"/>
              </a:rPr>
              <a:t>Substitute Equation (50) into Equation (56):</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1" name="Rectangle 30"/>
              <p:cNvSpPr/>
              <p:nvPr/>
            </p:nvSpPr>
            <p:spPr>
              <a:xfrm>
                <a:off x="2667000" y="2030327"/>
                <a:ext cx="4357603"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𝐷𝐼</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m:t>
                            </m:r>
                            <m:r>
                              <a:rPr lang="en-US" b="0" i="1" smtClean="0">
                                <a:latin typeface="Cambria Math" panose="02040503050406030204" pitchFamily="18" charset="0"/>
                              </a:rPr>
                              <m:t>𝐵𝐶</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𝐷𝑌</m:t>
                        </m:r>
                      </m:e>
                    </m:d>
                    <m:r>
                      <a:rPr lang="en-US" i="1" dirty="0"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2667000" y="2030327"/>
                <a:ext cx="4357603" cy="369332"/>
              </a:xfrm>
              <a:prstGeom prst="rect">
                <a:avLst/>
              </a:prstGeom>
              <a:blipFill>
                <a:blip r:embed="rId4"/>
                <a:stretch>
                  <a:fillRect b="-1639"/>
                </a:stretch>
              </a:blipFill>
            </p:spPr>
            <p:txBody>
              <a:bodyPr/>
              <a:lstStyle/>
              <a:p>
                <a:r>
                  <a:rPr lang="en-US">
                    <a:noFill/>
                  </a:rPr>
                  <a:t> </a:t>
                </a:r>
              </a:p>
            </p:txBody>
          </p:sp>
        </mc:Fallback>
      </mc:AlternateContent>
      <p:sp>
        <p:nvSpPr>
          <p:cNvPr id="32" name="TextBox 31"/>
          <p:cNvSpPr txBox="1"/>
          <p:nvPr/>
        </p:nvSpPr>
        <p:spPr>
          <a:xfrm>
            <a:off x="8025567" y="2030327"/>
            <a:ext cx="569387" cy="369332"/>
          </a:xfrm>
          <a:prstGeom prst="rect">
            <a:avLst/>
          </a:prstGeom>
          <a:noFill/>
        </p:spPr>
        <p:txBody>
          <a:bodyPr wrap="none" rtlCol="0">
            <a:spAutoFit/>
          </a:bodyPr>
          <a:lstStyle/>
          <a:p>
            <a:r>
              <a:rPr lang="en-US" dirty="0">
                <a:latin typeface="Times New Roman" panose="02020603050405020304" pitchFamily="18" charset="0"/>
              </a:rPr>
              <a:t>(58)</a:t>
            </a:r>
          </a:p>
        </p:txBody>
      </p:sp>
      <p:sp>
        <p:nvSpPr>
          <p:cNvPr id="33" name="Rectangle 32"/>
          <p:cNvSpPr/>
          <p:nvPr/>
        </p:nvSpPr>
        <p:spPr>
          <a:xfrm>
            <a:off x="152400" y="2718798"/>
            <a:ext cx="811441" cy="400110"/>
          </a:xfrm>
          <a:prstGeom prst="rect">
            <a:avLst/>
          </a:prstGeom>
        </p:spPr>
        <p:txBody>
          <a:bodyPr wrap="none">
            <a:spAutoFit/>
          </a:bodyPr>
          <a:lstStyle/>
          <a:p>
            <a:r>
              <a:rPr lang="en-US" sz="2000" dirty="0">
                <a:solidFill>
                  <a:srgbClr val="000000"/>
                </a:solidFill>
                <a:latin typeface="Times New Roman" panose="02020603050405020304" pitchFamily="18" charset="0"/>
              </a:rPr>
              <a:t>where</a:t>
            </a:r>
            <a:endParaRPr lang="en-US" sz="20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4" name="Rectangle 33"/>
              <p:cNvSpPr/>
              <p:nvPr/>
            </p:nvSpPr>
            <p:spPr>
              <a:xfrm>
                <a:off x="2755388" y="2883844"/>
                <a:ext cx="4180825"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𝐷𝑌</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𝐷𝐼</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𝐴𝐼</m:t>
                          </m: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e>
                              <m:e>
                                <m:r>
                                  <a:rPr lang="en-US" i="1">
                                    <a:latin typeface="Cambria Math" panose="02040503050406030204" pitchFamily="18" charset="0"/>
                                  </a:rPr>
                                  <m:t>0</m:t>
                                </m:r>
                              </m:e>
                              <m:e>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𝑛</m:t>
                                    </m:r>
                                  </m:e>
                                  <m:sub>
                                    <m:r>
                                      <a:rPr lang="en-US" i="1">
                                        <a:latin typeface="Cambria Math" panose="02040503050406030204" pitchFamily="18" charset="0"/>
                                      </a:rPr>
                                      <m:t>𝑡</m:t>
                                    </m:r>
                                  </m:sub>
                                </m:sSub>
                              </m:e>
                            </m:mr>
                            <m:mr>
                              <m:e>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𝑛</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e>
                            </m:mr>
                          </m:m>
                        </m:e>
                      </m:d>
                    </m:oMath>
                  </m:oMathPara>
                </a14:m>
                <a:endParaRPr lang="en-US" dirty="0">
                  <a:latin typeface="Times New Roman" panose="02020603050405020304" pitchFamily="18" charset="0"/>
                </a:endParaRPr>
              </a:p>
            </p:txBody>
          </p:sp>
        </mc:Choice>
        <mc:Fallback xmlns="">
          <p:sp>
            <p:nvSpPr>
              <p:cNvPr id="34" name="Rectangle 33"/>
              <p:cNvSpPr>
                <a:spLocks noRot="1" noChangeAspect="1" noMove="1" noResize="1" noEditPoints="1" noAdjustHandles="1" noChangeArrowheads="1" noChangeShapeType="1" noTextEdit="1"/>
              </p:cNvSpPr>
              <p:nvPr/>
            </p:nvSpPr>
            <p:spPr>
              <a:xfrm>
                <a:off x="2755388" y="2883844"/>
                <a:ext cx="4180825" cy="972702"/>
              </a:xfrm>
              <a:prstGeom prst="rect">
                <a:avLst/>
              </a:prstGeom>
              <a:blipFill>
                <a:blip r:embed="rId5"/>
                <a:stretch>
                  <a:fillRect/>
                </a:stretch>
              </a:blipFill>
            </p:spPr>
            <p:txBody>
              <a:bodyPr/>
              <a:lstStyle/>
              <a:p>
                <a:r>
                  <a:rPr lang="en-US">
                    <a:noFill/>
                  </a:rPr>
                  <a:t> </a:t>
                </a:r>
              </a:p>
            </p:txBody>
          </p:sp>
        </mc:Fallback>
      </mc:AlternateContent>
      <p:sp>
        <p:nvSpPr>
          <p:cNvPr id="35" name="TextBox 34"/>
          <p:cNvSpPr txBox="1"/>
          <p:nvPr/>
        </p:nvSpPr>
        <p:spPr>
          <a:xfrm>
            <a:off x="8025566" y="3092990"/>
            <a:ext cx="569387" cy="369332"/>
          </a:xfrm>
          <a:prstGeom prst="rect">
            <a:avLst/>
          </a:prstGeom>
          <a:noFill/>
        </p:spPr>
        <p:txBody>
          <a:bodyPr wrap="none" rtlCol="0">
            <a:spAutoFit/>
          </a:bodyPr>
          <a:lstStyle/>
          <a:p>
            <a:r>
              <a:rPr lang="en-US" dirty="0">
                <a:latin typeface="Times New Roman" panose="02020603050405020304" pitchFamily="18" charset="0"/>
              </a:rPr>
              <a:t>(59)</a:t>
            </a:r>
          </a:p>
        </p:txBody>
      </p:sp>
    </p:spTree>
    <p:extLst>
      <p:ext uri="{BB962C8B-B14F-4D97-AF65-F5344CB8AC3E}">
        <p14:creationId xmlns:p14="http://schemas.microsoft.com/office/powerpoint/2010/main" val="41828376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8617616" cy="584775"/>
          </a:xfrm>
          <a:prstGeom prst="rect">
            <a:avLst/>
          </a:prstGeom>
        </p:spPr>
        <p:txBody>
          <a:bodyPr wrap="none">
            <a:spAutoFit/>
          </a:bodyPr>
          <a:lstStyle/>
          <a:p>
            <a:r>
              <a:rPr lang="en-US" sz="3200" dirty="0">
                <a:solidFill>
                  <a:srgbClr val="C8102E"/>
                </a:solidFill>
                <a:latin typeface="+mj-lt"/>
                <a:ea typeface="+mj-ea"/>
                <a:cs typeface="+mj-cs"/>
              </a:rPr>
              <a:t>Undergrounded Wye-Delta Step-Down Connection</a:t>
            </a:r>
          </a:p>
        </p:txBody>
      </p:sp>
      <p:sp>
        <p:nvSpPr>
          <p:cNvPr id="5" name="Rectangle 4"/>
          <p:cNvSpPr/>
          <p:nvPr/>
        </p:nvSpPr>
        <p:spPr>
          <a:xfrm>
            <a:off x="152400" y="658210"/>
            <a:ext cx="8915400" cy="2554545"/>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Because the matrix [</a:t>
            </a:r>
            <a:r>
              <a:rPr lang="en-US" sz="2000" i="1" dirty="0">
                <a:solidFill>
                  <a:srgbClr val="000000"/>
                </a:solidFill>
                <a:latin typeface="Times New Roman" panose="02020603050405020304" pitchFamily="18" charset="0"/>
              </a:rPr>
              <a:t>DY</a:t>
            </a:r>
            <a:r>
              <a:rPr lang="en-US" sz="2000" dirty="0">
                <a:solidFill>
                  <a:srgbClr val="000000"/>
                </a:solidFill>
                <a:latin typeface="Times New Roman" panose="02020603050405020304" pitchFamily="18" charset="0"/>
              </a:rPr>
              <a:t>] is singular, it is not possible to use Equation (58) to develop an equation relating the wye-side line currents at node </a:t>
            </a:r>
            <a:r>
              <a:rPr lang="en-US" sz="2000" b="1" i="1" dirty="0">
                <a:solidFill>
                  <a:srgbClr val="000000"/>
                </a:solidFill>
                <a:latin typeface="Times New Roman" panose="02020603050405020304" pitchFamily="18" charset="0"/>
              </a:rPr>
              <a:t>n</a:t>
            </a:r>
            <a:r>
              <a:rPr lang="en-US" sz="2000" dirty="0">
                <a:solidFill>
                  <a:srgbClr val="000000"/>
                </a:solidFill>
                <a:latin typeface="Times New Roman" panose="02020603050405020304" pitchFamily="18" charset="0"/>
              </a:rPr>
              <a:t> to the delta-side line currents at node </a:t>
            </a:r>
            <a:r>
              <a:rPr lang="en-US" sz="2000" b="1" i="1" dirty="0">
                <a:solidFill>
                  <a:srgbClr val="000000"/>
                </a:solidFill>
                <a:latin typeface="Times New Roman" panose="02020603050405020304" pitchFamily="18" charset="0"/>
              </a:rPr>
              <a:t>m</a:t>
            </a:r>
            <a:r>
              <a:rPr lang="en-US" sz="2000" dirty="0">
                <a:solidFill>
                  <a:srgbClr val="000000"/>
                </a:solidFill>
                <a:latin typeface="Times New Roman" panose="02020603050405020304" pitchFamily="18" charset="0"/>
              </a:rPr>
              <a:t>. In order to develop the necessary matrix equation, three independent equations must be written. Two independent KCL equations at the vertices of the delta can be used. Because there is no path for the high-side currents to flow to ground, they must sum to zero and, therefore, so must the delta currents in the transformer secondary sum to zero. This provides the third independent equation. The resulting three independent equations in matrix form are given by</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Rectangle 15"/>
              <p:cNvSpPr/>
              <p:nvPr/>
            </p:nvSpPr>
            <p:spPr>
              <a:xfrm>
                <a:off x="3200400" y="3338859"/>
                <a:ext cx="2878993" cy="88062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m:t>
                                </m:r>
                              </m:sub>
                            </m:sSub>
                          </m:e>
                        </m:eqArr>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1</m:t>
                              </m:r>
                            </m:e>
                          </m:mr>
                        </m:m>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𝑏𝑎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𝑎𝑐</m:t>
                                </m:r>
                              </m:sub>
                            </m:sSub>
                          </m:e>
                        </m:eqArr>
                      </m:e>
                    </m:d>
                  </m:oMath>
                </a14:m>
                <a:endParaRPr lang="en-US" dirty="0">
                  <a:latin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3200400" y="3338859"/>
                <a:ext cx="2878993" cy="880626"/>
              </a:xfrm>
              <a:prstGeom prst="rect">
                <a:avLst/>
              </a:prstGeom>
              <a:blipFill>
                <a:blip r:embed="rId2"/>
                <a:stretch>
                  <a:fillRect/>
                </a:stretch>
              </a:blipFill>
            </p:spPr>
            <p:txBody>
              <a:bodyPr/>
              <a:lstStyle/>
              <a:p>
                <a:r>
                  <a:rPr lang="en-US">
                    <a:noFill/>
                  </a:rPr>
                  <a:t> </a:t>
                </a:r>
              </a:p>
            </p:txBody>
          </p:sp>
        </mc:Fallback>
      </mc:AlternateContent>
      <p:sp>
        <p:nvSpPr>
          <p:cNvPr id="17" name="TextBox 16"/>
          <p:cNvSpPr txBox="1"/>
          <p:nvPr/>
        </p:nvSpPr>
        <p:spPr>
          <a:xfrm>
            <a:off x="8413185" y="3481781"/>
            <a:ext cx="569387" cy="369332"/>
          </a:xfrm>
          <a:prstGeom prst="rect">
            <a:avLst/>
          </a:prstGeom>
          <a:noFill/>
        </p:spPr>
        <p:txBody>
          <a:bodyPr wrap="none" rtlCol="0">
            <a:spAutoFit/>
          </a:bodyPr>
          <a:lstStyle/>
          <a:p>
            <a:r>
              <a:rPr lang="en-US" dirty="0">
                <a:latin typeface="Times New Roman" panose="02020603050405020304" pitchFamily="18" charset="0"/>
              </a:rPr>
              <a:t>(60)</a:t>
            </a:r>
          </a:p>
        </p:txBody>
      </p:sp>
      <p:sp>
        <p:nvSpPr>
          <p:cNvPr id="6" name="Rectangle 5"/>
          <p:cNvSpPr/>
          <p:nvPr/>
        </p:nvSpPr>
        <p:spPr>
          <a:xfrm>
            <a:off x="152400" y="4273036"/>
            <a:ext cx="8920655" cy="400110"/>
          </a:xfrm>
          <a:prstGeom prst="rect">
            <a:avLst/>
          </a:prstGeom>
        </p:spPr>
        <p:txBody>
          <a:bodyPr wrap="square">
            <a:spAutoFit/>
          </a:bodyPr>
          <a:lstStyle/>
          <a:p>
            <a:r>
              <a:rPr lang="en-US" sz="2000" dirty="0">
                <a:solidFill>
                  <a:srgbClr val="000000"/>
                </a:solidFill>
                <a:latin typeface="Times New Roman" panose="02020603050405020304" pitchFamily="18" charset="0"/>
              </a:rPr>
              <a:t>Solving Equation (60) for the delta currents,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Rectangle 17"/>
              <p:cNvSpPr/>
              <p:nvPr/>
            </p:nvSpPr>
            <p:spPr>
              <a:xfrm>
                <a:off x="1809153" y="4732385"/>
                <a:ext cx="5661486" cy="88062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𝑎𝑐</m:t>
                                </m:r>
                              </m:sub>
                            </m:sSub>
                          </m:e>
                        </m:eqArr>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sSup>
                      <m:sSupPr>
                        <m:ctrlPr>
                          <a:rPr lang="en-US" i="1" smtClean="0">
                            <a:latin typeface="Cambria Math" panose="02040503050406030204" pitchFamily="18" charset="0"/>
                          </a:rPr>
                        </m:ctrlPr>
                      </m:sSupPr>
                      <m:e>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1</m:t>
                                  </m:r>
                                </m:e>
                              </m:mr>
                            </m:m>
                          </m:e>
                        </m:d>
                      </m:e>
                      <m:sup>
                        <m:r>
                          <a:rPr lang="en-US" b="0" i="1" smtClean="0">
                            <a:latin typeface="Cambria Math" panose="02040503050406030204" pitchFamily="18" charset="0"/>
                          </a:rPr>
                          <m:t>−1</m:t>
                        </m:r>
                      </m:sup>
                    </m:sSup>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m:t>
                                </m:r>
                              </m:sub>
                            </m:sSub>
                          </m:e>
                          <m:e>
                            <m:r>
                              <a:rPr lang="en-US" b="0" i="1" smtClean="0">
                                <a:latin typeface="Cambria Math" panose="02040503050406030204" pitchFamily="18" charset="0"/>
                              </a:rPr>
                              <m:t>0</m:t>
                            </m:r>
                          </m:e>
                        </m:eqAr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b="0" i="1" smtClean="0">
                                  <a:latin typeface="Cambria Math" panose="02040503050406030204" pitchFamily="18" charset="0"/>
                                </a:rPr>
                                <m:t>−1</m:t>
                              </m:r>
                            </m:e>
                            <m:e>
                              <m:r>
                                <a:rPr lang="en-US" i="1">
                                  <a:latin typeface="Cambria Math" panose="02040503050406030204" pitchFamily="18" charset="0"/>
                                </a:rPr>
                                <m:t>1</m:t>
                              </m:r>
                            </m:e>
                          </m:mr>
                          <m:mr>
                            <m:e>
                              <m:r>
                                <a:rPr lang="en-US" i="1">
                                  <a:latin typeface="Cambria Math" panose="02040503050406030204" pitchFamily="18" charset="0"/>
                                </a:rPr>
                                <m:t>1</m:t>
                              </m:r>
                            </m:e>
                            <m:e>
                              <m:r>
                                <a:rPr lang="en-US" b="0" i="1" smtClean="0">
                                  <a:latin typeface="Cambria Math" panose="02040503050406030204" pitchFamily="18" charset="0"/>
                                </a:rPr>
                                <m:t>2</m:t>
                              </m:r>
                            </m:e>
                            <m:e>
                              <m:r>
                                <a:rPr lang="en-US" b="0" i="1" smtClean="0">
                                  <a:latin typeface="Cambria Math" panose="02040503050406030204" pitchFamily="18" charset="0"/>
                                </a:rPr>
                                <m:t>1</m:t>
                              </m:r>
                            </m:e>
                          </m:mr>
                          <m:mr>
                            <m:e>
                              <m:r>
                                <a:rPr lang="en-US" b="0" i="1" smtClean="0">
                                  <a:latin typeface="Cambria Math" panose="02040503050406030204" pitchFamily="18" charset="0"/>
                                </a:rPr>
                                <m:t>−2</m:t>
                              </m:r>
                            </m:e>
                            <m:e>
                              <m:r>
                                <a:rPr lang="en-US" b="0" i="1" smtClean="0">
                                  <a:latin typeface="Cambria Math" panose="02040503050406030204" pitchFamily="18" charset="0"/>
                                </a:rPr>
                                <m:t>−</m:t>
                              </m:r>
                              <m:r>
                                <a:rPr lang="en-US" i="1">
                                  <a:latin typeface="Cambria Math" panose="02040503050406030204" pitchFamily="18" charset="0"/>
                                </a:rPr>
                                <m:t>1</m:t>
                              </m:r>
                            </m:e>
                            <m:e>
                              <m:r>
                                <a:rPr lang="en-US" i="1">
                                  <a:latin typeface="Cambria Math" panose="02040503050406030204" pitchFamily="18" charset="0"/>
                                </a:rPr>
                                <m:t>1</m:t>
                              </m:r>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m:t>
                                </m:r>
                              </m:sub>
                            </m:sSub>
                          </m:e>
                          <m:e>
                            <m:r>
                              <a:rPr lang="en-US" b="0" i="1" smtClean="0">
                                <a:latin typeface="Cambria Math" panose="02040503050406030204" pitchFamily="18" charset="0"/>
                              </a:rPr>
                              <m:t>0</m:t>
                            </m:r>
                          </m:e>
                        </m:eqArr>
                      </m:e>
                    </m:d>
                  </m:oMath>
                </a14:m>
                <a:endParaRPr lang="en-US" dirty="0">
                  <a:latin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1809153" y="4732385"/>
                <a:ext cx="5661486" cy="880626"/>
              </a:xfrm>
              <a:prstGeom prst="rect">
                <a:avLst/>
              </a:prstGeom>
              <a:blipFill>
                <a:blip r:embed="rId3"/>
                <a:stretch>
                  <a:fillRect/>
                </a:stretch>
              </a:blipFill>
            </p:spPr>
            <p:txBody>
              <a:bodyPr/>
              <a:lstStyle/>
              <a:p>
                <a:r>
                  <a:rPr lang="en-US">
                    <a:noFill/>
                  </a:rPr>
                  <a:t> </a:t>
                </a:r>
              </a:p>
            </p:txBody>
          </p:sp>
        </mc:Fallback>
      </mc:AlternateContent>
      <p:sp>
        <p:nvSpPr>
          <p:cNvPr id="19" name="TextBox 18"/>
          <p:cNvSpPr txBox="1"/>
          <p:nvPr/>
        </p:nvSpPr>
        <p:spPr>
          <a:xfrm>
            <a:off x="8406915" y="5170635"/>
            <a:ext cx="569387" cy="369332"/>
          </a:xfrm>
          <a:prstGeom prst="rect">
            <a:avLst/>
          </a:prstGeom>
          <a:noFill/>
        </p:spPr>
        <p:txBody>
          <a:bodyPr wrap="none" rtlCol="0">
            <a:spAutoFit/>
          </a:bodyPr>
          <a:lstStyle/>
          <a:p>
            <a:r>
              <a:rPr lang="en-US" dirty="0">
                <a:latin typeface="Times New Roman" panose="02020603050405020304" pitchFamily="18" charset="0"/>
              </a:rPr>
              <a:t>(61)</a:t>
            </a:r>
          </a:p>
        </p:txBody>
      </p:sp>
      <mc:AlternateContent xmlns:mc="http://schemas.openxmlformats.org/markup-compatibility/2006" xmlns:a14="http://schemas.microsoft.com/office/drawing/2010/main">
        <mc:Choice Requires="a14">
          <p:sp>
            <p:nvSpPr>
              <p:cNvPr id="20" name="Rectangle 19"/>
              <p:cNvSpPr/>
              <p:nvPr/>
            </p:nvSpPr>
            <p:spPr>
              <a:xfrm>
                <a:off x="3458514" y="5733427"/>
                <a:ext cx="2362763"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𝐷</m:t>
                            </m:r>
                          </m:e>
                          <m:sub>
                            <m:r>
                              <a:rPr lang="en-US" i="1">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𝐿</m:t>
                        </m:r>
                        <m:r>
                          <a:rPr lang="en-US" b="0" i="1" smtClean="0">
                            <a:latin typeface="Cambria Math" panose="02040503050406030204" pitchFamily="18" charset="0"/>
                          </a:rPr>
                          <m:t>0</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smtClean="0">
                                <a:latin typeface="Cambria Math" panose="02040503050406030204" pitchFamily="18" charset="0"/>
                              </a:rPr>
                              <m:t>𝑎</m:t>
                            </m:r>
                            <m:r>
                              <a:rPr lang="en-US" b="0" i="1" smtClean="0">
                                <a:latin typeface="Cambria Math" panose="02040503050406030204" pitchFamily="18" charset="0"/>
                              </a:rPr>
                              <m:t>𝑏</m:t>
                            </m:r>
                            <m:r>
                              <a:rPr lang="en-US" b="0" i="1" smtClean="0">
                                <a:latin typeface="Cambria Math" panose="02040503050406030204" pitchFamily="18" charset="0"/>
                              </a:rPr>
                              <m:t>0</m:t>
                            </m:r>
                          </m:sub>
                        </m:sSub>
                      </m:e>
                    </m:d>
                  </m:oMath>
                </a14:m>
                <a:endParaRPr lang="en-US" dirty="0">
                  <a:latin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3458514" y="5733427"/>
                <a:ext cx="2362763" cy="369332"/>
              </a:xfrm>
              <a:prstGeom prst="rect">
                <a:avLst/>
              </a:prstGeom>
              <a:blipFill>
                <a:blip r:embed="rId4"/>
                <a:stretch>
                  <a:fillRect b="-1667"/>
                </a:stretch>
              </a:blipFill>
            </p:spPr>
            <p:txBody>
              <a:bodyPr/>
              <a:lstStyle/>
              <a:p>
                <a:r>
                  <a:rPr lang="en-US">
                    <a:noFill/>
                  </a:rPr>
                  <a:t> </a:t>
                </a:r>
              </a:p>
            </p:txBody>
          </p:sp>
        </mc:Fallback>
      </mc:AlternateContent>
      <p:sp>
        <p:nvSpPr>
          <p:cNvPr id="21" name="TextBox 20"/>
          <p:cNvSpPr txBox="1"/>
          <p:nvPr/>
        </p:nvSpPr>
        <p:spPr>
          <a:xfrm>
            <a:off x="8406914" y="5763492"/>
            <a:ext cx="569387" cy="369332"/>
          </a:xfrm>
          <a:prstGeom prst="rect">
            <a:avLst/>
          </a:prstGeom>
          <a:noFill/>
        </p:spPr>
        <p:txBody>
          <a:bodyPr wrap="none" rtlCol="0">
            <a:spAutoFit/>
          </a:bodyPr>
          <a:lstStyle/>
          <a:p>
            <a:r>
              <a:rPr lang="en-US" dirty="0">
                <a:latin typeface="Times New Roman" panose="02020603050405020304" pitchFamily="18" charset="0"/>
              </a:rPr>
              <a:t>(62)</a:t>
            </a:r>
          </a:p>
        </p:txBody>
      </p:sp>
    </p:spTree>
    <p:extLst>
      <p:ext uri="{BB962C8B-B14F-4D97-AF65-F5344CB8AC3E}">
        <p14:creationId xmlns:p14="http://schemas.microsoft.com/office/powerpoint/2010/main" val="42539806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8617616" cy="584775"/>
          </a:xfrm>
          <a:prstGeom prst="rect">
            <a:avLst/>
          </a:prstGeom>
        </p:spPr>
        <p:txBody>
          <a:bodyPr wrap="none">
            <a:spAutoFit/>
          </a:bodyPr>
          <a:lstStyle/>
          <a:p>
            <a:r>
              <a:rPr lang="en-US" sz="3200" dirty="0">
                <a:solidFill>
                  <a:srgbClr val="C8102E"/>
                </a:solidFill>
                <a:latin typeface="+mj-lt"/>
                <a:ea typeface="+mj-ea"/>
                <a:cs typeface="+mj-cs"/>
              </a:rPr>
              <a:t>Undergrounded Wye-Delta Step-Down Connection</a:t>
            </a:r>
          </a:p>
        </p:txBody>
      </p:sp>
      <mc:AlternateContent xmlns:mc="http://schemas.openxmlformats.org/markup-compatibility/2006" xmlns:a14="http://schemas.microsoft.com/office/drawing/2010/main">
        <mc:Choice Requires="a14">
          <p:sp>
            <p:nvSpPr>
              <p:cNvPr id="20" name="Rectangle 19"/>
              <p:cNvSpPr/>
              <p:nvPr/>
            </p:nvSpPr>
            <p:spPr>
              <a:xfrm>
                <a:off x="3276600" y="762000"/>
                <a:ext cx="2362763"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𝐷</m:t>
                            </m:r>
                          </m:e>
                          <m:sub>
                            <m:r>
                              <a:rPr lang="en-US" i="1">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𝐿</m:t>
                        </m:r>
                        <m:r>
                          <a:rPr lang="en-US" b="0" i="1" smtClean="0">
                            <a:latin typeface="Cambria Math" panose="02040503050406030204" pitchFamily="18" charset="0"/>
                          </a:rPr>
                          <m:t>0</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smtClean="0">
                                <a:latin typeface="Cambria Math" panose="02040503050406030204" pitchFamily="18" charset="0"/>
                              </a:rPr>
                              <m:t>𝑎</m:t>
                            </m:r>
                            <m:r>
                              <a:rPr lang="en-US" b="0" i="1" smtClean="0">
                                <a:latin typeface="Cambria Math" panose="02040503050406030204" pitchFamily="18" charset="0"/>
                              </a:rPr>
                              <m:t>𝑏</m:t>
                            </m:r>
                            <m:r>
                              <a:rPr lang="en-US" b="0" i="1" smtClean="0">
                                <a:latin typeface="Cambria Math" panose="02040503050406030204" pitchFamily="18" charset="0"/>
                              </a:rPr>
                              <m:t>0</m:t>
                            </m:r>
                          </m:sub>
                        </m:sSub>
                      </m:e>
                    </m:d>
                  </m:oMath>
                </a14:m>
                <a:endParaRPr lang="en-US" dirty="0">
                  <a:latin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3276600" y="762000"/>
                <a:ext cx="2362763" cy="369332"/>
              </a:xfrm>
              <a:prstGeom prst="rect">
                <a:avLst/>
              </a:prstGeom>
              <a:blipFill>
                <a:blip r:embed="rId2"/>
                <a:stretch>
                  <a:fillRect/>
                </a:stretch>
              </a:blipFill>
            </p:spPr>
            <p:txBody>
              <a:bodyPr/>
              <a:lstStyle/>
              <a:p>
                <a:r>
                  <a:rPr lang="en-US">
                    <a:noFill/>
                  </a:rPr>
                  <a:t> </a:t>
                </a:r>
              </a:p>
            </p:txBody>
          </p:sp>
        </mc:Fallback>
      </mc:AlternateContent>
      <p:sp>
        <p:nvSpPr>
          <p:cNvPr id="21" name="TextBox 20"/>
          <p:cNvSpPr txBox="1"/>
          <p:nvPr/>
        </p:nvSpPr>
        <p:spPr>
          <a:xfrm>
            <a:off x="8225001" y="762000"/>
            <a:ext cx="569387" cy="369332"/>
          </a:xfrm>
          <a:prstGeom prst="rect">
            <a:avLst/>
          </a:prstGeom>
          <a:noFill/>
        </p:spPr>
        <p:txBody>
          <a:bodyPr wrap="none" rtlCol="0">
            <a:spAutoFit/>
          </a:bodyPr>
          <a:lstStyle/>
          <a:p>
            <a:r>
              <a:rPr lang="en-US" dirty="0">
                <a:latin typeface="Times New Roman" panose="02020603050405020304" pitchFamily="18" charset="0"/>
              </a:rPr>
              <a:t>(62)</a:t>
            </a:r>
          </a:p>
        </p:txBody>
      </p:sp>
      <p:sp>
        <p:nvSpPr>
          <p:cNvPr id="2" name="Rectangle 1"/>
          <p:cNvSpPr/>
          <p:nvPr/>
        </p:nvSpPr>
        <p:spPr>
          <a:xfrm>
            <a:off x="74182" y="1131332"/>
            <a:ext cx="9069818" cy="646331"/>
          </a:xfrm>
          <a:prstGeom prst="rect">
            <a:avLst/>
          </a:prstGeom>
        </p:spPr>
        <p:txBody>
          <a:bodyPr wrap="square">
            <a:spAutoFit/>
          </a:bodyPr>
          <a:lstStyle/>
          <a:p>
            <a:pPr algn="just"/>
            <a:r>
              <a:rPr lang="en-US" dirty="0">
                <a:solidFill>
                  <a:srgbClr val="000000"/>
                </a:solidFill>
                <a:latin typeface="Times New Roman" panose="02020603050405020304" pitchFamily="18" charset="0"/>
              </a:rPr>
              <a:t>Equation (62) can be modified to include the phase </a:t>
            </a:r>
            <a:r>
              <a:rPr lang="en-US" i="1" dirty="0">
                <a:solidFill>
                  <a:srgbClr val="000000"/>
                </a:solidFill>
                <a:latin typeface="Times New Roman" panose="02020603050405020304" pitchFamily="18" charset="0"/>
              </a:rPr>
              <a:t>c</a:t>
            </a:r>
            <a:r>
              <a:rPr lang="en-US" dirty="0">
                <a:solidFill>
                  <a:srgbClr val="000000"/>
                </a:solidFill>
                <a:latin typeface="Times New Roman" panose="02020603050405020304" pitchFamily="18" charset="0"/>
              </a:rPr>
              <a:t> current by setting the third column of the [</a:t>
            </a:r>
            <a:r>
              <a:rPr lang="en-US" i="1" dirty="0">
                <a:solidFill>
                  <a:srgbClr val="000000"/>
                </a:solidFill>
                <a:latin typeface="Times New Roman" panose="02020603050405020304" pitchFamily="18" charset="0"/>
              </a:rPr>
              <a:t>L</a:t>
            </a:r>
            <a:r>
              <a:rPr lang="en-US" dirty="0">
                <a:solidFill>
                  <a:srgbClr val="000000"/>
                </a:solidFill>
                <a:latin typeface="Times New Roman" panose="02020603050405020304" pitchFamily="18" charset="0"/>
              </a:rPr>
              <a:t>0] matrix to zero:</a:t>
            </a:r>
            <a:endParaRPr lang="en-US"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Rectangle 12"/>
              <p:cNvSpPr/>
              <p:nvPr/>
            </p:nvSpPr>
            <p:spPr>
              <a:xfrm>
                <a:off x="2905472" y="1638893"/>
                <a:ext cx="3105017" cy="88062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𝑎𝑐</m:t>
                                </m:r>
                              </m:sub>
                            </m:sSub>
                          </m:e>
                        </m:eqArr>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i="1">
                                  <a:latin typeface="Cambria Math" panose="02040503050406030204" pitchFamily="18" charset="0"/>
                                </a:rPr>
                                <m:t>1</m:t>
                              </m:r>
                            </m:e>
                            <m:e>
                              <m:r>
                                <a:rPr lang="en-US" b="0" i="1" smtClean="0">
                                  <a:latin typeface="Cambria Math" panose="02040503050406030204" pitchFamily="18" charset="0"/>
                                </a:rPr>
                                <m:t>2</m:t>
                              </m:r>
                            </m:e>
                            <m:e>
                              <m:r>
                                <a:rPr lang="en-US" b="0" i="1" smtClean="0">
                                  <a:latin typeface="Cambria Math" panose="02040503050406030204" pitchFamily="18" charset="0"/>
                                </a:rPr>
                                <m:t>0</m:t>
                              </m:r>
                            </m:e>
                          </m:mr>
                          <m:mr>
                            <m:e>
                              <m:r>
                                <a:rPr lang="en-US" b="0" i="1" smtClean="0">
                                  <a:latin typeface="Cambria Math" panose="02040503050406030204" pitchFamily="18" charset="0"/>
                                </a:rPr>
                                <m:t>−2</m:t>
                              </m:r>
                            </m:e>
                            <m:e>
                              <m:r>
                                <a:rPr lang="en-US" b="0" i="1" smtClean="0">
                                  <a:latin typeface="Cambria Math" panose="02040503050406030204" pitchFamily="18" charset="0"/>
                                </a:rPr>
                                <m:t>−</m:t>
                              </m:r>
                              <m:r>
                                <a:rPr lang="en-US" i="1">
                                  <a:latin typeface="Cambria Math" panose="02040503050406030204" pitchFamily="18" charset="0"/>
                                </a:rPr>
                                <m:t>1</m:t>
                              </m:r>
                            </m:e>
                            <m:e>
                              <m:r>
                                <a:rPr lang="en-US" b="0" i="1" smtClean="0">
                                  <a:latin typeface="Cambria Math" panose="02040503050406030204" pitchFamily="18" charset="0"/>
                                </a:rPr>
                                <m:t>0</m:t>
                              </m:r>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m:t>
                                </m:r>
                              </m:sub>
                            </m:sSub>
                          </m:e>
                        </m:eqArr>
                      </m:e>
                    </m:d>
                  </m:oMath>
                </a14:m>
                <a:endParaRPr lang="en-US" dirty="0">
                  <a:latin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2905472" y="1638893"/>
                <a:ext cx="3105017" cy="880626"/>
              </a:xfrm>
              <a:prstGeom prst="rect">
                <a:avLst/>
              </a:prstGeom>
              <a:blipFill>
                <a:blip r:embed="rId3"/>
                <a:stretch>
                  <a:fillRect/>
                </a:stretch>
              </a:blipFill>
            </p:spPr>
            <p:txBody>
              <a:bodyPr/>
              <a:lstStyle/>
              <a:p>
                <a:r>
                  <a:rPr lang="en-US">
                    <a:noFill/>
                  </a:rPr>
                  <a:t> </a:t>
                </a:r>
              </a:p>
            </p:txBody>
          </p:sp>
        </mc:Fallback>
      </mc:AlternateContent>
      <p:sp>
        <p:nvSpPr>
          <p:cNvPr id="14" name="TextBox 13"/>
          <p:cNvSpPr txBox="1"/>
          <p:nvPr/>
        </p:nvSpPr>
        <p:spPr>
          <a:xfrm>
            <a:off x="8225000" y="1873234"/>
            <a:ext cx="569387" cy="369332"/>
          </a:xfrm>
          <a:prstGeom prst="rect">
            <a:avLst/>
          </a:prstGeom>
          <a:noFill/>
        </p:spPr>
        <p:txBody>
          <a:bodyPr wrap="none" rtlCol="0">
            <a:spAutoFit/>
          </a:bodyPr>
          <a:lstStyle/>
          <a:p>
            <a:r>
              <a:rPr lang="en-US" dirty="0">
                <a:latin typeface="Times New Roman" panose="02020603050405020304" pitchFamily="18" charset="0"/>
              </a:rPr>
              <a:t>(63)</a:t>
            </a:r>
          </a:p>
        </p:txBody>
      </p:sp>
      <mc:AlternateContent xmlns:mc="http://schemas.openxmlformats.org/markup-compatibility/2006" xmlns:a14="http://schemas.microsoft.com/office/drawing/2010/main">
        <mc:Choice Requires="a14">
          <p:sp>
            <p:nvSpPr>
              <p:cNvPr id="15" name="Rectangle 14"/>
              <p:cNvSpPr/>
              <p:nvPr/>
            </p:nvSpPr>
            <p:spPr>
              <a:xfrm>
                <a:off x="3489457" y="2842414"/>
                <a:ext cx="2239267"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𝐷</m:t>
                            </m:r>
                          </m:e>
                          <m:sub>
                            <m:r>
                              <a:rPr lang="en-US" i="1">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𝐿</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smtClean="0">
                                <a:latin typeface="Cambria Math" panose="02040503050406030204" pitchFamily="18" charset="0"/>
                              </a:rPr>
                              <m:t>𝑎</m:t>
                            </m:r>
                            <m:r>
                              <a:rPr lang="en-US" b="0" i="1" smtClean="0">
                                <a:latin typeface="Cambria Math" panose="02040503050406030204" pitchFamily="18" charset="0"/>
                              </a:rPr>
                              <m:t>𝑏𝑐</m:t>
                            </m:r>
                          </m:sub>
                        </m:sSub>
                      </m:e>
                    </m:d>
                  </m:oMath>
                </a14:m>
                <a:endParaRPr lang="en-US" dirty="0">
                  <a:latin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3489457" y="2842414"/>
                <a:ext cx="2239267" cy="369332"/>
              </a:xfrm>
              <a:prstGeom prst="rect">
                <a:avLst/>
              </a:prstGeom>
              <a:blipFill>
                <a:blip r:embed="rId4"/>
                <a:stretch>
                  <a:fillRect b="-1639"/>
                </a:stretch>
              </a:blipFill>
            </p:spPr>
            <p:txBody>
              <a:bodyPr/>
              <a:lstStyle/>
              <a:p>
                <a:r>
                  <a:rPr lang="en-US">
                    <a:noFill/>
                  </a:rPr>
                  <a:t> </a:t>
                </a:r>
              </a:p>
            </p:txBody>
          </p:sp>
        </mc:Fallback>
      </mc:AlternateContent>
      <p:sp>
        <p:nvSpPr>
          <p:cNvPr id="22" name="TextBox 21"/>
          <p:cNvSpPr txBox="1"/>
          <p:nvPr/>
        </p:nvSpPr>
        <p:spPr>
          <a:xfrm>
            <a:off x="8225000" y="2752377"/>
            <a:ext cx="569387" cy="369332"/>
          </a:xfrm>
          <a:prstGeom prst="rect">
            <a:avLst/>
          </a:prstGeom>
          <a:noFill/>
        </p:spPr>
        <p:txBody>
          <a:bodyPr wrap="none" rtlCol="0">
            <a:spAutoFit/>
          </a:bodyPr>
          <a:lstStyle/>
          <a:p>
            <a:r>
              <a:rPr lang="en-US" dirty="0">
                <a:latin typeface="Times New Roman" panose="02020603050405020304" pitchFamily="18" charset="0"/>
              </a:rPr>
              <a:t>(64)</a:t>
            </a:r>
          </a:p>
        </p:txBody>
      </p:sp>
      <p:sp>
        <p:nvSpPr>
          <p:cNvPr id="7" name="Rectangle 6"/>
          <p:cNvSpPr/>
          <p:nvPr/>
        </p:nvSpPr>
        <p:spPr>
          <a:xfrm>
            <a:off x="152400" y="3810000"/>
            <a:ext cx="8915400" cy="369332"/>
          </a:xfrm>
          <a:prstGeom prst="rect">
            <a:avLst/>
          </a:prstGeom>
        </p:spPr>
        <p:txBody>
          <a:bodyPr wrap="square">
            <a:spAutoFit/>
          </a:bodyPr>
          <a:lstStyle/>
          <a:p>
            <a:r>
              <a:rPr lang="en-US" dirty="0">
                <a:solidFill>
                  <a:srgbClr val="000000"/>
                </a:solidFill>
                <a:latin typeface="Times New Roman" panose="02020603050405020304" pitchFamily="18" charset="0"/>
              </a:rPr>
              <a:t>Solve Equation (50) for [</a:t>
            </a:r>
            <a:r>
              <a:rPr lang="en-US" i="1" dirty="0">
                <a:solidFill>
                  <a:srgbClr val="000000"/>
                </a:solidFill>
                <a:latin typeface="Times New Roman" panose="02020603050405020304" pitchFamily="18" charset="0"/>
              </a:rPr>
              <a:t>I</a:t>
            </a:r>
            <a:r>
              <a:rPr lang="en-US" i="1" baseline="-25000" dirty="0">
                <a:solidFill>
                  <a:srgbClr val="000000"/>
                </a:solidFill>
                <a:latin typeface="Times New Roman" panose="02020603050405020304" pitchFamily="18" charset="0"/>
              </a:rPr>
              <a:t>ABC</a:t>
            </a:r>
            <a:r>
              <a:rPr lang="en-US" dirty="0">
                <a:solidFill>
                  <a:srgbClr val="000000"/>
                </a:solidFill>
                <a:latin typeface="Times New Roman" panose="02020603050405020304" pitchFamily="18" charset="0"/>
              </a:rPr>
              <a:t>] and substitute into Equation (64):</a:t>
            </a:r>
            <a:endParaRPr lang="en-US"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Rectangle 22"/>
              <p:cNvSpPr/>
              <p:nvPr/>
            </p:nvSpPr>
            <p:spPr>
              <a:xfrm>
                <a:off x="3489457" y="3509371"/>
                <a:ext cx="2321085"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endParaRPr lang="en-US" dirty="0">
                  <a:latin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489457" y="3509371"/>
                <a:ext cx="2321085" cy="369332"/>
              </a:xfrm>
              <a:prstGeom prst="rect">
                <a:avLst/>
              </a:prstGeom>
              <a:blipFill>
                <a:blip r:embed="rId5"/>
                <a:stretch>
                  <a:fillRect b="-1667"/>
                </a:stretch>
              </a:blipFill>
            </p:spPr>
            <p:txBody>
              <a:bodyPr/>
              <a:lstStyle/>
              <a:p>
                <a:r>
                  <a:rPr lang="en-US">
                    <a:noFill/>
                  </a:rPr>
                  <a:t> </a:t>
                </a:r>
              </a:p>
            </p:txBody>
          </p:sp>
        </mc:Fallback>
      </mc:AlternateContent>
      <p:sp>
        <p:nvSpPr>
          <p:cNvPr id="24" name="TextBox 23"/>
          <p:cNvSpPr txBox="1"/>
          <p:nvPr/>
        </p:nvSpPr>
        <p:spPr>
          <a:xfrm>
            <a:off x="8225000" y="3475020"/>
            <a:ext cx="569387" cy="369332"/>
          </a:xfrm>
          <a:prstGeom prst="rect">
            <a:avLst/>
          </a:prstGeom>
          <a:noFill/>
        </p:spPr>
        <p:txBody>
          <a:bodyPr wrap="none" rtlCol="0">
            <a:spAutoFit/>
          </a:bodyPr>
          <a:lstStyle/>
          <a:p>
            <a:r>
              <a:rPr lang="en-US" dirty="0">
                <a:latin typeface="Times New Roman" panose="02020603050405020304" pitchFamily="18" charset="0"/>
              </a:rPr>
              <a:t>(50)</a:t>
            </a:r>
          </a:p>
        </p:txBody>
      </p:sp>
      <mc:AlternateContent xmlns:mc="http://schemas.openxmlformats.org/markup-compatibility/2006" xmlns:a14="http://schemas.microsoft.com/office/drawing/2010/main">
        <mc:Choice Requires="a14">
          <p:sp>
            <p:nvSpPr>
              <p:cNvPr id="25" name="Rectangle 24"/>
              <p:cNvSpPr/>
              <p:nvPr/>
            </p:nvSpPr>
            <p:spPr>
              <a:xfrm>
                <a:off x="2667000" y="4366169"/>
                <a:ext cx="4348755"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sSup>
                      <m:sSupPr>
                        <m:ctrlPr>
                          <a:rPr lang="en-US"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b="0" i="1" smtClean="0">
                                <a:latin typeface="Cambria Math" panose="02040503050406030204" pitchFamily="18" charset="0"/>
                              </a:rPr>
                              <m:t>𝐼</m:t>
                            </m:r>
                          </m:e>
                        </m:d>
                      </m:e>
                      <m:sup>
                        <m:r>
                          <a:rPr lang="en-US" b="0" i="1" smtClean="0">
                            <a:latin typeface="Cambria Math" panose="02040503050406030204" pitchFamily="18" charset="0"/>
                          </a:rPr>
                          <m:t>−1</m:t>
                        </m:r>
                      </m:sup>
                    </m:sSup>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𝐿</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r>
                      <a:rPr lang="en-US" b="0" i="0"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𝑡</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2667000" y="4366169"/>
                <a:ext cx="4348755" cy="369332"/>
              </a:xfrm>
              <a:prstGeom prst="rect">
                <a:avLst/>
              </a:prstGeom>
              <a:blipFill>
                <a:blip r:embed="rId6"/>
                <a:stretch>
                  <a:fillRect b="-1639"/>
                </a:stretch>
              </a:blipFill>
            </p:spPr>
            <p:txBody>
              <a:bodyPr/>
              <a:lstStyle/>
              <a:p>
                <a:r>
                  <a:rPr lang="en-US">
                    <a:noFill/>
                  </a:rPr>
                  <a:t> </a:t>
                </a:r>
              </a:p>
            </p:txBody>
          </p:sp>
        </mc:Fallback>
      </mc:AlternateContent>
      <p:sp>
        <p:nvSpPr>
          <p:cNvPr id="26" name="TextBox 25"/>
          <p:cNvSpPr txBox="1"/>
          <p:nvPr/>
        </p:nvSpPr>
        <p:spPr>
          <a:xfrm>
            <a:off x="8225000" y="4378863"/>
            <a:ext cx="569387" cy="369332"/>
          </a:xfrm>
          <a:prstGeom prst="rect">
            <a:avLst/>
          </a:prstGeom>
          <a:noFill/>
        </p:spPr>
        <p:txBody>
          <a:bodyPr wrap="none" rtlCol="0">
            <a:spAutoFit/>
          </a:bodyPr>
          <a:lstStyle/>
          <a:p>
            <a:r>
              <a:rPr lang="en-US" dirty="0">
                <a:latin typeface="Times New Roman" panose="02020603050405020304" pitchFamily="18" charset="0"/>
              </a:rPr>
              <a:t>(65)</a:t>
            </a:r>
          </a:p>
        </p:txBody>
      </p:sp>
      <p:sp>
        <p:nvSpPr>
          <p:cNvPr id="27" name="Rectangle 26"/>
          <p:cNvSpPr/>
          <p:nvPr/>
        </p:nvSpPr>
        <p:spPr>
          <a:xfrm>
            <a:off x="152400" y="4867731"/>
            <a:ext cx="811441" cy="400110"/>
          </a:xfrm>
          <a:prstGeom prst="rect">
            <a:avLst/>
          </a:prstGeom>
        </p:spPr>
        <p:txBody>
          <a:bodyPr wrap="none">
            <a:spAutoFit/>
          </a:bodyPr>
          <a:lstStyle/>
          <a:p>
            <a:r>
              <a:rPr lang="en-US" sz="2000" dirty="0">
                <a:solidFill>
                  <a:srgbClr val="000000"/>
                </a:solidFill>
                <a:latin typeface="Times New Roman" panose="02020603050405020304" pitchFamily="18" charset="0"/>
              </a:rPr>
              <a:t>where</a:t>
            </a:r>
            <a:endParaRPr lang="en-US" sz="20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2550373" y="5169184"/>
                <a:ext cx="4002827" cy="82490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𝑡</m:t>
                            </m:r>
                          </m:sub>
                        </m:sSub>
                      </m:e>
                    </m:d>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𝐴𝐼</m:t>
                            </m:r>
                          </m:e>
                        </m:d>
                      </m:e>
                      <m:sup>
                        <m:r>
                          <a:rPr lang="en-US" i="1">
                            <a:latin typeface="Cambria Math" panose="02040503050406030204" pitchFamily="18" charset="0"/>
                          </a:rPr>
                          <m:t>−1</m:t>
                        </m:r>
                      </m:sup>
                    </m:sSup>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𝐿</m:t>
                        </m:r>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i="1">
                                <a:latin typeface="Cambria Math" panose="02040503050406030204" pitchFamily="18" charset="0"/>
                              </a:rPr>
                              <m:t>𝑡</m:t>
                            </m:r>
                          </m:sub>
                        </m:sSub>
                      </m:den>
                    </m:f>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1</m:t>
                              </m:r>
                            </m:e>
                            <m:e>
                              <m:r>
                                <a:rPr lang="en-US" i="1">
                                  <a:latin typeface="Cambria Math" panose="02040503050406030204" pitchFamily="18" charset="0"/>
                                </a:rPr>
                                <m:t>2</m:t>
                              </m:r>
                            </m:e>
                            <m:e>
                              <m:r>
                                <a:rPr lang="en-US" i="1">
                                  <a:latin typeface="Cambria Math" panose="02040503050406030204" pitchFamily="18" charset="0"/>
                                </a:rPr>
                                <m:t>0</m:t>
                              </m:r>
                            </m:e>
                          </m:mr>
                          <m:mr>
                            <m:e>
                              <m:r>
                                <a:rPr lang="en-US" i="1">
                                  <a:latin typeface="Cambria Math" panose="02040503050406030204" pitchFamily="18" charset="0"/>
                                </a:rPr>
                                <m:t>−2</m:t>
                              </m:r>
                            </m:e>
                            <m:e>
                              <m:r>
                                <a:rPr lang="en-US" i="1">
                                  <a:latin typeface="Cambria Math" panose="02040503050406030204" pitchFamily="18" charset="0"/>
                                </a:rPr>
                                <m:t>−1</m:t>
                              </m:r>
                            </m:e>
                            <m:e>
                              <m:r>
                                <a:rPr lang="en-US" i="1">
                                  <a:latin typeface="Cambria Math" panose="02040503050406030204" pitchFamily="18" charset="0"/>
                                </a:rPr>
                                <m:t>0</m:t>
                              </m:r>
                            </m:e>
                          </m:mr>
                        </m:m>
                      </m:e>
                    </m:d>
                  </m:oMath>
                </a14:m>
                <a:endParaRPr lang="en-US" dirty="0">
                  <a:latin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550373" y="5169184"/>
                <a:ext cx="4002827" cy="824906"/>
              </a:xfrm>
              <a:prstGeom prst="rect">
                <a:avLst/>
              </a:prstGeom>
              <a:blipFill>
                <a:blip r:embed="rId7"/>
                <a:stretch>
                  <a:fillRect/>
                </a:stretch>
              </a:blipFill>
            </p:spPr>
            <p:txBody>
              <a:bodyPr/>
              <a:lstStyle/>
              <a:p>
                <a:r>
                  <a:rPr lang="en-US">
                    <a:noFill/>
                  </a:rPr>
                  <a:t> </a:t>
                </a:r>
              </a:p>
            </p:txBody>
          </p:sp>
        </mc:Fallback>
      </mc:AlternateContent>
      <p:sp>
        <p:nvSpPr>
          <p:cNvPr id="28" name="TextBox 27"/>
          <p:cNvSpPr txBox="1"/>
          <p:nvPr/>
        </p:nvSpPr>
        <p:spPr>
          <a:xfrm>
            <a:off x="8225000" y="5303963"/>
            <a:ext cx="569387" cy="369332"/>
          </a:xfrm>
          <a:prstGeom prst="rect">
            <a:avLst/>
          </a:prstGeom>
          <a:noFill/>
        </p:spPr>
        <p:txBody>
          <a:bodyPr wrap="none" rtlCol="0">
            <a:spAutoFit/>
          </a:bodyPr>
          <a:lstStyle/>
          <a:p>
            <a:r>
              <a:rPr lang="en-US" dirty="0">
                <a:latin typeface="Times New Roman" panose="02020603050405020304" pitchFamily="18" charset="0"/>
              </a:rPr>
              <a:t>(66)</a:t>
            </a:r>
          </a:p>
        </p:txBody>
      </p:sp>
    </p:spTree>
    <p:extLst>
      <p:ext uri="{BB962C8B-B14F-4D97-AF65-F5344CB8AC3E}">
        <p14:creationId xmlns:p14="http://schemas.microsoft.com/office/powerpoint/2010/main" val="1561773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2262992" cy="584775"/>
          </a:xfrm>
          <a:prstGeom prst="rect">
            <a:avLst/>
          </a:prstGeom>
        </p:spPr>
        <p:txBody>
          <a:bodyPr wrap="none">
            <a:spAutoFit/>
          </a:bodyPr>
          <a:lstStyle/>
          <a:p>
            <a:r>
              <a:rPr lang="en-US" sz="3200" dirty="0">
                <a:solidFill>
                  <a:srgbClr val="C8102E"/>
                </a:solidFill>
                <a:latin typeface="+mj-lt"/>
                <a:ea typeface="+mj-ea"/>
                <a:cs typeface="+mj-cs"/>
              </a:rPr>
              <a:t>I</a:t>
            </a:r>
            <a:r>
              <a:rPr lang="en-US" altLang="zh-CN" sz="3200" dirty="0">
                <a:solidFill>
                  <a:srgbClr val="C8102E"/>
                </a:solidFill>
                <a:latin typeface="+mj-lt"/>
                <a:ea typeface="+mj-ea"/>
                <a:cs typeface="+mj-cs"/>
              </a:rPr>
              <a:t>ntroduction</a:t>
            </a:r>
            <a:endParaRPr lang="en-US" sz="3200" dirty="0">
              <a:solidFill>
                <a:srgbClr val="C8102E"/>
              </a:solidFill>
              <a:latin typeface="+mj-lt"/>
              <a:ea typeface="+mj-ea"/>
              <a:cs typeface="+mj-cs"/>
            </a:endParaRPr>
          </a:p>
        </p:txBody>
      </p:sp>
      <p:sp>
        <p:nvSpPr>
          <p:cNvPr id="5" name="Rectangle 4"/>
          <p:cNvSpPr/>
          <p:nvPr/>
        </p:nvSpPr>
        <p:spPr>
          <a:xfrm>
            <a:off x="149772" y="647700"/>
            <a:ext cx="8865476" cy="1569660"/>
          </a:xfrm>
          <a:prstGeom prst="rect">
            <a:avLst/>
          </a:prstGeom>
        </p:spPr>
        <p:txBody>
          <a:bodyPr wrap="square">
            <a:spAutoFit/>
          </a:bodyPr>
          <a:lstStyle/>
          <a:p>
            <a:pPr algn="just"/>
            <a:r>
              <a:rPr lang="en-US" sz="1600" dirty="0">
                <a:latin typeface="Times New Roman" panose="02020603050405020304" pitchFamily="18" charset="0"/>
              </a:rPr>
              <a:t>In Fig.1, the models can represent a step-down (source side to load side) or a step-up (source side to load side) transformer bank. The notation is such that the capital letters </a:t>
            </a:r>
            <a:r>
              <a:rPr lang="en-US" sz="1600" i="1" dirty="0">
                <a:latin typeface="Times New Roman" panose="02020603050405020304" pitchFamily="18" charset="0"/>
              </a:rPr>
              <a:t>A, B, C</a:t>
            </a:r>
            <a:r>
              <a:rPr lang="en-US" sz="1600" dirty="0">
                <a:latin typeface="Times New Roman" panose="02020603050405020304" pitchFamily="18" charset="0"/>
              </a:rPr>
              <a:t>, and </a:t>
            </a:r>
            <a:r>
              <a:rPr lang="en-US" sz="1600" i="1" dirty="0">
                <a:latin typeface="Times New Roman" panose="02020603050405020304" pitchFamily="18" charset="0"/>
              </a:rPr>
              <a:t>N</a:t>
            </a:r>
            <a:r>
              <a:rPr lang="en-US" sz="1600" dirty="0">
                <a:latin typeface="Times New Roman" panose="02020603050405020304" pitchFamily="18" charset="0"/>
              </a:rPr>
              <a:t> will always refer to the </a:t>
            </a:r>
            <a:r>
              <a:rPr lang="en-US" sz="1600" i="1" dirty="0">
                <a:latin typeface="Times New Roman" panose="02020603050405020304" pitchFamily="18" charset="0"/>
              </a:rPr>
              <a:t>source</a:t>
            </a:r>
            <a:r>
              <a:rPr lang="en-US" sz="1600" dirty="0">
                <a:latin typeface="Times New Roman" panose="02020603050405020304" pitchFamily="18" charset="0"/>
              </a:rPr>
              <a:t> side (node </a:t>
            </a:r>
            <a:r>
              <a:rPr lang="en-US" sz="1600" b="1" i="1" dirty="0">
                <a:latin typeface="Times New Roman" panose="02020603050405020304" pitchFamily="18" charset="0"/>
              </a:rPr>
              <a:t>n</a:t>
            </a:r>
            <a:r>
              <a:rPr lang="en-US" sz="1600" dirty="0">
                <a:latin typeface="Times New Roman" panose="02020603050405020304" pitchFamily="18" charset="0"/>
              </a:rPr>
              <a:t>) of the bank and the lower case letters </a:t>
            </a:r>
            <a:r>
              <a:rPr lang="en-US" sz="1600" i="1" dirty="0">
                <a:latin typeface="Times New Roman" panose="02020603050405020304" pitchFamily="18" charset="0"/>
              </a:rPr>
              <a:t>a, b, c</a:t>
            </a:r>
            <a:r>
              <a:rPr lang="en-US" sz="1600" dirty="0">
                <a:latin typeface="Times New Roman" panose="02020603050405020304" pitchFamily="18" charset="0"/>
              </a:rPr>
              <a:t>, and </a:t>
            </a:r>
            <a:r>
              <a:rPr lang="en-US" sz="1600" i="1" dirty="0">
                <a:latin typeface="Times New Roman" panose="02020603050405020304" pitchFamily="18" charset="0"/>
              </a:rPr>
              <a:t>n</a:t>
            </a:r>
            <a:r>
              <a:rPr lang="en-US" sz="1600" dirty="0">
                <a:latin typeface="Times New Roman" panose="02020603050405020304" pitchFamily="18" charset="0"/>
              </a:rPr>
              <a:t> will always refer to the </a:t>
            </a:r>
            <a:r>
              <a:rPr lang="en-US" sz="1600" b="1" dirty="0">
                <a:latin typeface="Times New Roman" panose="02020603050405020304" pitchFamily="18" charset="0"/>
              </a:rPr>
              <a:t>load</a:t>
            </a:r>
            <a:r>
              <a:rPr lang="en-US" sz="1600" dirty="0">
                <a:latin typeface="Times New Roman" panose="02020603050405020304" pitchFamily="18" charset="0"/>
              </a:rPr>
              <a:t> side (node </a:t>
            </a:r>
            <a:r>
              <a:rPr lang="en-US" sz="1600" b="1" i="1" dirty="0">
                <a:latin typeface="Times New Roman" panose="02020603050405020304" pitchFamily="18" charset="0"/>
              </a:rPr>
              <a:t>m</a:t>
            </a:r>
            <a:r>
              <a:rPr lang="en-US" sz="1600" dirty="0">
                <a:latin typeface="Times New Roman" panose="02020603050405020304" pitchFamily="18" charset="0"/>
              </a:rPr>
              <a:t>) of the bank. It is assumed that all variations of the wye–delta connections are connected in the “American Standard Thirty Degree” connection. The described phase notation and the standard phase shifts for positive sequence voltages and currents are</a:t>
            </a:r>
          </a:p>
        </p:txBody>
      </p:sp>
      <p:sp>
        <p:nvSpPr>
          <p:cNvPr id="6" name="TextBox 5"/>
          <p:cNvSpPr txBox="1"/>
          <p:nvPr/>
        </p:nvSpPr>
        <p:spPr>
          <a:xfrm>
            <a:off x="1913327" y="5697385"/>
            <a:ext cx="5638800" cy="369332"/>
          </a:xfrm>
          <a:prstGeom prst="rect">
            <a:avLst/>
          </a:prstGeom>
          <a:noFill/>
        </p:spPr>
        <p:txBody>
          <a:bodyPr wrap="square" rtlCol="0">
            <a:spAutoFit/>
          </a:bodyPr>
          <a:lstStyle/>
          <a:p>
            <a:pPr algn="ctr"/>
            <a:r>
              <a:rPr lang="en-US" dirty="0">
                <a:latin typeface="Times New Roman" panose="02020603050405020304" pitchFamily="18" charset="0"/>
              </a:rPr>
              <a:t>Fig.1 General three-phase transformer bank</a:t>
            </a:r>
          </a:p>
        </p:txBody>
      </p:sp>
      <p:sp>
        <p:nvSpPr>
          <p:cNvPr id="7" name="Rectangle 6"/>
          <p:cNvSpPr/>
          <p:nvPr/>
        </p:nvSpPr>
        <p:spPr>
          <a:xfrm>
            <a:off x="327206" y="2133600"/>
            <a:ext cx="2071465" cy="369332"/>
          </a:xfrm>
          <a:prstGeom prst="rect">
            <a:avLst/>
          </a:prstGeom>
        </p:spPr>
        <p:txBody>
          <a:bodyPr wrap="none">
            <a:spAutoFit/>
          </a:bodyPr>
          <a:lstStyle/>
          <a:p>
            <a:pPr algn="just"/>
            <a:r>
              <a:rPr lang="en-US" sz="1600" dirty="0">
                <a:latin typeface="Times New Roman" panose="02020603050405020304" pitchFamily="18" charset="0"/>
              </a:rPr>
              <a:t>Step-down</a:t>
            </a:r>
            <a:r>
              <a:rPr lang="en-US" dirty="0">
                <a:latin typeface="Times New Roman" panose="02020603050405020304" pitchFamily="18" charset="0"/>
              </a:rPr>
              <a:t> </a:t>
            </a:r>
            <a:r>
              <a:rPr lang="en-US" sz="1600" dirty="0">
                <a:latin typeface="Times New Roman" panose="02020603050405020304" pitchFamily="18" charset="0"/>
              </a:rPr>
              <a:t>connection</a:t>
            </a:r>
          </a:p>
        </p:txBody>
      </p:sp>
      <mc:AlternateContent xmlns:mc="http://schemas.openxmlformats.org/markup-compatibility/2006" xmlns:a14="http://schemas.microsoft.com/office/drawing/2010/main">
        <mc:Choice Requires="a14">
          <p:sp>
            <p:nvSpPr>
              <p:cNvPr id="8" name="TextBox 7"/>
              <p:cNvSpPr txBox="1"/>
              <p:nvPr/>
            </p:nvSpPr>
            <p:spPr>
              <a:xfrm>
                <a:off x="3733800" y="2444309"/>
                <a:ext cx="1997855" cy="283219"/>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𝐴𝐵</m:t>
                        </m:r>
                      </m:sub>
                    </m:sSub>
                    <m:r>
                      <a:rPr lang="en-US" b="0" i="1" smtClean="0">
                        <a:latin typeface="Cambria Math" panose="02040503050406030204" pitchFamily="18" charset="0"/>
                      </a:rPr>
                      <m:t> </m:t>
                    </m:r>
                    <m:r>
                      <a:rPr lang="en-US" b="0" i="1" smtClean="0">
                        <a:latin typeface="Cambria Math" panose="02040503050406030204" pitchFamily="18" charset="0"/>
                      </a:rPr>
                      <m:t>𝑙𝑒𝑎𝑑𝑠</m:t>
                    </m:r>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𝑉</m:t>
                        </m:r>
                      </m:e>
                      <m:sub>
                        <m:r>
                          <a:rPr lang="en-US" b="0" i="1" smtClean="0">
                            <a:latin typeface="Cambria Math" panose="02040503050406030204" pitchFamily="18" charset="0"/>
                          </a:rPr>
                          <m:t>𝑎𝑏</m:t>
                        </m:r>
                      </m:sub>
                    </m:sSub>
                  </m:oMath>
                </a14:m>
                <a:r>
                  <a:rPr lang="en-US" dirty="0">
                    <a:latin typeface="Times New Roman" panose="02020603050405020304" pitchFamily="18" charset="0"/>
                  </a:rPr>
                  <a:t> by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30</m:t>
                        </m:r>
                      </m:e>
                      <m:sup>
                        <m:r>
                          <a:rPr lang="en-US" i="1">
                            <a:latin typeface="Cambria Math" panose="02040503050406030204" pitchFamily="18" charset="0"/>
                            <a:ea typeface="Cambria Math" panose="02040503050406030204" pitchFamily="18" charset="0"/>
                          </a:rPr>
                          <m:t>°</m:t>
                        </m:r>
                      </m:sup>
                    </m:sSup>
                  </m:oMath>
                </a14:m>
                <a:endParaRPr lang="en-US" dirty="0">
                  <a:latin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733800" y="2444309"/>
                <a:ext cx="1997855" cy="283219"/>
              </a:xfrm>
              <a:prstGeom prst="rect">
                <a:avLst/>
              </a:prstGeom>
              <a:blipFill>
                <a:blip r:embed="rId2"/>
                <a:stretch>
                  <a:fillRect l="-4281" t="-26087" r="-2446" b="-50000"/>
                </a:stretch>
              </a:blipFill>
            </p:spPr>
            <p:txBody>
              <a:bodyPr/>
              <a:lstStyle/>
              <a:p>
                <a:r>
                  <a:rPr lang="en-US">
                    <a:noFill/>
                  </a:rPr>
                  <a:t> </a:t>
                </a:r>
              </a:p>
            </p:txBody>
          </p:sp>
        </mc:Fallback>
      </mc:AlternateContent>
      <p:sp>
        <p:nvSpPr>
          <p:cNvPr id="9" name="Rectangle 8"/>
          <p:cNvSpPr/>
          <p:nvPr/>
        </p:nvSpPr>
        <p:spPr>
          <a:xfrm>
            <a:off x="7690590" y="2401252"/>
            <a:ext cx="453970" cy="369332"/>
          </a:xfrm>
          <a:prstGeom prst="rect">
            <a:avLst/>
          </a:prstGeom>
        </p:spPr>
        <p:txBody>
          <a:bodyPr wrap="none">
            <a:spAutoFit/>
          </a:bodyPr>
          <a:lstStyle/>
          <a:p>
            <a:pPr algn="just"/>
            <a:r>
              <a:rPr lang="en-US" dirty="0">
                <a:latin typeface="Times New Roman" panose="02020603050405020304" pitchFamily="18" charset="0"/>
              </a:rPr>
              <a:t>(1)</a:t>
            </a:r>
          </a:p>
        </p:txBody>
      </p:sp>
      <mc:AlternateContent xmlns:mc="http://schemas.openxmlformats.org/markup-compatibility/2006" xmlns:a14="http://schemas.microsoft.com/office/drawing/2010/main">
        <mc:Choice Requires="a14">
          <p:sp>
            <p:nvSpPr>
              <p:cNvPr id="10" name="TextBox 9"/>
              <p:cNvSpPr txBox="1"/>
              <p:nvPr/>
            </p:nvSpPr>
            <p:spPr>
              <a:xfrm>
                <a:off x="3881789" y="2771681"/>
                <a:ext cx="1701876" cy="283219"/>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𝐴</m:t>
                        </m:r>
                      </m:sub>
                    </m:sSub>
                    <m:r>
                      <a:rPr lang="en-US" b="0" i="1" smtClean="0">
                        <a:latin typeface="Cambria Math" panose="02040503050406030204" pitchFamily="18" charset="0"/>
                      </a:rPr>
                      <m:t> </m:t>
                    </m:r>
                    <m:r>
                      <a:rPr lang="en-US" b="0" i="1" smtClean="0">
                        <a:latin typeface="Cambria Math" panose="02040503050406030204" pitchFamily="18" charset="0"/>
                      </a:rPr>
                      <m:t>𝑙𝑒𝑎𝑑𝑠</m:t>
                    </m:r>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b="0" i="1" smtClean="0">
                            <a:latin typeface="Cambria Math" panose="02040503050406030204" pitchFamily="18" charset="0"/>
                          </a:rPr>
                          <m:t>𝐼</m:t>
                        </m:r>
                      </m:e>
                      <m:sub>
                        <m:r>
                          <a:rPr lang="en-US" b="0" i="1" smtClean="0">
                            <a:latin typeface="Cambria Math" panose="02040503050406030204" pitchFamily="18" charset="0"/>
                          </a:rPr>
                          <m:t>𝑎</m:t>
                        </m:r>
                      </m:sub>
                    </m:sSub>
                  </m:oMath>
                </a14:m>
                <a:r>
                  <a:rPr lang="en-US" dirty="0">
                    <a:latin typeface="Times New Roman" panose="02020603050405020304" pitchFamily="18" charset="0"/>
                  </a:rPr>
                  <a:t> by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30</m:t>
                        </m:r>
                      </m:e>
                      <m:sup>
                        <m:r>
                          <a:rPr lang="en-US" i="1">
                            <a:latin typeface="Cambria Math" panose="02040503050406030204" pitchFamily="18" charset="0"/>
                            <a:ea typeface="Cambria Math" panose="02040503050406030204" pitchFamily="18" charset="0"/>
                          </a:rPr>
                          <m:t>°</m:t>
                        </m:r>
                      </m:sup>
                    </m:sSup>
                  </m:oMath>
                </a14:m>
                <a:endParaRPr lang="en-US" dirty="0">
                  <a:latin typeface="Times New Roman" panose="020206030504050203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881789" y="2771681"/>
                <a:ext cx="1701876" cy="283219"/>
              </a:xfrm>
              <a:prstGeom prst="rect">
                <a:avLst/>
              </a:prstGeom>
              <a:blipFill>
                <a:blip r:embed="rId3"/>
                <a:stretch>
                  <a:fillRect l="-5018" t="-26087" r="-2867" b="-50000"/>
                </a:stretch>
              </a:blipFill>
            </p:spPr>
            <p:txBody>
              <a:bodyPr/>
              <a:lstStyle/>
              <a:p>
                <a:r>
                  <a:rPr lang="en-US">
                    <a:noFill/>
                  </a:rPr>
                  <a:t> </a:t>
                </a:r>
              </a:p>
            </p:txBody>
          </p:sp>
        </mc:Fallback>
      </mc:AlternateContent>
      <p:sp>
        <p:nvSpPr>
          <p:cNvPr id="11" name="Rectangle 10"/>
          <p:cNvSpPr/>
          <p:nvPr/>
        </p:nvSpPr>
        <p:spPr>
          <a:xfrm>
            <a:off x="7690590" y="2764205"/>
            <a:ext cx="453970" cy="369332"/>
          </a:xfrm>
          <a:prstGeom prst="rect">
            <a:avLst/>
          </a:prstGeom>
        </p:spPr>
        <p:txBody>
          <a:bodyPr wrap="none">
            <a:spAutoFit/>
          </a:bodyPr>
          <a:lstStyle/>
          <a:p>
            <a:pPr algn="just"/>
            <a:r>
              <a:rPr lang="en-US" dirty="0">
                <a:latin typeface="Times New Roman" panose="02020603050405020304" pitchFamily="18" charset="0"/>
              </a:rPr>
              <a:t>(2)</a:t>
            </a:r>
          </a:p>
        </p:txBody>
      </p:sp>
      <p:sp>
        <p:nvSpPr>
          <p:cNvPr id="12" name="Rectangle 11"/>
          <p:cNvSpPr/>
          <p:nvPr/>
        </p:nvSpPr>
        <p:spPr>
          <a:xfrm>
            <a:off x="312009" y="3054900"/>
            <a:ext cx="1815818" cy="369332"/>
          </a:xfrm>
          <a:prstGeom prst="rect">
            <a:avLst/>
          </a:prstGeom>
        </p:spPr>
        <p:txBody>
          <a:bodyPr wrap="none">
            <a:spAutoFit/>
          </a:bodyPr>
          <a:lstStyle/>
          <a:p>
            <a:pPr algn="just"/>
            <a:r>
              <a:rPr lang="en-US" sz="1600" dirty="0">
                <a:latin typeface="Times New Roman" panose="02020603050405020304" pitchFamily="18" charset="0"/>
              </a:rPr>
              <a:t>Step-up</a:t>
            </a:r>
            <a:r>
              <a:rPr lang="en-US" dirty="0">
                <a:latin typeface="Times New Roman" panose="02020603050405020304" pitchFamily="18" charset="0"/>
              </a:rPr>
              <a:t> </a:t>
            </a:r>
            <a:r>
              <a:rPr lang="en-US" sz="1600" dirty="0">
                <a:latin typeface="Times New Roman" panose="02020603050405020304" pitchFamily="18" charset="0"/>
              </a:rPr>
              <a:t>connection</a:t>
            </a:r>
          </a:p>
        </p:txBody>
      </p:sp>
      <mc:AlternateContent xmlns:mc="http://schemas.openxmlformats.org/markup-compatibility/2006" xmlns:a14="http://schemas.microsoft.com/office/drawing/2010/main">
        <mc:Choice Requires="a14">
          <p:sp>
            <p:nvSpPr>
              <p:cNvPr id="13" name="TextBox 12"/>
              <p:cNvSpPr txBox="1"/>
              <p:nvPr/>
            </p:nvSpPr>
            <p:spPr>
              <a:xfrm>
                <a:off x="3754821" y="3346031"/>
                <a:ext cx="1997855" cy="283219"/>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𝑎𝑏</m:t>
                        </m:r>
                      </m:sub>
                    </m:sSub>
                    <m:r>
                      <a:rPr lang="en-US" b="0" i="1" smtClean="0">
                        <a:latin typeface="Cambria Math" panose="02040503050406030204" pitchFamily="18" charset="0"/>
                      </a:rPr>
                      <m:t> </m:t>
                    </m:r>
                    <m:r>
                      <a:rPr lang="en-US" b="0" i="1" smtClean="0">
                        <a:latin typeface="Cambria Math" panose="02040503050406030204" pitchFamily="18" charset="0"/>
                      </a:rPr>
                      <m:t>𝑙𝑒𝑎𝑑𝑠</m:t>
                    </m:r>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𝑉</m:t>
                        </m:r>
                      </m:e>
                      <m:sub>
                        <m:r>
                          <a:rPr lang="en-US" b="0" i="1" smtClean="0">
                            <a:latin typeface="Cambria Math" panose="02040503050406030204" pitchFamily="18" charset="0"/>
                          </a:rPr>
                          <m:t>𝐴𝐵</m:t>
                        </m:r>
                      </m:sub>
                    </m:sSub>
                  </m:oMath>
                </a14:m>
                <a:r>
                  <a:rPr lang="en-US" dirty="0">
                    <a:latin typeface="Times New Roman" panose="02020603050405020304" pitchFamily="18" charset="0"/>
                  </a:rPr>
                  <a:t> by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30</m:t>
                        </m:r>
                      </m:e>
                      <m:sup>
                        <m:r>
                          <a:rPr lang="en-US" i="1">
                            <a:latin typeface="Cambria Math" panose="02040503050406030204" pitchFamily="18" charset="0"/>
                            <a:ea typeface="Cambria Math" panose="02040503050406030204" pitchFamily="18" charset="0"/>
                          </a:rPr>
                          <m:t>°</m:t>
                        </m:r>
                      </m:sup>
                    </m:sSup>
                  </m:oMath>
                </a14:m>
                <a:endParaRPr lang="en-US" dirty="0">
                  <a:latin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3754821" y="3346031"/>
                <a:ext cx="1997855" cy="283219"/>
              </a:xfrm>
              <a:prstGeom prst="rect">
                <a:avLst/>
              </a:prstGeom>
              <a:blipFill>
                <a:blip r:embed="rId4"/>
                <a:stretch>
                  <a:fillRect l="-4268" t="-26087" r="-2439" b="-50000"/>
                </a:stretch>
              </a:blipFill>
            </p:spPr>
            <p:txBody>
              <a:bodyPr/>
              <a:lstStyle/>
              <a:p>
                <a:r>
                  <a:rPr lang="en-US">
                    <a:noFill/>
                  </a:rPr>
                  <a:t> </a:t>
                </a:r>
              </a:p>
            </p:txBody>
          </p:sp>
        </mc:Fallback>
      </mc:AlternateContent>
      <p:sp>
        <p:nvSpPr>
          <p:cNvPr id="14" name="Rectangle 13"/>
          <p:cNvSpPr/>
          <p:nvPr/>
        </p:nvSpPr>
        <p:spPr>
          <a:xfrm>
            <a:off x="7711611" y="3302974"/>
            <a:ext cx="453970" cy="369332"/>
          </a:xfrm>
          <a:prstGeom prst="rect">
            <a:avLst/>
          </a:prstGeom>
        </p:spPr>
        <p:txBody>
          <a:bodyPr wrap="none">
            <a:spAutoFit/>
          </a:bodyPr>
          <a:lstStyle/>
          <a:p>
            <a:pPr algn="just"/>
            <a:r>
              <a:rPr lang="en-US" dirty="0">
                <a:latin typeface="Times New Roman" panose="02020603050405020304" pitchFamily="18" charset="0"/>
              </a:rPr>
              <a:t>(3)</a:t>
            </a:r>
          </a:p>
        </p:txBody>
      </p:sp>
      <mc:AlternateContent xmlns:mc="http://schemas.openxmlformats.org/markup-compatibility/2006" xmlns:a14="http://schemas.microsoft.com/office/drawing/2010/main">
        <mc:Choice Requires="a14">
          <p:sp>
            <p:nvSpPr>
              <p:cNvPr id="15" name="TextBox 14"/>
              <p:cNvSpPr txBox="1"/>
              <p:nvPr/>
            </p:nvSpPr>
            <p:spPr>
              <a:xfrm>
                <a:off x="3902810" y="3673403"/>
                <a:ext cx="1701876" cy="283219"/>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𝑎</m:t>
                        </m:r>
                      </m:sub>
                    </m:sSub>
                    <m:r>
                      <a:rPr lang="en-US" b="0" i="1" smtClean="0">
                        <a:latin typeface="Cambria Math" panose="02040503050406030204" pitchFamily="18" charset="0"/>
                      </a:rPr>
                      <m:t> </m:t>
                    </m:r>
                    <m:r>
                      <a:rPr lang="en-US" b="0" i="1" smtClean="0">
                        <a:latin typeface="Cambria Math" panose="02040503050406030204" pitchFamily="18" charset="0"/>
                      </a:rPr>
                      <m:t>𝑙𝑒𝑎𝑑𝑠</m:t>
                    </m:r>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b="0" i="1" smtClean="0">
                            <a:latin typeface="Cambria Math" panose="02040503050406030204" pitchFamily="18" charset="0"/>
                          </a:rPr>
                          <m:t>𝐼</m:t>
                        </m:r>
                      </m:e>
                      <m:sub>
                        <m:r>
                          <a:rPr lang="en-US" b="0" i="1" smtClean="0">
                            <a:latin typeface="Cambria Math" panose="02040503050406030204" pitchFamily="18" charset="0"/>
                          </a:rPr>
                          <m:t>𝐴</m:t>
                        </m:r>
                      </m:sub>
                    </m:sSub>
                  </m:oMath>
                </a14:m>
                <a:r>
                  <a:rPr lang="en-US" dirty="0">
                    <a:latin typeface="Times New Roman" panose="02020603050405020304" pitchFamily="18" charset="0"/>
                  </a:rPr>
                  <a:t> by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30</m:t>
                        </m:r>
                      </m:e>
                      <m:sup>
                        <m:r>
                          <a:rPr lang="en-US" i="1">
                            <a:latin typeface="Cambria Math" panose="02040503050406030204" pitchFamily="18" charset="0"/>
                            <a:ea typeface="Cambria Math" panose="02040503050406030204" pitchFamily="18" charset="0"/>
                          </a:rPr>
                          <m:t>°</m:t>
                        </m:r>
                      </m:sup>
                    </m:sSup>
                  </m:oMath>
                </a14:m>
                <a:endParaRPr lang="en-US" dirty="0">
                  <a:latin typeface="Times New Roman" panose="020206030504050203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902810" y="3673403"/>
                <a:ext cx="1701876" cy="283219"/>
              </a:xfrm>
              <a:prstGeom prst="rect">
                <a:avLst/>
              </a:prstGeom>
              <a:blipFill>
                <a:blip r:embed="rId5"/>
                <a:stretch>
                  <a:fillRect l="-4659" t="-26087" r="-2867" b="-50000"/>
                </a:stretch>
              </a:blipFill>
            </p:spPr>
            <p:txBody>
              <a:bodyPr/>
              <a:lstStyle/>
              <a:p>
                <a:r>
                  <a:rPr lang="en-US">
                    <a:noFill/>
                  </a:rPr>
                  <a:t> </a:t>
                </a:r>
              </a:p>
            </p:txBody>
          </p:sp>
        </mc:Fallback>
      </mc:AlternateContent>
      <p:sp>
        <p:nvSpPr>
          <p:cNvPr id="16" name="Rectangle 15"/>
          <p:cNvSpPr/>
          <p:nvPr/>
        </p:nvSpPr>
        <p:spPr>
          <a:xfrm>
            <a:off x="7711611" y="3665927"/>
            <a:ext cx="453970" cy="369332"/>
          </a:xfrm>
          <a:prstGeom prst="rect">
            <a:avLst/>
          </a:prstGeom>
        </p:spPr>
        <p:txBody>
          <a:bodyPr wrap="none">
            <a:spAutoFit/>
          </a:bodyPr>
          <a:lstStyle/>
          <a:p>
            <a:pPr algn="just"/>
            <a:r>
              <a:rPr lang="en-US" dirty="0">
                <a:latin typeface="Times New Roman" panose="02020603050405020304" pitchFamily="18" charset="0"/>
              </a:rPr>
              <a:t>(4)</a:t>
            </a:r>
          </a:p>
        </p:txBody>
      </p:sp>
      <p:pic>
        <p:nvPicPr>
          <p:cNvPr id="18" name="Picture 17"/>
          <p:cNvPicPr>
            <a:picLocks noChangeAspect="1"/>
          </p:cNvPicPr>
          <p:nvPr/>
        </p:nvPicPr>
        <p:blipFill>
          <a:blip r:embed="rId6"/>
          <a:stretch>
            <a:fillRect/>
          </a:stretch>
        </p:blipFill>
        <p:spPr>
          <a:xfrm>
            <a:off x="2223195" y="3993624"/>
            <a:ext cx="4889141" cy="1687998"/>
          </a:xfrm>
          <a:prstGeom prst="rect">
            <a:avLst/>
          </a:prstGeom>
        </p:spPr>
      </p:pic>
    </p:spTree>
    <p:extLst>
      <p:ext uri="{BB962C8B-B14F-4D97-AF65-F5344CB8AC3E}">
        <p14:creationId xmlns:p14="http://schemas.microsoft.com/office/powerpoint/2010/main" val="3573241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8617616" cy="584775"/>
          </a:xfrm>
          <a:prstGeom prst="rect">
            <a:avLst/>
          </a:prstGeom>
        </p:spPr>
        <p:txBody>
          <a:bodyPr wrap="none">
            <a:spAutoFit/>
          </a:bodyPr>
          <a:lstStyle/>
          <a:p>
            <a:r>
              <a:rPr lang="en-US" sz="3200" dirty="0">
                <a:solidFill>
                  <a:srgbClr val="C8102E"/>
                </a:solidFill>
                <a:latin typeface="+mj-lt"/>
                <a:ea typeface="+mj-ea"/>
                <a:cs typeface="+mj-cs"/>
              </a:rPr>
              <a:t>Undergrounded Wye-Delta Step-Down Connection</a:t>
            </a:r>
          </a:p>
        </p:txBody>
      </p:sp>
      <mc:AlternateContent xmlns:mc="http://schemas.openxmlformats.org/markup-compatibility/2006" xmlns:a14="http://schemas.microsoft.com/office/drawing/2010/main">
        <mc:Choice Requires="a14">
          <p:sp>
            <p:nvSpPr>
              <p:cNvPr id="13" name="Rectangle 12"/>
              <p:cNvSpPr/>
              <p:nvPr/>
            </p:nvSpPr>
            <p:spPr>
              <a:xfrm>
                <a:off x="2796993" y="838200"/>
                <a:ext cx="3105017" cy="88062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𝑎𝑐</m:t>
                                </m:r>
                              </m:sub>
                            </m:sSub>
                          </m:e>
                        </m:eqArr>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i="1">
                                  <a:latin typeface="Cambria Math" panose="02040503050406030204" pitchFamily="18" charset="0"/>
                                </a:rPr>
                                <m:t>1</m:t>
                              </m:r>
                            </m:e>
                            <m:e>
                              <m:r>
                                <a:rPr lang="en-US" b="0" i="1" smtClean="0">
                                  <a:latin typeface="Cambria Math" panose="02040503050406030204" pitchFamily="18" charset="0"/>
                                </a:rPr>
                                <m:t>2</m:t>
                              </m:r>
                            </m:e>
                            <m:e>
                              <m:r>
                                <a:rPr lang="en-US" b="0" i="1" smtClean="0">
                                  <a:latin typeface="Cambria Math" panose="02040503050406030204" pitchFamily="18" charset="0"/>
                                </a:rPr>
                                <m:t>0</m:t>
                              </m:r>
                            </m:e>
                          </m:mr>
                          <m:mr>
                            <m:e>
                              <m:r>
                                <a:rPr lang="en-US" b="0" i="1" smtClean="0">
                                  <a:latin typeface="Cambria Math" panose="02040503050406030204" pitchFamily="18" charset="0"/>
                                </a:rPr>
                                <m:t>−2</m:t>
                              </m:r>
                            </m:e>
                            <m:e>
                              <m:r>
                                <a:rPr lang="en-US" b="0" i="1" smtClean="0">
                                  <a:latin typeface="Cambria Math" panose="02040503050406030204" pitchFamily="18" charset="0"/>
                                </a:rPr>
                                <m:t>−</m:t>
                              </m:r>
                              <m:r>
                                <a:rPr lang="en-US" i="1">
                                  <a:latin typeface="Cambria Math" panose="02040503050406030204" pitchFamily="18" charset="0"/>
                                </a:rPr>
                                <m:t>1</m:t>
                              </m:r>
                            </m:e>
                            <m:e>
                              <m:r>
                                <a:rPr lang="en-US" b="0" i="1" smtClean="0">
                                  <a:latin typeface="Cambria Math" panose="02040503050406030204" pitchFamily="18" charset="0"/>
                                </a:rPr>
                                <m:t>0</m:t>
                              </m:r>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m:t>
                                </m:r>
                              </m:sub>
                            </m:sSub>
                          </m:e>
                        </m:eqArr>
                      </m:e>
                    </m:d>
                  </m:oMath>
                </a14:m>
                <a:endParaRPr lang="en-US" dirty="0">
                  <a:latin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2796993" y="838200"/>
                <a:ext cx="3105017" cy="880626"/>
              </a:xfrm>
              <a:prstGeom prst="rect">
                <a:avLst/>
              </a:prstGeom>
              <a:blipFill>
                <a:blip r:embed="rId2"/>
                <a:stretch>
                  <a:fillRect/>
                </a:stretch>
              </a:blipFill>
            </p:spPr>
            <p:txBody>
              <a:bodyPr/>
              <a:lstStyle/>
              <a:p>
                <a:r>
                  <a:rPr lang="en-US">
                    <a:noFill/>
                  </a:rPr>
                  <a:t> </a:t>
                </a:r>
              </a:p>
            </p:txBody>
          </p:sp>
        </mc:Fallback>
      </mc:AlternateContent>
      <p:sp>
        <p:nvSpPr>
          <p:cNvPr id="14" name="TextBox 13"/>
          <p:cNvSpPr txBox="1"/>
          <p:nvPr/>
        </p:nvSpPr>
        <p:spPr>
          <a:xfrm>
            <a:off x="8116521" y="1072541"/>
            <a:ext cx="569387" cy="369332"/>
          </a:xfrm>
          <a:prstGeom prst="rect">
            <a:avLst/>
          </a:prstGeom>
          <a:noFill/>
        </p:spPr>
        <p:txBody>
          <a:bodyPr wrap="none" rtlCol="0">
            <a:spAutoFit/>
          </a:bodyPr>
          <a:lstStyle/>
          <a:p>
            <a:r>
              <a:rPr lang="en-US" dirty="0">
                <a:latin typeface="Times New Roman" panose="02020603050405020304" pitchFamily="18" charset="0"/>
              </a:rPr>
              <a:t>(63)</a:t>
            </a:r>
          </a:p>
        </p:txBody>
      </p:sp>
      <mc:AlternateContent xmlns:mc="http://schemas.openxmlformats.org/markup-compatibility/2006" xmlns:a14="http://schemas.microsoft.com/office/drawing/2010/main">
        <mc:Choice Requires="a14">
          <p:sp>
            <p:nvSpPr>
              <p:cNvPr id="8" name="Rectangle 7"/>
              <p:cNvSpPr/>
              <p:nvPr/>
            </p:nvSpPr>
            <p:spPr>
              <a:xfrm>
                <a:off x="2550373" y="1828800"/>
                <a:ext cx="4002827" cy="82490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𝑡</m:t>
                            </m:r>
                          </m:sub>
                        </m:sSub>
                      </m:e>
                    </m:d>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𝐴𝐼</m:t>
                            </m:r>
                          </m:e>
                        </m:d>
                      </m:e>
                      <m:sup>
                        <m:r>
                          <a:rPr lang="en-US" i="1">
                            <a:latin typeface="Cambria Math" panose="02040503050406030204" pitchFamily="18" charset="0"/>
                          </a:rPr>
                          <m:t>−1</m:t>
                        </m:r>
                      </m:sup>
                    </m:sSup>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𝐿</m:t>
                        </m:r>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i="1">
                                <a:latin typeface="Cambria Math" panose="02040503050406030204" pitchFamily="18" charset="0"/>
                              </a:rPr>
                              <m:t>𝑡</m:t>
                            </m:r>
                          </m:sub>
                        </m:sSub>
                      </m:den>
                    </m:f>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1</m:t>
                              </m:r>
                            </m:e>
                            <m:e>
                              <m:r>
                                <a:rPr lang="en-US" i="1">
                                  <a:latin typeface="Cambria Math" panose="02040503050406030204" pitchFamily="18" charset="0"/>
                                </a:rPr>
                                <m:t>2</m:t>
                              </m:r>
                            </m:e>
                            <m:e>
                              <m:r>
                                <a:rPr lang="en-US" i="1">
                                  <a:latin typeface="Cambria Math" panose="02040503050406030204" pitchFamily="18" charset="0"/>
                                </a:rPr>
                                <m:t>0</m:t>
                              </m:r>
                            </m:e>
                          </m:mr>
                          <m:mr>
                            <m:e>
                              <m:r>
                                <a:rPr lang="en-US" i="1">
                                  <a:latin typeface="Cambria Math" panose="02040503050406030204" pitchFamily="18" charset="0"/>
                                </a:rPr>
                                <m:t>−2</m:t>
                              </m:r>
                            </m:e>
                            <m:e>
                              <m:r>
                                <a:rPr lang="en-US" i="1">
                                  <a:latin typeface="Cambria Math" panose="02040503050406030204" pitchFamily="18" charset="0"/>
                                </a:rPr>
                                <m:t>−1</m:t>
                              </m:r>
                            </m:e>
                            <m:e>
                              <m:r>
                                <a:rPr lang="en-US" i="1">
                                  <a:latin typeface="Cambria Math" panose="02040503050406030204" pitchFamily="18" charset="0"/>
                                </a:rPr>
                                <m:t>0</m:t>
                              </m:r>
                            </m:e>
                          </m:mr>
                        </m:m>
                      </m:e>
                    </m:d>
                  </m:oMath>
                </a14:m>
                <a:endParaRPr lang="en-US" dirty="0">
                  <a:latin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550373" y="1828800"/>
                <a:ext cx="4002827" cy="824906"/>
              </a:xfrm>
              <a:prstGeom prst="rect">
                <a:avLst/>
              </a:prstGeom>
              <a:blipFill>
                <a:blip r:embed="rId3"/>
                <a:stretch>
                  <a:fillRect/>
                </a:stretch>
              </a:blipFill>
            </p:spPr>
            <p:txBody>
              <a:bodyPr/>
              <a:lstStyle/>
              <a:p>
                <a:r>
                  <a:rPr lang="en-US">
                    <a:noFill/>
                  </a:rPr>
                  <a:t> </a:t>
                </a:r>
              </a:p>
            </p:txBody>
          </p:sp>
        </mc:Fallback>
      </mc:AlternateContent>
      <p:sp>
        <p:nvSpPr>
          <p:cNvPr id="28" name="TextBox 27"/>
          <p:cNvSpPr txBox="1"/>
          <p:nvPr/>
        </p:nvSpPr>
        <p:spPr>
          <a:xfrm>
            <a:off x="8106011" y="2056587"/>
            <a:ext cx="569387" cy="369332"/>
          </a:xfrm>
          <a:prstGeom prst="rect">
            <a:avLst/>
          </a:prstGeom>
          <a:noFill/>
        </p:spPr>
        <p:txBody>
          <a:bodyPr wrap="none" rtlCol="0">
            <a:spAutoFit/>
          </a:bodyPr>
          <a:lstStyle/>
          <a:p>
            <a:r>
              <a:rPr lang="en-US" dirty="0">
                <a:latin typeface="Times New Roman" panose="02020603050405020304" pitchFamily="18" charset="0"/>
              </a:rPr>
              <a:t>(66)</a:t>
            </a:r>
          </a:p>
        </p:txBody>
      </p:sp>
      <p:sp>
        <p:nvSpPr>
          <p:cNvPr id="5" name="Rectangle 4"/>
          <p:cNvSpPr/>
          <p:nvPr/>
        </p:nvSpPr>
        <p:spPr>
          <a:xfrm>
            <a:off x="115614" y="3259549"/>
            <a:ext cx="8991600" cy="2554545"/>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Equation (66) defines the generalized constant matrix [</a:t>
            </a:r>
            <a:r>
              <a:rPr lang="en-US" sz="2000" i="1" dirty="0" err="1">
                <a:solidFill>
                  <a:srgbClr val="000000"/>
                </a:solidFill>
                <a:latin typeface="Times New Roman" panose="02020603050405020304" pitchFamily="18" charset="0"/>
              </a:rPr>
              <a:t>d</a:t>
            </a:r>
            <a:r>
              <a:rPr lang="en-US" sz="2000" i="1" baseline="-25000" dirty="0" err="1">
                <a:solidFill>
                  <a:srgbClr val="000000"/>
                </a:solidFill>
                <a:latin typeface="Times New Roman" panose="02020603050405020304" pitchFamily="18" charset="0"/>
              </a:rPr>
              <a:t>t</a:t>
            </a:r>
            <a:r>
              <a:rPr lang="en-US" sz="2000" dirty="0">
                <a:solidFill>
                  <a:srgbClr val="000000"/>
                </a:solidFill>
                <a:latin typeface="Times New Roman" panose="02020603050405020304" pitchFamily="18" charset="0"/>
              </a:rPr>
              <a:t>] for the ungrounded wye–delta transformer connection. In the process of the derivation, a very convenient equation (Equation (63)) evolved that can be used anytime the currents in a delta need to be determined knowing the line currents. However, it must be understood that this equation will only work when the delta currents sum to zero, which means an ungrounded neutral on the primary.</a:t>
            </a:r>
          </a:p>
          <a:p>
            <a:pPr algn="just"/>
            <a:r>
              <a:rPr lang="en-US" sz="2000" dirty="0">
                <a:solidFill>
                  <a:srgbClr val="000000"/>
                </a:solidFill>
                <a:latin typeface="Times New Roman" panose="02020603050405020304" pitchFamily="18" charset="0"/>
              </a:rPr>
              <a:t>The generalized matrices [</a:t>
            </a:r>
            <a:r>
              <a:rPr lang="en-US" sz="2000" i="1" dirty="0">
                <a:solidFill>
                  <a:srgbClr val="000000"/>
                </a:solidFill>
                <a:latin typeface="Times New Roman" panose="02020603050405020304" pitchFamily="18" charset="0"/>
              </a:rPr>
              <a:t>a</a:t>
            </a:r>
            <a:r>
              <a:rPr lang="en-US" sz="2000" i="1" baseline="-25000" dirty="0">
                <a:solidFill>
                  <a:srgbClr val="000000"/>
                </a:solidFill>
                <a:latin typeface="Times New Roman" panose="02020603050405020304" pitchFamily="18" charset="0"/>
              </a:rPr>
              <a:t>t</a:t>
            </a:r>
            <a:r>
              <a:rPr lang="en-US" sz="2000" dirty="0">
                <a:solidFill>
                  <a:srgbClr val="000000"/>
                </a:solidFill>
                <a:latin typeface="Times New Roman" panose="02020603050405020304" pitchFamily="18" charset="0"/>
              </a:rPr>
              <a:t>] and [</a:t>
            </a:r>
            <a:r>
              <a:rPr lang="en-US" sz="2000" i="1" dirty="0" err="1">
                <a:solidFill>
                  <a:srgbClr val="000000"/>
                </a:solidFill>
                <a:latin typeface="Times New Roman" panose="02020603050405020304" pitchFamily="18" charset="0"/>
              </a:rPr>
              <a:t>b</a:t>
            </a:r>
            <a:r>
              <a:rPr lang="en-US" sz="2000" i="1" baseline="-25000" dirty="0" err="1">
                <a:solidFill>
                  <a:srgbClr val="000000"/>
                </a:solidFill>
                <a:latin typeface="Times New Roman" panose="02020603050405020304" pitchFamily="18" charset="0"/>
              </a:rPr>
              <a:t>t</a:t>
            </a:r>
            <a:r>
              <a:rPr lang="en-US" sz="2000" dirty="0">
                <a:solidFill>
                  <a:srgbClr val="000000"/>
                </a:solidFill>
                <a:latin typeface="Times New Roman" panose="02020603050405020304" pitchFamily="18" charset="0"/>
              </a:rPr>
              <a:t>] can now be developed. Solve Equation (54) for [</a:t>
            </a:r>
            <a:r>
              <a:rPr lang="en-US" sz="2000" i="1" dirty="0">
                <a:solidFill>
                  <a:srgbClr val="000000"/>
                </a:solidFill>
                <a:latin typeface="Times New Roman" panose="02020603050405020304" pitchFamily="18" charset="0"/>
              </a:rPr>
              <a:t>VLN</a:t>
            </a:r>
            <a:r>
              <a:rPr lang="en-US" sz="2000" i="1" baseline="-25000" dirty="0">
                <a:solidFill>
                  <a:srgbClr val="000000"/>
                </a:solidFill>
                <a:latin typeface="Times New Roman" panose="02020603050405020304" pitchFamily="18" charset="0"/>
              </a:rPr>
              <a:t>ABC</a:t>
            </a:r>
            <a:r>
              <a:rPr lang="en-US" sz="2000" dirty="0">
                <a:solidFill>
                  <a:srgbClr val="000000"/>
                </a:solidFill>
                <a:latin typeface="Times New Roman" panose="02020603050405020304" pitchFamily="18" charset="0"/>
              </a:rPr>
              <a:t>]:</a:t>
            </a:r>
          </a:p>
        </p:txBody>
      </p:sp>
      <mc:AlternateContent xmlns:mc="http://schemas.openxmlformats.org/markup-compatibility/2006" xmlns:a14="http://schemas.microsoft.com/office/drawing/2010/main">
        <mc:Choice Requires="a14">
          <p:sp>
            <p:nvSpPr>
              <p:cNvPr id="29" name="Rectangle 28"/>
              <p:cNvSpPr/>
              <p:nvPr/>
            </p:nvSpPr>
            <p:spPr>
              <a:xfrm>
                <a:off x="2120972" y="2750859"/>
                <a:ext cx="5043945"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𝑉𝐿𝐿</m:t>
                            </m:r>
                          </m:e>
                          <m:sub>
                            <m:r>
                              <a:rPr lang="en-US" i="1">
                                <a:latin typeface="Cambria Math" panose="02040503050406030204" pitchFamily="18" charset="0"/>
                              </a:rPr>
                              <m:t>𝑎𝑏𝑐</m:t>
                            </m:r>
                          </m:sub>
                        </m:sSub>
                      </m:e>
                    </m:d>
                    <m:r>
                      <a:rPr lang="en-US" i="1">
                        <a:latin typeface="Cambria Math" panose="02040503050406030204" pitchFamily="18" charset="0"/>
                      </a:rPr>
                      <m:t>=</m:t>
                    </m:r>
                    <m:sSup>
                      <m:sSupPr>
                        <m:ctrlPr>
                          <a:rPr lang="en-US"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b="0" i="1" smtClean="0">
                            <a:latin typeface="Cambria Math" panose="02040503050406030204" pitchFamily="18" charset="0"/>
                          </a:rPr>
                          <m:t>−1</m:t>
                        </m:r>
                      </m:sup>
                    </m:sSup>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𝑉𝐿𝑁</m:t>
                            </m:r>
                          </m:e>
                          <m:sub>
                            <m:r>
                              <a:rPr lang="en-US" i="1">
                                <a:latin typeface="Cambria Math" panose="02040503050406030204" pitchFamily="18" charset="0"/>
                              </a:rPr>
                              <m:t>𝐴𝐵𝐶</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m:t>
                            </m:r>
                            <m:r>
                              <a:rPr lang="en-US" b="0" i="1" smtClean="0">
                                <a:latin typeface="Cambria Math" panose="02040503050406030204" pitchFamily="18" charset="0"/>
                              </a:rPr>
                              <m:t>𝑁</m:t>
                            </m:r>
                            <m:r>
                              <a:rPr lang="en-US" i="1">
                                <a:latin typeface="Cambria Math" panose="02040503050406030204" pitchFamily="18" charset="0"/>
                              </a:rPr>
                              <m:t>𝑡</m:t>
                            </m:r>
                          </m:e>
                          <m:sub>
                            <m:r>
                              <a:rPr lang="en-US" i="1">
                                <a:latin typeface="Cambria Math" panose="02040503050406030204" pitchFamily="18" charset="0"/>
                              </a:rPr>
                              <m:t>𝑎𝑏𝑐</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29" name="Rectangle 28"/>
              <p:cNvSpPr>
                <a:spLocks noRot="1" noChangeAspect="1" noMove="1" noResize="1" noEditPoints="1" noAdjustHandles="1" noChangeArrowheads="1" noChangeShapeType="1" noTextEdit="1"/>
              </p:cNvSpPr>
              <p:nvPr/>
            </p:nvSpPr>
            <p:spPr>
              <a:xfrm>
                <a:off x="2120972" y="2750859"/>
                <a:ext cx="5043945" cy="369332"/>
              </a:xfrm>
              <a:prstGeom prst="rect">
                <a:avLst/>
              </a:prstGeom>
              <a:blipFill>
                <a:blip r:embed="rId4"/>
                <a:stretch>
                  <a:fillRect b="-1639"/>
                </a:stretch>
              </a:blipFill>
            </p:spPr>
            <p:txBody>
              <a:bodyPr/>
              <a:lstStyle/>
              <a:p>
                <a:r>
                  <a:rPr lang="en-US">
                    <a:noFill/>
                  </a:rPr>
                  <a:t> </a:t>
                </a:r>
              </a:p>
            </p:txBody>
          </p:sp>
        </mc:Fallback>
      </mc:AlternateContent>
      <p:sp>
        <p:nvSpPr>
          <p:cNvPr id="30" name="TextBox 29"/>
          <p:cNvSpPr txBox="1"/>
          <p:nvPr/>
        </p:nvSpPr>
        <p:spPr>
          <a:xfrm>
            <a:off x="8106010" y="2671301"/>
            <a:ext cx="569387" cy="369332"/>
          </a:xfrm>
          <a:prstGeom prst="rect">
            <a:avLst/>
          </a:prstGeom>
          <a:noFill/>
        </p:spPr>
        <p:txBody>
          <a:bodyPr wrap="none" rtlCol="0">
            <a:spAutoFit/>
          </a:bodyPr>
          <a:lstStyle/>
          <a:p>
            <a:r>
              <a:rPr lang="en-US" dirty="0">
                <a:latin typeface="Times New Roman" panose="02020603050405020304" pitchFamily="18" charset="0"/>
              </a:rPr>
              <a:t>(54)</a:t>
            </a:r>
          </a:p>
        </p:txBody>
      </p:sp>
      <mc:AlternateContent xmlns:mc="http://schemas.openxmlformats.org/markup-compatibility/2006" xmlns:a14="http://schemas.microsoft.com/office/drawing/2010/main">
        <mc:Choice Requires="a14">
          <p:sp>
            <p:nvSpPr>
              <p:cNvPr id="31" name="Rectangle 30"/>
              <p:cNvSpPr/>
              <p:nvPr/>
            </p:nvSpPr>
            <p:spPr>
              <a:xfrm>
                <a:off x="2120972" y="5715890"/>
                <a:ext cx="544052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b="0" i="1" smtClean="0">
                                  <a:latin typeface="Cambria Math" panose="02040503050406030204" pitchFamily="18" charset="0"/>
                                </a:rPr>
                                <m:t>𝐴𝐵𝐶</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𝐿</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𝑍𝑁𝑡</m:t>
                              </m:r>
                            </m:e>
                            <m:sub>
                              <m:r>
                                <a:rPr lang="en-US" b="0" i="1" smtClean="0">
                                  <a:latin typeface="Cambria Math" panose="02040503050406030204" pitchFamily="18" charset="0"/>
                                </a:rPr>
                                <m:t>𝑎𝑏𝑐</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𝐴𝐵𝐶</m:t>
                              </m:r>
                            </m:sub>
                          </m:sSub>
                        </m:e>
                      </m:d>
                    </m:oMath>
                  </m:oMathPara>
                </a14:m>
                <a:endParaRPr lang="en-US" dirty="0">
                  <a:latin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2120972" y="5715890"/>
                <a:ext cx="5440528" cy="369332"/>
              </a:xfrm>
              <a:prstGeom prst="rect">
                <a:avLst/>
              </a:prstGeom>
              <a:blipFill>
                <a:blip r:embed="rId5"/>
                <a:stretch>
                  <a:fillRect b="-1667"/>
                </a:stretch>
              </a:blipFill>
            </p:spPr>
            <p:txBody>
              <a:bodyPr/>
              <a:lstStyle/>
              <a:p>
                <a:r>
                  <a:rPr lang="en-US">
                    <a:noFill/>
                  </a:rPr>
                  <a:t> </a:t>
                </a:r>
              </a:p>
            </p:txBody>
          </p:sp>
        </mc:Fallback>
      </mc:AlternateContent>
      <p:sp>
        <p:nvSpPr>
          <p:cNvPr id="32" name="TextBox 31"/>
          <p:cNvSpPr txBox="1"/>
          <p:nvPr/>
        </p:nvSpPr>
        <p:spPr>
          <a:xfrm>
            <a:off x="7821316" y="5724663"/>
            <a:ext cx="569387" cy="369332"/>
          </a:xfrm>
          <a:prstGeom prst="rect">
            <a:avLst/>
          </a:prstGeom>
          <a:noFill/>
        </p:spPr>
        <p:txBody>
          <a:bodyPr wrap="none" rtlCol="0">
            <a:spAutoFit/>
          </a:bodyPr>
          <a:lstStyle/>
          <a:p>
            <a:r>
              <a:rPr lang="en-US" dirty="0">
                <a:latin typeface="Times New Roman" panose="02020603050405020304" pitchFamily="18" charset="0"/>
              </a:rPr>
              <a:t>(67)</a:t>
            </a:r>
          </a:p>
        </p:txBody>
      </p:sp>
    </p:spTree>
    <p:extLst>
      <p:ext uri="{BB962C8B-B14F-4D97-AF65-F5344CB8AC3E}">
        <p14:creationId xmlns:p14="http://schemas.microsoft.com/office/powerpoint/2010/main" val="20182225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8617616" cy="584775"/>
          </a:xfrm>
          <a:prstGeom prst="rect">
            <a:avLst/>
          </a:prstGeom>
        </p:spPr>
        <p:txBody>
          <a:bodyPr wrap="none">
            <a:spAutoFit/>
          </a:bodyPr>
          <a:lstStyle/>
          <a:p>
            <a:r>
              <a:rPr lang="en-US" sz="3200" dirty="0">
                <a:solidFill>
                  <a:srgbClr val="C8102E"/>
                </a:solidFill>
                <a:latin typeface="+mj-lt"/>
                <a:ea typeface="+mj-ea"/>
                <a:cs typeface="+mj-cs"/>
              </a:rPr>
              <a:t>Undergrounded Wye-Delta Step-Down Connection</a:t>
            </a:r>
          </a:p>
        </p:txBody>
      </p:sp>
      <mc:AlternateContent xmlns:mc="http://schemas.openxmlformats.org/markup-compatibility/2006" xmlns:a14="http://schemas.microsoft.com/office/drawing/2010/main">
        <mc:Choice Requires="a14">
          <p:sp>
            <p:nvSpPr>
              <p:cNvPr id="31" name="Rectangle 30"/>
              <p:cNvSpPr/>
              <p:nvPr/>
            </p:nvSpPr>
            <p:spPr>
              <a:xfrm>
                <a:off x="1942549" y="1066800"/>
                <a:ext cx="4269374"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𝑉𝐿</m:t>
                              </m:r>
                              <m:r>
                                <a:rPr lang="en-US" sz="1400" b="0" i="1" smtClean="0">
                                  <a:latin typeface="Cambria Math" panose="02040503050406030204" pitchFamily="18" charset="0"/>
                                </a:rPr>
                                <m:t>𝑁</m:t>
                              </m:r>
                            </m:e>
                            <m:sub>
                              <m:r>
                                <a:rPr lang="en-US" sz="1400" b="0" i="1" smtClean="0">
                                  <a:latin typeface="Cambria Math" panose="02040503050406030204" pitchFamily="18" charset="0"/>
                                </a:rPr>
                                <m:t>𝐴𝐵𝐶</m:t>
                              </m:r>
                            </m:sub>
                          </m:sSub>
                        </m:e>
                      </m:d>
                      <m:r>
                        <a:rPr lang="en-US" sz="1400" i="1">
                          <a:latin typeface="Cambria Math" panose="02040503050406030204" pitchFamily="18" charset="0"/>
                        </a:rPr>
                        <m:t>=</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𝐴𝑉</m:t>
                          </m:r>
                        </m:e>
                      </m:d>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𝑉𝐿</m:t>
                              </m:r>
                              <m:r>
                                <a:rPr lang="en-US" sz="1400" b="0" i="1" smtClean="0">
                                  <a:latin typeface="Cambria Math" panose="02040503050406030204" pitchFamily="18" charset="0"/>
                                </a:rPr>
                                <m:t>𝐿</m:t>
                              </m:r>
                            </m:e>
                            <m:sub>
                              <m:r>
                                <a:rPr lang="en-US" sz="1400" b="0" i="1" smtClean="0">
                                  <a:latin typeface="Cambria Math" panose="02040503050406030204" pitchFamily="18" charset="0"/>
                                </a:rPr>
                                <m:t>𝑎𝑏𝑐</m:t>
                              </m:r>
                            </m:sub>
                          </m:sSub>
                        </m:e>
                      </m:d>
                      <m:r>
                        <a:rPr lang="en-US" sz="1400" b="0" i="1" smtClean="0">
                          <a:latin typeface="Cambria Math" panose="02040503050406030204" pitchFamily="18" charset="0"/>
                        </a:rPr>
                        <m:t>+</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𝐴𝑉</m:t>
                          </m:r>
                        </m:e>
                      </m:d>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b="0" i="1" smtClean="0">
                                  <a:latin typeface="Cambria Math" panose="02040503050406030204" pitchFamily="18" charset="0"/>
                                </a:rPr>
                                <m:t>𝑍𝑁𝑡</m:t>
                              </m:r>
                            </m:e>
                            <m:sub>
                              <m:r>
                                <a:rPr lang="en-US" sz="1400" b="0" i="1" smtClean="0">
                                  <a:latin typeface="Cambria Math" panose="02040503050406030204" pitchFamily="18" charset="0"/>
                                </a:rPr>
                                <m:t>𝑎𝑏𝑐</m:t>
                              </m:r>
                            </m:sub>
                          </m:sSub>
                        </m:e>
                      </m:d>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b="0" i="1" smtClean="0">
                                  <a:latin typeface="Cambria Math" panose="02040503050406030204" pitchFamily="18" charset="0"/>
                                </a:rPr>
                                <m:t>𝐼</m:t>
                              </m:r>
                            </m:e>
                            <m:sub>
                              <m:r>
                                <a:rPr lang="en-US" sz="1400" i="1">
                                  <a:latin typeface="Cambria Math" panose="02040503050406030204" pitchFamily="18" charset="0"/>
                                </a:rPr>
                                <m:t>𝐴𝐵𝐶</m:t>
                              </m:r>
                            </m:sub>
                          </m:sSub>
                        </m:e>
                      </m:d>
                    </m:oMath>
                  </m:oMathPara>
                </a14:m>
                <a:endParaRPr lang="en-US" sz="1400" dirty="0">
                  <a:latin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1942549" y="1066800"/>
                <a:ext cx="4269374" cy="307777"/>
              </a:xfrm>
              <a:prstGeom prst="rect">
                <a:avLst/>
              </a:prstGeom>
              <a:blipFill>
                <a:blip r:embed="rId3"/>
                <a:stretch>
                  <a:fillRect/>
                </a:stretch>
              </a:blipFill>
            </p:spPr>
            <p:txBody>
              <a:bodyPr/>
              <a:lstStyle/>
              <a:p>
                <a:r>
                  <a:rPr lang="en-US">
                    <a:noFill/>
                  </a:rPr>
                  <a:t> </a:t>
                </a:r>
              </a:p>
            </p:txBody>
          </p:sp>
        </mc:Fallback>
      </mc:AlternateContent>
      <p:sp>
        <p:nvSpPr>
          <p:cNvPr id="32" name="TextBox 31"/>
          <p:cNvSpPr txBox="1"/>
          <p:nvPr/>
        </p:nvSpPr>
        <p:spPr>
          <a:xfrm>
            <a:off x="8305800" y="1085193"/>
            <a:ext cx="482824" cy="307777"/>
          </a:xfrm>
          <a:prstGeom prst="rect">
            <a:avLst/>
          </a:prstGeom>
          <a:noFill/>
        </p:spPr>
        <p:txBody>
          <a:bodyPr wrap="none" rtlCol="0">
            <a:spAutoFit/>
          </a:bodyPr>
          <a:lstStyle/>
          <a:p>
            <a:r>
              <a:rPr lang="en-US" sz="1400" dirty="0">
                <a:latin typeface="Times New Roman" panose="02020603050405020304" pitchFamily="18" charset="0"/>
              </a:rPr>
              <a:t>(67)</a:t>
            </a:r>
          </a:p>
        </p:txBody>
      </p:sp>
      <mc:AlternateContent xmlns:mc="http://schemas.openxmlformats.org/markup-compatibility/2006" xmlns:a14="http://schemas.microsoft.com/office/drawing/2010/main">
        <mc:Choice Requires="a14">
          <p:sp>
            <p:nvSpPr>
              <p:cNvPr id="15" name="Rectangle 14"/>
              <p:cNvSpPr/>
              <p:nvPr/>
            </p:nvSpPr>
            <p:spPr>
              <a:xfrm>
                <a:off x="2488435" y="797704"/>
                <a:ext cx="3245568" cy="307777"/>
              </a:xfrm>
              <a:prstGeom prst="rect">
                <a:avLst/>
              </a:prstGeom>
            </p:spPr>
            <p:txBody>
              <a:bodyPr wrap="none">
                <a:spAutoFit/>
              </a:bodyPr>
              <a:lstStyle/>
              <a:p>
                <a14:m>
                  <m:oMath xmlns:m="http://schemas.openxmlformats.org/officeDocument/2006/math">
                    <m:d>
                      <m:dPr>
                        <m:begChr m:val="["/>
                        <m:endChr m:val="]"/>
                        <m:ctrlPr>
                          <a:rPr lang="en-US" sz="1200" i="1" smtClean="0">
                            <a:latin typeface="Cambria Math" panose="02040503050406030204" pitchFamily="18" charset="0"/>
                          </a:rPr>
                        </m:ctrlPr>
                      </m:dPr>
                      <m:e>
                        <m:sSub>
                          <m:sSubPr>
                            <m:ctrlPr>
                              <a:rPr lang="en-US" sz="1200" i="1">
                                <a:latin typeface="Cambria Math" panose="02040503050406030204" pitchFamily="18" charset="0"/>
                              </a:rPr>
                            </m:ctrlPr>
                          </m:sSubPr>
                          <m:e>
                            <m:r>
                              <a:rPr lang="en-US" sz="1200" b="0" i="1" smtClean="0">
                                <a:latin typeface="Cambria Math" panose="02040503050406030204" pitchFamily="18" charset="0"/>
                              </a:rPr>
                              <m:t>𝐼</m:t>
                            </m:r>
                          </m:e>
                          <m:sub>
                            <m:r>
                              <a:rPr lang="en-US" sz="1200" b="0" i="1" smtClean="0">
                                <a:latin typeface="Cambria Math" panose="02040503050406030204" pitchFamily="18" charset="0"/>
                              </a:rPr>
                              <m:t>𝐴𝐵𝐶</m:t>
                            </m:r>
                          </m:sub>
                        </m:sSub>
                      </m:e>
                    </m:d>
                  </m:oMath>
                </a14:m>
                <a:r>
                  <a:rPr lang="en-US" sz="1200" dirty="0">
                    <a:latin typeface="Times New Roman" panose="02020603050405020304" pitchFamily="18" charset="0"/>
                  </a:rPr>
                  <a:t> </a:t>
                </a:r>
                <a14:m>
                  <m:oMath xmlns:m="http://schemas.openxmlformats.org/officeDocument/2006/math">
                    <m:r>
                      <a:rPr lang="en-US" sz="1200" i="1">
                        <a:latin typeface="Cambria Math" panose="02040503050406030204" pitchFamily="18" charset="0"/>
                      </a:rPr>
                      <m:t>=</m:t>
                    </m:r>
                    <m:sSup>
                      <m:sSupPr>
                        <m:ctrlPr>
                          <a:rPr lang="en-US" sz="1200" i="1" smtClean="0">
                            <a:latin typeface="Cambria Math" panose="02040503050406030204" pitchFamily="18" charset="0"/>
                          </a:rPr>
                        </m:ctrlPr>
                      </m:sSupPr>
                      <m:e>
                        <m:d>
                          <m:dPr>
                            <m:begChr m:val="["/>
                            <m:endChr m:val="]"/>
                            <m:ctrlPr>
                              <a:rPr lang="en-US" sz="1200" i="1">
                                <a:latin typeface="Cambria Math" panose="02040503050406030204" pitchFamily="18" charset="0"/>
                              </a:rPr>
                            </m:ctrlPr>
                          </m:dPr>
                          <m:e>
                            <m:r>
                              <a:rPr lang="en-US" sz="1200" i="1">
                                <a:latin typeface="Cambria Math" panose="02040503050406030204" pitchFamily="18" charset="0"/>
                              </a:rPr>
                              <m:t>𝐴</m:t>
                            </m:r>
                            <m:r>
                              <a:rPr lang="en-US" sz="1200" b="0" i="1" smtClean="0">
                                <a:latin typeface="Cambria Math" panose="02040503050406030204" pitchFamily="18" charset="0"/>
                              </a:rPr>
                              <m:t>𝐼</m:t>
                            </m:r>
                          </m:e>
                        </m:d>
                      </m:e>
                      <m:sup>
                        <m:r>
                          <a:rPr lang="en-US" sz="1200" b="0" i="1" smtClean="0">
                            <a:latin typeface="Cambria Math" panose="02040503050406030204" pitchFamily="18" charset="0"/>
                          </a:rPr>
                          <m:t>−1</m:t>
                        </m:r>
                      </m:sup>
                    </m:sSup>
                  </m:oMath>
                </a14:m>
                <a:r>
                  <a:rPr lang="en-US" sz="1200" dirty="0">
                    <a:latin typeface="Times New Roman" panose="02020603050405020304" pitchFamily="18" charset="0"/>
                    <a:ea typeface="Cambria Math" panose="02040503050406030204" pitchFamily="18" charset="0"/>
                  </a:rPr>
                  <a:t> </a:t>
                </a:r>
                <a14:m>
                  <m:oMath xmlns:m="http://schemas.openxmlformats.org/officeDocument/2006/math">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𝐿</m:t>
                        </m:r>
                      </m:e>
                    </m:d>
                    <m:r>
                      <m:rPr>
                        <m:nor/>
                      </m:rPr>
                      <a:rPr lang="en-US" sz="1400" dirty="0">
                        <a:latin typeface="Times New Roman" panose="020206030504050203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𝐼</m:t>
                            </m:r>
                          </m:e>
                          <m:sub>
                            <m:r>
                              <a:rPr lang="en-US" sz="1400" i="1">
                                <a:latin typeface="Cambria Math" panose="02040503050406030204" pitchFamily="18" charset="0"/>
                              </a:rPr>
                              <m:t>𝑎𝑏𝑐</m:t>
                            </m:r>
                          </m:sub>
                        </m:sSub>
                      </m:e>
                    </m:d>
                    <m:r>
                      <a:rPr lang="en-US" sz="1400" b="0" i="0" smtClean="0">
                        <a:latin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b="0" i="1" smtClean="0">
                                <a:latin typeface="Cambria Math" panose="02040503050406030204" pitchFamily="18" charset="0"/>
                              </a:rPr>
                              <m:t>𝑑</m:t>
                            </m:r>
                          </m:e>
                          <m:sub>
                            <m:r>
                              <a:rPr lang="en-US" sz="1400" b="0" i="1" smtClean="0">
                                <a:latin typeface="Cambria Math" panose="02040503050406030204" pitchFamily="18" charset="0"/>
                              </a:rPr>
                              <m:t>𝑡</m:t>
                            </m:r>
                          </m:sub>
                        </m:sSub>
                      </m:e>
                    </m:d>
                    <m:r>
                      <m:rPr>
                        <m:nor/>
                      </m:rPr>
                      <a:rPr lang="en-US" sz="1400" dirty="0">
                        <a:latin typeface="Times New Roman" panose="020206030504050203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𝐼</m:t>
                            </m:r>
                          </m:e>
                          <m:sub>
                            <m:r>
                              <a:rPr lang="en-US" sz="1400" i="1">
                                <a:latin typeface="Cambria Math" panose="02040503050406030204" pitchFamily="18" charset="0"/>
                              </a:rPr>
                              <m:t>𝑎𝑏𝑐</m:t>
                            </m:r>
                          </m:sub>
                        </m:sSub>
                      </m:e>
                    </m:d>
                  </m:oMath>
                </a14:m>
                <a:endParaRPr lang="en-US" sz="1200" dirty="0">
                  <a:latin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2488435" y="797704"/>
                <a:ext cx="3245568" cy="307777"/>
              </a:xfrm>
              <a:prstGeom prst="rect">
                <a:avLst/>
              </a:prstGeom>
              <a:blipFill>
                <a:blip r:embed="rId4"/>
                <a:stretch>
                  <a:fillRect/>
                </a:stretch>
              </a:blipFill>
            </p:spPr>
            <p:txBody>
              <a:bodyPr/>
              <a:lstStyle/>
              <a:p>
                <a:r>
                  <a:rPr lang="en-US">
                    <a:noFill/>
                  </a:rPr>
                  <a:t> </a:t>
                </a:r>
              </a:p>
            </p:txBody>
          </p:sp>
        </mc:Fallback>
      </mc:AlternateContent>
      <p:sp>
        <p:nvSpPr>
          <p:cNvPr id="16" name="TextBox 15"/>
          <p:cNvSpPr txBox="1"/>
          <p:nvPr/>
        </p:nvSpPr>
        <p:spPr>
          <a:xfrm>
            <a:off x="8305800" y="757981"/>
            <a:ext cx="465192" cy="307777"/>
          </a:xfrm>
          <a:prstGeom prst="rect">
            <a:avLst/>
          </a:prstGeom>
          <a:noFill/>
        </p:spPr>
        <p:txBody>
          <a:bodyPr wrap="none" rtlCol="0">
            <a:spAutoFit/>
          </a:bodyPr>
          <a:lstStyle/>
          <a:p>
            <a:r>
              <a:rPr lang="en-US" sz="1200" dirty="0">
                <a:latin typeface="Times New Roman" panose="02020603050405020304" pitchFamily="18" charset="0"/>
              </a:rPr>
              <a:t>(</a:t>
            </a:r>
            <a:r>
              <a:rPr lang="en-US" sz="1400" dirty="0">
                <a:latin typeface="Times New Roman" panose="02020603050405020304" pitchFamily="18" charset="0"/>
              </a:rPr>
              <a:t>65</a:t>
            </a:r>
            <a:r>
              <a:rPr lang="en-US" sz="1200" dirty="0">
                <a:latin typeface="Times New Roman" panose="02020603050405020304" pitchFamily="18" charset="0"/>
              </a:rPr>
              <a:t>)</a:t>
            </a:r>
          </a:p>
        </p:txBody>
      </p:sp>
      <p:sp>
        <p:nvSpPr>
          <p:cNvPr id="2" name="Rectangle 1"/>
          <p:cNvSpPr/>
          <p:nvPr/>
        </p:nvSpPr>
        <p:spPr>
          <a:xfrm>
            <a:off x="152400" y="1447800"/>
            <a:ext cx="8915400" cy="338554"/>
          </a:xfrm>
          <a:prstGeom prst="rect">
            <a:avLst/>
          </a:prstGeom>
        </p:spPr>
        <p:txBody>
          <a:bodyPr wrap="square">
            <a:spAutoFit/>
          </a:bodyPr>
          <a:lstStyle/>
          <a:p>
            <a:r>
              <a:rPr lang="en-US" sz="1600" dirty="0">
                <a:solidFill>
                  <a:srgbClr val="000000"/>
                </a:solidFill>
                <a:latin typeface="Times New Roman" panose="02020603050405020304" pitchFamily="18" charset="0"/>
              </a:rPr>
              <a:t>Substitute Equation (65) into Equation (67):</a:t>
            </a:r>
            <a:endParaRPr lang="en-US" sz="16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Rectangle 16"/>
              <p:cNvSpPr/>
              <p:nvPr/>
            </p:nvSpPr>
            <p:spPr>
              <a:xfrm>
                <a:off x="1752600" y="1752600"/>
                <a:ext cx="4717510"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𝑉𝐿</m:t>
                              </m:r>
                              <m:r>
                                <a:rPr lang="en-US" sz="1400" b="0" i="1" smtClean="0">
                                  <a:latin typeface="Cambria Math" panose="02040503050406030204" pitchFamily="18" charset="0"/>
                                </a:rPr>
                                <m:t>𝑁</m:t>
                              </m:r>
                            </m:e>
                            <m:sub>
                              <m:r>
                                <a:rPr lang="en-US" sz="1400" b="0" i="1" smtClean="0">
                                  <a:latin typeface="Cambria Math" panose="02040503050406030204" pitchFamily="18" charset="0"/>
                                </a:rPr>
                                <m:t>𝐴𝐵𝐶</m:t>
                              </m:r>
                            </m:sub>
                          </m:sSub>
                        </m:e>
                      </m:d>
                      <m:r>
                        <a:rPr lang="en-US" sz="1400" i="1">
                          <a:latin typeface="Cambria Math" panose="02040503050406030204" pitchFamily="18" charset="0"/>
                        </a:rPr>
                        <m:t>=</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𝐴𝑉</m:t>
                          </m:r>
                        </m:e>
                      </m:d>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𝑉𝐿</m:t>
                              </m:r>
                              <m:r>
                                <a:rPr lang="en-US" sz="1400" b="0" i="1" smtClean="0">
                                  <a:latin typeface="Cambria Math" panose="02040503050406030204" pitchFamily="18" charset="0"/>
                                </a:rPr>
                                <m:t>𝐿</m:t>
                              </m:r>
                            </m:e>
                            <m:sub>
                              <m:r>
                                <a:rPr lang="en-US" sz="1400" b="0" i="1" smtClean="0">
                                  <a:latin typeface="Cambria Math" panose="02040503050406030204" pitchFamily="18" charset="0"/>
                                </a:rPr>
                                <m:t>𝑎𝑏𝑐</m:t>
                              </m:r>
                            </m:sub>
                          </m:sSub>
                        </m:e>
                      </m:d>
                      <m:r>
                        <a:rPr lang="en-US" sz="1400" b="0" i="1" smtClean="0">
                          <a:latin typeface="Cambria Math" panose="02040503050406030204" pitchFamily="18" charset="0"/>
                        </a:rPr>
                        <m:t>+</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𝐴𝑉</m:t>
                          </m:r>
                        </m:e>
                      </m:d>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b="0" i="1" smtClean="0">
                                  <a:latin typeface="Cambria Math" panose="02040503050406030204" pitchFamily="18" charset="0"/>
                                </a:rPr>
                                <m:t>𝑍𝑁𝑡</m:t>
                              </m:r>
                            </m:e>
                            <m:sub>
                              <m:r>
                                <a:rPr lang="en-US" sz="1400" b="0" i="1" smtClean="0">
                                  <a:latin typeface="Cambria Math" panose="02040503050406030204" pitchFamily="18" charset="0"/>
                                </a:rPr>
                                <m:t>𝑎𝑏𝑐</m:t>
                              </m:r>
                            </m:sub>
                          </m:sSub>
                        </m:e>
                      </m:d>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𝑑</m:t>
                              </m:r>
                            </m:e>
                            <m:sub>
                              <m:r>
                                <a:rPr lang="en-US" sz="1400" i="1">
                                  <a:latin typeface="Cambria Math" panose="02040503050406030204" pitchFamily="18" charset="0"/>
                                </a:rPr>
                                <m:t>𝑡</m:t>
                              </m:r>
                            </m:sub>
                          </m:sSub>
                        </m:e>
                      </m:d>
                      <m:r>
                        <m:rPr>
                          <m:nor/>
                        </m:rPr>
                        <a:rPr lang="en-US" sz="1400" dirty="0">
                          <a:latin typeface="Times New Roman" panose="020206030504050203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𝐼</m:t>
                              </m:r>
                            </m:e>
                            <m:sub>
                              <m:r>
                                <a:rPr lang="en-US" sz="1400" i="1">
                                  <a:latin typeface="Cambria Math" panose="02040503050406030204" pitchFamily="18" charset="0"/>
                                </a:rPr>
                                <m:t>𝑎𝑏𝑐</m:t>
                              </m:r>
                            </m:sub>
                          </m:sSub>
                        </m:e>
                      </m:d>
                    </m:oMath>
                  </m:oMathPara>
                </a14:m>
                <a:endParaRPr lang="en-US" sz="1400" dirty="0">
                  <a:latin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1752600" y="1752600"/>
                <a:ext cx="4717510" cy="3077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272688" y="2057400"/>
                <a:ext cx="2202334"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𝑉𝐿𝐿</m:t>
                              </m:r>
                            </m:e>
                            <m:sub>
                              <m:r>
                                <a:rPr lang="en-US" sz="1400" i="1">
                                  <a:latin typeface="Cambria Math" panose="02040503050406030204" pitchFamily="18" charset="0"/>
                                </a:rPr>
                                <m:t>𝑎𝑏𝑐</m:t>
                              </m:r>
                            </m:sub>
                          </m:sSub>
                        </m:e>
                      </m:d>
                      <m:r>
                        <a:rPr lang="en-US" sz="1400" b="0" i="1" smtClean="0">
                          <a:latin typeface="Cambria Math" panose="02040503050406030204" pitchFamily="18" charset="0"/>
                        </a:rPr>
                        <m:t>=</m:t>
                      </m:r>
                      <m:d>
                        <m:dPr>
                          <m:begChr m:val="["/>
                          <m:endChr m:val="]"/>
                          <m:ctrlPr>
                            <a:rPr lang="en-US" sz="1400" i="1">
                              <a:latin typeface="Cambria Math" panose="02040503050406030204" pitchFamily="18" charset="0"/>
                            </a:rPr>
                          </m:ctrlPr>
                        </m:dPr>
                        <m:e>
                          <m:r>
                            <a:rPr lang="en-US" sz="1400" b="0" i="1" smtClean="0">
                              <a:latin typeface="Cambria Math" panose="02040503050406030204" pitchFamily="18" charset="0"/>
                            </a:rPr>
                            <m:t>𝐷</m:t>
                          </m:r>
                        </m:e>
                      </m:d>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b="0" i="1" smtClean="0">
                                  <a:latin typeface="Cambria Math" panose="02040503050406030204" pitchFamily="18" charset="0"/>
                                </a:rPr>
                                <m:t>𝑉𝐿𝑁</m:t>
                              </m:r>
                            </m:e>
                            <m:sub>
                              <m:r>
                                <a:rPr lang="en-US" sz="1400" i="1">
                                  <a:latin typeface="Cambria Math" panose="02040503050406030204" pitchFamily="18" charset="0"/>
                                </a:rPr>
                                <m:t>𝑎𝑏𝑐</m:t>
                              </m:r>
                            </m:sub>
                          </m:sSub>
                        </m:e>
                      </m:d>
                    </m:oMath>
                  </m:oMathPara>
                </a14:m>
                <a:endParaRPr lang="en-US" sz="1400" dirty="0">
                  <a:latin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272688" y="2057400"/>
                <a:ext cx="2202334" cy="307777"/>
              </a:xfrm>
              <a:prstGeom prst="rect">
                <a:avLst/>
              </a:prstGeom>
              <a:blipFill>
                <a:blip r:embed="rId6"/>
                <a:stretch>
                  <a:fillRect/>
                </a:stretch>
              </a:blipFill>
            </p:spPr>
            <p:txBody>
              <a:bodyPr/>
              <a:lstStyle/>
              <a:p>
                <a:r>
                  <a:rPr lang="en-US">
                    <a:noFill/>
                  </a:rPr>
                  <a:t> </a:t>
                </a:r>
              </a:p>
            </p:txBody>
          </p:sp>
        </mc:Fallback>
      </mc:AlternateContent>
      <p:sp>
        <p:nvSpPr>
          <p:cNvPr id="18" name="Rectangle 17"/>
          <p:cNvSpPr/>
          <p:nvPr/>
        </p:nvSpPr>
        <p:spPr>
          <a:xfrm>
            <a:off x="155028" y="2286000"/>
            <a:ext cx="686406" cy="338554"/>
          </a:xfrm>
          <a:prstGeom prst="rect">
            <a:avLst/>
          </a:prstGeom>
        </p:spPr>
        <p:txBody>
          <a:bodyPr wrap="none">
            <a:spAutoFit/>
          </a:bodyPr>
          <a:lstStyle/>
          <a:p>
            <a:r>
              <a:rPr lang="en-US" sz="1600" dirty="0">
                <a:solidFill>
                  <a:srgbClr val="000000"/>
                </a:solidFill>
                <a:latin typeface="Times New Roman" panose="02020603050405020304" pitchFamily="18" charset="0"/>
              </a:rPr>
              <a:t>where</a:t>
            </a:r>
            <a:endParaRPr lang="en-US" sz="16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3272688" y="2427204"/>
                <a:ext cx="1869679" cy="662104"/>
              </a:xfrm>
              <a:prstGeom prst="rect">
                <a:avLst/>
              </a:prstGeom>
            </p:spPr>
            <p:txBody>
              <a:bodyPr wrap="none">
                <a:spAutoFit/>
              </a:bodyPr>
              <a:lstStyle/>
              <a:p>
                <a14:m>
                  <m:oMath xmlns:m="http://schemas.openxmlformats.org/officeDocument/2006/math">
                    <m:d>
                      <m:dPr>
                        <m:begChr m:val="["/>
                        <m:endChr m:val="]"/>
                        <m:ctrlPr>
                          <a:rPr lang="en-US" sz="1400" i="1" smtClean="0">
                            <a:latin typeface="Cambria Math" panose="02040503050406030204" pitchFamily="18" charset="0"/>
                          </a:rPr>
                        </m:ctrlPr>
                      </m:dPr>
                      <m:e>
                        <m:r>
                          <a:rPr lang="en-US" sz="1400" b="0" i="1" smtClean="0">
                            <a:latin typeface="Cambria Math" panose="02040503050406030204" pitchFamily="18" charset="0"/>
                          </a:rPr>
                          <m:t>𝐷</m:t>
                        </m:r>
                      </m:e>
                    </m:d>
                  </m:oMath>
                </a14:m>
                <a:r>
                  <a:rPr lang="en-US" sz="1400" dirty="0">
                    <a:latin typeface="Times New Roman" panose="02020603050405020304" pitchFamily="18" charset="0"/>
                  </a:rPr>
                  <a:t> </a:t>
                </a:r>
                <a14:m>
                  <m:oMath xmlns:m="http://schemas.openxmlformats.org/officeDocument/2006/math">
                    <m:r>
                      <a:rPr lang="en-US" sz="1400" i="1">
                        <a:latin typeface="Cambria Math" panose="02040503050406030204" pitchFamily="18" charset="0"/>
                      </a:rPr>
                      <m:t>=</m:t>
                    </m:r>
                    <m:d>
                      <m:dPr>
                        <m:begChr m:val="["/>
                        <m:endChr m:val="]"/>
                        <m:ctrlPr>
                          <a:rPr lang="en-US" sz="1400" i="1">
                            <a:latin typeface="Cambria Math" panose="02040503050406030204" pitchFamily="18" charset="0"/>
                          </a:rPr>
                        </m:ctrlPr>
                      </m:dPr>
                      <m:e>
                        <m:m>
                          <m:mPr>
                            <m:plcHide m:val="on"/>
                            <m:mcs>
                              <m:mc>
                                <m:mcPr>
                                  <m:count m:val="3"/>
                                  <m:mcJc m:val="center"/>
                                </m:mcPr>
                              </m:mc>
                            </m:mcs>
                            <m:ctrlPr>
                              <a:rPr lang="en-US" sz="1400" i="1">
                                <a:latin typeface="Cambria Math" panose="02040503050406030204" pitchFamily="18" charset="0"/>
                              </a:rPr>
                            </m:ctrlPr>
                          </m:mPr>
                          <m:mr>
                            <m:e>
                              <m:r>
                                <a:rPr lang="en-US" sz="1400" i="1">
                                  <a:latin typeface="Cambria Math" panose="02040503050406030204" pitchFamily="18" charset="0"/>
                                </a:rPr>
                                <m:t>1</m:t>
                              </m:r>
                            </m:e>
                            <m:e>
                              <m:r>
                                <a:rPr lang="en-US" sz="1400" i="1">
                                  <a:latin typeface="Cambria Math" panose="02040503050406030204" pitchFamily="18" charset="0"/>
                                </a:rPr>
                                <m:t>−1</m:t>
                              </m:r>
                            </m:e>
                            <m:e>
                              <m:r>
                                <a:rPr lang="en-US" sz="1400" i="1">
                                  <a:latin typeface="Cambria Math" panose="02040503050406030204" pitchFamily="18" charset="0"/>
                                </a:rPr>
                                <m:t>0</m:t>
                              </m:r>
                            </m:e>
                          </m:mr>
                          <m:mr>
                            <m:e>
                              <m:r>
                                <a:rPr lang="en-US" sz="1400" b="0" i="1" smtClean="0">
                                  <a:latin typeface="Cambria Math" panose="02040503050406030204" pitchFamily="18" charset="0"/>
                                </a:rPr>
                                <m:t>0</m:t>
                              </m:r>
                            </m:e>
                            <m:e>
                              <m:r>
                                <a:rPr lang="en-US" sz="1400" b="0" i="1" smtClean="0">
                                  <a:latin typeface="Cambria Math" panose="02040503050406030204" pitchFamily="18" charset="0"/>
                                </a:rPr>
                                <m:t>1</m:t>
                              </m:r>
                            </m:e>
                            <m:e>
                              <m:r>
                                <a:rPr lang="en-US" sz="1400" b="0" i="1" smtClean="0">
                                  <a:latin typeface="Cambria Math" panose="02040503050406030204" pitchFamily="18" charset="0"/>
                                </a:rPr>
                                <m:t>−1</m:t>
                              </m:r>
                            </m:e>
                          </m:mr>
                          <m:mr>
                            <m:e>
                              <m:r>
                                <a:rPr lang="en-US" sz="1400" i="1">
                                  <a:latin typeface="Cambria Math" panose="02040503050406030204" pitchFamily="18" charset="0"/>
                                </a:rPr>
                                <m:t>−</m:t>
                              </m:r>
                              <m:r>
                                <a:rPr lang="en-US" sz="1400" b="0" i="1" smtClean="0">
                                  <a:latin typeface="Cambria Math" panose="02040503050406030204" pitchFamily="18" charset="0"/>
                                </a:rPr>
                                <m:t>1</m:t>
                              </m:r>
                            </m:e>
                            <m:e>
                              <m:r>
                                <a:rPr lang="en-US" sz="1400" b="0" i="1" smtClean="0">
                                  <a:latin typeface="Cambria Math" panose="02040503050406030204" pitchFamily="18" charset="0"/>
                                </a:rPr>
                                <m:t>0</m:t>
                              </m:r>
                            </m:e>
                            <m:e>
                              <m:r>
                                <a:rPr lang="en-US" sz="1400" b="0" i="1" smtClean="0">
                                  <a:latin typeface="Cambria Math" panose="02040503050406030204" pitchFamily="18" charset="0"/>
                                </a:rPr>
                                <m:t>1</m:t>
                              </m:r>
                            </m:e>
                          </m:mr>
                        </m:m>
                      </m:e>
                    </m:d>
                  </m:oMath>
                </a14:m>
                <a:endParaRPr lang="en-US" sz="1400" dirty="0">
                  <a:latin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272688" y="2427204"/>
                <a:ext cx="1869679" cy="66210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1405990" y="3276600"/>
                <a:ext cx="5124929"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𝑉𝐿</m:t>
                              </m:r>
                              <m:r>
                                <a:rPr lang="en-US" sz="1400" b="0" i="1" smtClean="0">
                                  <a:latin typeface="Cambria Math" panose="02040503050406030204" pitchFamily="18" charset="0"/>
                                </a:rPr>
                                <m:t>𝑁</m:t>
                              </m:r>
                            </m:e>
                            <m:sub>
                              <m:r>
                                <a:rPr lang="en-US" sz="1400" b="0" i="1" smtClean="0">
                                  <a:latin typeface="Cambria Math" panose="02040503050406030204" pitchFamily="18" charset="0"/>
                                </a:rPr>
                                <m:t>𝐴𝐵𝐶</m:t>
                              </m:r>
                            </m:sub>
                          </m:sSub>
                        </m:e>
                      </m:d>
                      <m:r>
                        <a:rPr lang="en-US" sz="1400" i="1">
                          <a:latin typeface="Cambria Math" panose="02040503050406030204" pitchFamily="18" charset="0"/>
                        </a:rPr>
                        <m:t>=</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𝐴𝑉</m:t>
                          </m:r>
                        </m:e>
                      </m:d>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𝐷</m:t>
                          </m:r>
                        </m:e>
                      </m:d>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𝑉𝐿𝑁</m:t>
                              </m:r>
                            </m:e>
                            <m:sub>
                              <m:r>
                                <a:rPr lang="en-US" sz="1400" i="1">
                                  <a:latin typeface="Cambria Math" panose="02040503050406030204" pitchFamily="18" charset="0"/>
                                </a:rPr>
                                <m:t>𝑎𝑏𝑐</m:t>
                              </m:r>
                            </m:sub>
                          </m:sSub>
                        </m:e>
                      </m:d>
                      <m:r>
                        <a:rPr lang="en-US" sz="1400" b="0" i="1" smtClean="0">
                          <a:latin typeface="Cambria Math" panose="02040503050406030204" pitchFamily="18" charset="0"/>
                        </a:rPr>
                        <m:t>+</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𝐴𝑉</m:t>
                          </m:r>
                        </m:e>
                      </m:d>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b="0" i="1" smtClean="0">
                                  <a:latin typeface="Cambria Math" panose="02040503050406030204" pitchFamily="18" charset="0"/>
                                </a:rPr>
                                <m:t>𝑍𝑁𝑡</m:t>
                              </m:r>
                            </m:e>
                            <m:sub>
                              <m:r>
                                <a:rPr lang="en-US" sz="1400" b="0" i="1" smtClean="0">
                                  <a:latin typeface="Cambria Math" panose="02040503050406030204" pitchFamily="18" charset="0"/>
                                </a:rPr>
                                <m:t>𝑎𝑏𝑐</m:t>
                              </m:r>
                            </m:sub>
                          </m:sSub>
                        </m:e>
                      </m:d>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𝑑</m:t>
                              </m:r>
                            </m:e>
                            <m:sub>
                              <m:r>
                                <a:rPr lang="en-US" sz="1400" i="1">
                                  <a:latin typeface="Cambria Math" panose="02040503050406030204" pitchFamily="18" charset="0"/>
                                </a:rPr>
                                <m:t>𝑡</m:t>
                              </m:r>
                            </m:sub>
                          </m:sSub>
                        </m:e>
                      </m:d>
                      <m:r>
                        <m:rPr>
                          <m:nor/>
                        </m:rPr>
                        <a:rPr lang="en-US" sz="1400" dirty="0">
                          <a:latin typeface="Times New Roman" panose="020206030504050203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𝐼</m:t>
                              </m:r>
                            </m:e>
                            <m:sub>
                              <m:r>
                                <a:rPr lang="en-US" sz="1400" i="1">
                                  <a:latin typeface="Cambria Math" panose="02040503050406030204" pitchFamily="18" charset="0"/>
                                </a:rPr>
                                <m:t>𝑎𝑏𝑐</m:t>
                              </m:r>
                            </m:sub>
                          </m:sSub>
                        </m:e>
                      </m:d>
                    </m:oMath>
                  </m:oMathPara>
                </a14:m>
                <a:endParaRPr lang="en-US" sz="1400" dirty="0">
                  <a:latin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1405990" y="3276600"/>
                <a:ext cx="5124929" cy="30777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524245" y="3719830"/>
                <a:ext cx="3350982"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𝑉𝐿𝑁</m:t>
                              </m:r>
                            </m:e>
                            <m:sub>
                              <m:r>
                                <a:rPr lang="en-US" sz="1400" i="1">
                                  <a:latin typeface="Cambria Math" panose="02040503050406030204" pitchFamily="18" charset="0"/>
                                </a:rPr>
                                <m:t>𝑎𝑏𝑐</m:t>
                              </m:r>
                            </m:sub>
                          </m:sSub>
                        </m:e>
                      </m:d>
                      <m:r>
                        <a:rPr lang="en-US" sz="1400" b="0" i="1" smtClean="0">
                          <a:latin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b="0" i="1" smtClean="0">
                                  <a:latin typeface="Cambria Math" panose="02040503050406030204" pitchFamily="18" charset="0"/>
                                </a:rPr>
                                <m:t>𝑎</m:t>
                              </m:r>
                            </m:e>
                            <m:sub>
                              <m:r>
                                <a:rPr lang="en-US" sz="1400" i="1">
                                  <a:latin typeface="Cambria Math" panose="02040503050406030204" pitchFamily="18" charset="0"/>
                                </a:rPr>
                                <m:t>𝑡</m:t>
                              </m:r>
                            </m:sub>
                          </m:sSub>
                        </m:e>
                      </m:d>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𝑉𝐿𝑁</m:t>
                              </m:r>
                            </m:e>
                            <m:sub>
                              <m:r>
                                <a:rPr lang="en-US" sz="1400" i="1">
                                  <a:latin typeface="Cambria Math" panose="02040503050406030204" pitchFamily="18" charset="0"/>
                                </a:rPr>
                                <m:t>𝑎𝑏𝑐</m:t>
                              </m:r>
                            </m:sub>
                          </m:sSub>
                        </m:e>
                      </m:d>
                      <m:r>
                        <a:rPr lang="en-US" sz="1400" i="1">
                          <a:latin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b="0" i="1" smtClean="0">
                                  <a:latin typeface="Cambria Math" panose="02040503050406030204" pitchFamily="18" charset="0"/>
                                </a:rPr>
                                <m:t>𝑏</m:t>
                              </m:r>
                            </m:e>
                            <m:sub>
                              <m:r>
                                <a:rPr lang="en-US" sz="1400" i="1">
                                  <a:latin typeface="Cambria Math" panose="02040503050406030204" pitchFamily="18" charset="0"/>
                                </a:rPr>
                                <m:t>𝑡</m:t>
                              </m:r>
                            </m:sub>
                          </m:sSub>
                        </m:e>
                      </m:d>
                      <m:r>
                        <m:rPr>
                          <m:nor/>
                        </m:rPr>
                        <a:rPr lang="en-US" sz="1400" dirty="0">
                          <a:latin typeface="Times New Roman" panose="020206030504050203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𝐼</m:t>
                              </m:r>
                            </m:e>
                            <m:sub>
                              <m:r>
                                <a:rPr lang="en-US" sz="1400" i="1">
                                  <a:latin typeface="Cambria Math" panose="02040503050406030204" pitchFamily="18" charset="0"/>
                                </a:rPr>
                                <m:t>𝑎𝑏𝑐</m:t>
                              </m:r>
                            </m:sub>
                          </m:sSub>
                        </m:e>
                      </m:d>
                    </m:oMath>
                  </m:oMathPara>
                </a14:m>
                <a:endParaRPr lang="en-US" sz="1400" dirty="0">
                  <a:latin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524245" y="3719830"/>
                <a:ext cx="3350982" cy="307777"/>
              </a:xfrm>
              <a:prstGeom prst="rect">
                <a:avLst/>
              </a:prstGeom>
              <a:blipFill>
                <a:blip r:embed="rId9"/>
                <a:stretch>
                  <a:fillRect/>
                </a:stretch>
              </a:blipFill>
            </p:spPr>
            <p:txBody>
              <a:bodyPr/>
              <a:lstStyle/>
              <a:p>
                <a:r>
                  <a:rPr lang="en-US">
                    <a:noFill/>
                  </a:rPr>
                  <a:t> </a:t>
                </a:r>
              </a:p>
            </p:txBody>
          </p:sp>
        </mc:Fallback>
      </mc:AlternateContent>
      <p:sp>
        <p:nvSpPr>
          <p:cNvPr id="22" name="Rectangle 21"/>
          <p:cNvSpPr/>
          <p:nvPr/>
        </p:nvSpPr>
        <p:spPr>
          <a:xfrm>
            <a:off x="131379" y="3689052"/>
            <a:ext cx="686406" cy="338554"/>
          </a:xfrm>
          <a:prstGeom prst="rect">
            <a:avLst/>
          </a:prstGeom>
        </p:spPr>
        <p:txBody>
          <a:bodyPr wrap="none">
            <a:spAutoFit/>
          </a:bodyPr>
          <a:lstStyle/>
          <a:p>
            <a:r>
              <a:rPr lang="en-US" sz="1600" dirty="0">
                <a:solidFill>
                  <a:srgbClr val="000000"/>
                </a:solidFill>
                <a:latin typeface="Times New Roman" panose="02020603050405020304" pitchFamily="18" charset="0"/>
              </a:rPr>
              <a:t>where</a:t>
            </a:r>
            <a:endParaRPr lang="en-US" sz="16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2636712" y="4277171"/>
                <a:ext cx="3238515" cy="6621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𝑎</m:t>
                              </m:r>
                            </m:e>
                            <m:sub>
                              <m:r>
                                <a:rPr lang="en-US" sz="1400" i="1">
                                  <a:latin typeface="Cambria Math" panose="02040503050406030204" pitchFamily="18" charset="0"/>
                                </a:rPr>
                                <m:t>𝑡</m:t>
                              </m:r>
                            </m:sub>
                          </m:sSub>
                        </m:e>
                      </m:d>
                      <m:r>
                        <a:rPr lang="en-US" sz="1400" i="1">
                          <a:latin typeface="Cambria Math" panose="02040503050406030204" pitchFamily="18" charset="0"/>
                        </a:rPr>
                        <m:t>=</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𝐴𝑉</m:t>
                          </m:r>
                        </m:e>
                      </m:d>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r>
                            <a:rPr lang="en-US" sz="1400" b="0" i="1" smtClean="0">
                              <a:latin typeface="Cambria Math" panose="02040503050406030204" pitchFamily="18" charset="0"/>
                            </a:rPr>
                            <m:t>𝐷</m:t>
                          </m:r>
                        </m:e>
                      </m:d>
                      <m:r>
                        <a:rPr lang="en-US" sz="1400" b="0" i="1" smtClean="0">
                          <a:latin typeface="Cambria Math" panose="02040503050406030204" pitchFamily="18" charset="0"/>
                        </a:rPr>
                        <m:t>=</m:t>
                      </m:r>
                      <m:sSub>
                        <m:sSubPr>
                          <m:ctrlPr>
                            <a:rPr lang="en-US" sz="1400" i="1">
                              <a:latin typeface="Cambria Math" panose="02040503050406030204" pitchFamily="18" charset="0"/>
                            </a:rPr>
                          </m:ctrlPr>
                        </m:sSubPr>
                        <m:e>
                          <m:r>
                            <a:rPr lang="en-US" sz="1400" b="0" i="1" smtClean="0">
                              <a:latin typeface="Cambria Math" panose="02040503050406030204" pitchFamily="18" charset="0"/>
                            </a:rPr>
                            <m:t>𝑛</m:t>
                          </m:r>
                        </m:e>
                        <m:sub>
                          <m:r>
                            <a:rPr lang="en-US" sz="1400" i="1">
                              <a:latin typeface="Cambria Math" panose="02040503050406030204" pitchFamily="18" charset="0"/>
                            </a:rPr>
                            <m:t>𝑡</m:t>
                          </m:r>
                        </m:sub>
                      </m:sSub>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m>
                            <m:mPr>
                              <m:plcHide m:val="on"/>
                              <m:mcs>
                                <m:mc>
                                  <m:mcPr>
                                    <m:count m:val="3"/>
                                    <m:mcJc m:val="center"/>
                                  </m:mcPr>
                                </m:mc>
                              </m:mcs>
                              <m:ctrlPr>
                                <a:rPr lang="en-US" sz="1400" i="1">
                                  <a:latin typeface="Cambria Math" panose="02040503050406030204" pitchFamily="18" charset="0"/>
                                </a:rPr>
                              </m:ctrlPr>
                            </m:mPr>
                            <m:mr>
                              <m:e>
                                <m:r>
                                  <a:rPr lang="en-US" sz="1400" i="1">
                                    <a:latin typeface="Cambria Math" panose="02040503050406030204" pitchFamily="18" charset="0"/>
                                  </a:rPr>
                                  <m:t>1</m:t>
                                </m:r>
                              </m:e>
                              <m:e>
                                <m:r>
                                  <a:rPr lang="en-US" sz="1400" i="1">
                                    <a:latin typeface="Cambria Math" panose="02040503050406030204" pitchFamily="18" charset="0"/>
                                  </a:rPr>
                                  <m:t>−1</m:t>
                                </m:r>
                              </m:e>
                              <m:e>
                                <m:r>
                                  <a:rPr lang="en-US" sz="1400" i="1">
                                    <a:latin typeface="Cambria Math" panose="02040503050406030204" pitchFamily="18" charset="0"/>
                                  </a:rPr>
                                  <m:t>0</m:t>
                                </m:r>
                              </m:e>
                            </m:mr>
                            <m:mr>
                              <m:e>
                                <m:r>
                                  <a:rPr lang="en-US" sz="1400" i="1">
                                    <a:latin typeface="Cambria Math" panose="02040503050406030204" pitchFamily="18" charset="0"/>
                                  </a:rPr>
                                  <m:t>0</m:t>
                                </m:r>
                              </m:e>
                              <m:e>
                                <m:r>
                                  <a:rPr lang="en-US" sz="1400" i="1">
                                    <a:latin typeface="Cambria Math" panose="02040503050406030204" pitchFamily="18" charset="0"/>
                                  </a:rPr>
                                  <m:t>1</m:t>
                                </m:r>
                              </m:e>
                              <m:e>
                                <m:r>
                                  <a:rPr lang="en-US" sz="1400" i="1">
                                    <a:latin typeface="Cambria Math" panose="02040503050406030204" pitchFamily="18" charset="0"/>
                                  </a:rPr>
                                  <m:t>−1</m:t>
                                </m:r>
                              </m:e>
                            </m:mr>
                            <m:mr>
                              <m:e>
                                <m:r>
                                  <a:rPr lang="en-US" sz="1400" i="1">
                                    <a:latin typeface="Cambria Math" panose="02040503050406030204" pitchFamily="18" charset="0"/>
                                  </a:rPr>
                                  <m:t>−1</m:t>
                                </m:r>
                              </m:e>
                              <m:e>
                                <m:r>
                                  <a:rPr lang="en-US" sz="1400" i="1">
                                    <a:latin typeface="Cambria Math" panose="02040503050406030204" pitchFamily="18" charset="0"/>
                                  </a:rPr>
                                  <m:t>0</m:t>
                                </m:r>
                              </m:e>
                              <m:e>
                                <m:r>
                                  <a:rPr lang="en-US" sz="1400" i="1">
                                    <a:latin typeface="Cambria Math" panose="02040503050406030204" pitchFamily="18" charset="0"/>
                                  </a:rPr>
                                  <m:t>1</m:t>
                                </m:r>
                              </m:e>
                            </m:mr>
                          </m:m>
                        </m:e>
                      </m:d>
                    </m:oMath>
                  </m:oMathPara>
                </a14:m>
                <a:endParaRPr lang="en-US" sz="1400"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636712" y="4277171"/>
                <a:ext cx="3238515" cy="662104"/>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1765479" y="5188840"/>
                <a:ext cx="4729243" cy="7770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sSub>
                            <m:sSubPr>
                              <m:ctrlPr>
                                <a:rPr lang="en-US" sz="1400" i="1">
                                  <a:latin typeface="Cambria Math" panose="02040503050406030204" pitchFamily="18" charset="0"/>
                                </a:rPr>
                              </m:ctrlPr>
                            </m:sSubPr>
                            <m:e>
                              <m:r>
                                <a:rPr lang="en-US" sz="1400" b="0" i="1" smtClean="0">
                                  <a:latin typeface="Cambria Math" panose="02040503050406030204" pitchFamily="18" charset="0"/>
                                </a:rPr>
                                <m:t>𝑏</m:t>
                              </m:r>
                            </m:e>
                            <m:sub>
                              <m:r>
                                <a:rPr lang="en-US" sz="1400" i="1">
                                  <a:latin typeface="Cambria Math" panose="02040503050406030204" pitchFamily="18" charset="0"/>
                                </a:rPr>
                                <m:t>𝑡</m:t>
                              </m:r>
                            </m:sub>
                          </m:sSub>
                        </m:e>
                      </m:d>
                      <m:r>
                        <a:rPr lang="en-US" sz="1400" i="1">
                          <a:latin typeface="Cambria Math" panose="02040503050406030204" pitchFamily="18" charset="0"/>
                        </a:rPr>
                        <m:t>=</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𝐴𝑉</m:t>
                          </m:r>
                        </m:e>
                      </m:d>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𝑍𝑁𝑡</m:t>
                              </m:r>
                            </m:e>
                            <m:sub>
                              <m:r>
                                <a:rPr lang="en-US" sz="1400" i="1">
                                  <a:latin typeface="Cambria Math" panose="02040503050406030204" pitchFamily="18" charset="0"/>
                                </a:rPr>
                                <m:t>𝑎𝑏𝑐</m:t>
                              </m:r>
                            </m:sub>
                          </m:sSub>
                        </m:e>
                      </m:d>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𝑑</m:t>
                              </m:r>
                            </m:e>
                            <m:sub>
                              <m:r>
                                <a:rPr lang="en-US" sz="1400" i="1">
                                  <a:latin typeface="Cambria Math" panose="02040503050406030204" pitchFamily="18" charset="0"/>
                                </a:rPr>
                                <m:t>𝑡</m:t>
                              </m:r>
                            </m:sub>
                          </m:sSub>
                        </m:e>
                      </m:d>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panose="02040503050406030204" pitchFamily="18" charset="0"/>
                                </a:rPr>
                                <m:t>𝑛</m:t>
                              </m:r>
                            </m:e>
                            <m:sub>
                              <m:r>
                                <a:rPr lang="en-US" sz="1400" i="1">
                                  <a:latin typeface="Cambria Math" panose="02040503050406030204" pitchFamily="18" charset="0"/>
                                </a:rPr>
                                <m:t>𝑡</m:t>
                              </m:r>
                            </m:sub>
                          </m:sSub>
                        </m:num>
                        <m:den>
                          <m:r>
                            <a:rPr lang="en-US" sz="1400" b="0" i="1" smtClean="0">
                              <a:latin typeface="Cambria Math" panose="02040503050406030204" pitchFamily="18" charset="0"/>
                            </a:rPr>
                            <m:t>3</m:t>
                          </m:r>
                        </m:den>
                      </m:f>
                      <m:r>
                        <a:rPr lang="en-US" sz="1400" i="1">
                          <a:latin typeface="Cambria Math" panose="02040503050406030204" pitchFamily="18" charset="0"/>
                          <a:ea typeface="Cambria Math" panose="02040503050406030204" pitchFamily="18" charset="0"/>
                        </a:rPr>
                        <m:t>∙</m:t>
                      </m:r>
                      <m:d>
                        <m:dPr>
                          <m:begChr m:val="["/>
                          <m:endChr m:val="]"/>
                          <m:ctrlPr>
                            <a:rPr lang="en-US" sz="1400" i="1" smtClean="0">
                              <a:latin typeface="Cambria Math" panose="02040503050406030204" pitchFamily="18" charset="0"/>
                            </a:rPr>
                          </m:ctrlPr>
                        </m:dPr>
                        <m:e>
                          <m:m>
                            <m:mPr>
                              <m:plcHide m:val="on"/>
                              <m:mcs>
                                <m:mc>
                                  <m:mcPr>
                                    <m:count m:val="3"/>
                                    <m:mcJc m:val="center"/>
                                  </m:mcPr>
                                </m:mc>
                              </m:mcs>
                              <m:ctrlPr>
                                <a:rPr lang="en-US" sz="1400" i="1">
                                  <a:latin typeface="Cambria Math" panose="02040503050406030204" pitchFamily="18" charset="0"/>
                                </a:rPr>
                              </m:ctrlPr>
                            </m:mPr>
                            <m:mr>
                              <m:e>
                                <m:sSub>
                                  <m:sSubPr>
                                    <m:ctrlPr>
                                      <a:rPr lang="en-US" sz="1400" i="1">
                                        <a:latin typeface="Cambria Math" panose="02040503050406030204" pitchFamily="18" charset="0"/>
                                      </a:rPr>
                                    </m:ctrlPr>
                                  </m:sSubPr>
                                  <m:e>
                                    <m:r>
                                      <a:rPr lang="en-US" sz="1400" b="0" i="1" smtClean="0">
                                        <a:latin typeface="Cambria Math" panose="02040503050406030204" pitchFamily="18" charset="0"/>
                                      </a:rPr>
                                      <m:t>𝑍𝑡</m:t>
                                    </m:r>
                                  </m:e>
                                  <m:sub>
                                    <m:r>
                                      <a:rPr lang="en-US" sz="1400" b="0" i="1" smtClean="0">
                                        <a:latin typeface="Cambria Math" panose="02040503050406030204" pitchFamily="18" charset="0"/>
                                      </a:rPr>
                                      <m:t>𝑎𝑏</m:t>
                                    </m:r>
                                  </m:sub>
                                </m:sSub>
                              </m:e>
                              <m:e>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𝑍𝑡</m:t>
                                    </m:r>
                                  </m:e>
                                  <m:sub>
                                    <m:r>
                                      <a:rPr lang="en-US" sz="1400" i="1">
                                        <a:latin typeface="Cambria Math" panose="02040503050406030204" pitchFamily="18" charset="0"/>
                                      </a:rPr>
                                      <m:t>𝑎𝑏</m:t>
                                    </m:r>
                                  </m:sub>
                                </m:sSub>
                              </m:e>
                              <m:e>
                                <m:r>
                                  <a:rPr lang="en-US" sz="1400" i="1">
                                    <a:latin typeface="Cambria Math" panose="02040503050406030204" pitchFamily="18" charset="0"/>
                                  </a:rPr>
                                  <m:t>0</m:t>
                                </m:r>
                              </m:e>
                            </m:mr>
                            <m:mr>
                              <m:e>
                                <m:sSub>
                                  <m:sSubPr>
                                    <m:ctrlPr>
                                      <a:rPr lang="en-US" sz="1400" i="1">
                                        <a:latin typeface="Cambria Math" panose="02040503050406030204" pitchFamily="18" charset="0"/>
                                      </a:rPr>
                                    </m:ctrlPr>
                                  </m:sSubPr>
                                  <m:e>
                                    <m:r>
                                      <a:rPr lang="en-US" sz="1400" i="1">
                                        <a:latin typeface="Cambria Math" panose="02040503050406030204" pitchFamily="18" charset="0"/>
                                      </a:rPr>
                                      <m:t>𝑍𝑡</m:t>
                                    </m:r>
                                  </m:e>
                                  <m:sub>
                                    <m:r>
                                      <a:rPr lang="en-US" sz="1400" i="1">
                                        <a:latin typeface="Cambria Math" panose="02040503050406030204" pitchFamily="18" charset="0"/>
                                      </a:rPr>
                                      <m:t>𝑏</m:t>
                                    </m:r>
                                    <m:r>
                                      <a:rPr lang="en-US" sz="1400" b="0" i="1" smtClean="0">
                                        <a:latin typeface="Cambria Math" panose="02040503050406030204" pitchFamily="18" charset="0"/>
                                      </a:rPr>
                                      <m:t>𝑐</m:t>
                                    </m:r>
                                  </m:sub>
                                </m:sSub>
                              </m:e>
                              <m:e>
                                <m:r>
                                  <a:rPr lang="en-US" sz="1400" b="0" i="1" smtClean="0">
                                    <a:latin typeface="Cambria Math" panose="02040503050406030204" pitchFamily="18" charset="0"/>
                                  </a:rPr>
                                  <m:t>2</m:t>
                                </m:r>
                                <m:sSub>
                                  <m:sSubPr>
                                    <m:ctrlPr>
                                      <a:rPr lang="en-US" sz="1400" i="1">
                                        <a:latin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rPr>
                                      <m:t>𝑍𝑡</m:t>
                                    </m:r>
                                  </m:e>
                                  <m:sub>
                                    <m:r>
                                      <a:rPr lang="en-US" sz="1400" i="1">
                                        <a:latin typeface="Cambria Math" panose="02040503050406030204" pitchFamily="18" charset="0"/>
                                      </a:rPr>
                                      <m:t>𝑏</m:t>
                                    </m:r>
                                    <m:r>
                                      <a:rPr lang="en-US" sz="1400" b="0" i="1" smtClean="0">
                                        <a:latin typeface="Cambria Math" panose="02040503050406030204" pitchFamily="18" charset="0"/>
                                      </a:rPr>
                                      <m:t>𝑐</m:t>
                                    </m:r>
                                  </m:sub>
                                </m:sSub>
                              </m:e>
                              <m:e>
                                <m:r>
                                  <a:rPr lang="en-US" sz="1400" b="0" i="1" smtClean="0">
                                    <a:latin typeface="Cambria Math" panose="02040503050406030204" pitchFamily="18" charset="0"/>
                                  </a:rPr>
                                  <m:t>0</m:t>
                                </m:r>
                              </m:e>
                            </m:mr>
                            <m:mr>
                              <m:e>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b="0" i="1" smtClean="0">
                                        <a:latin typeface="Cambria Math" panose="02040503050406030204" pitchFamily="18" charset="0"/>
                                      </a:rPr>
                                      <m:t>2</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rPr>
                                      <m:t>𝑍𝑡</m:t>
                                    </m:r>
                                  </m:e>
                                  <m:sub>
                                    <m:r>
                                      <a:rPr lang="en-US" sz="1400" b="0" i="1" smtClean="0">
                                        <a:latin typeface="Cambria Math" panose="02040503050406030204" pitchFamily="18" charset="0"/>
                                      </a:rPr>
                                      <m:t>𝑐</m:t>
                                    </m:r>
                                    <m:r>
                                      <a:rPr lang="en-US" sz="1400" i="1">
                                        <a:latin typeface="Cambria Math" panose="02040503050406030204" pitchFamily="18" charset="0"/>
                                      </a:rPr>
                                      <m:t>𝑎</m:t>
                                    </m:r>
                                  </m:sub>
                                </m:sSub>
                              </m:e>
                              <m:e>
                                <m:r>
                                  <a:rPr lang="en-US" sz="1400" b="0" i="1" smtClean="0">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𝑍𝑡</m:t>
                                    </m:r>
                                  </m:e>
                                  <m:sub>
                                    <m:r>
                                      <a:rPr lang="en-US" sz="1400" b="0" i="1" smtClean="0">
                                        <a:latin typeface="Cambria Math" panose="02040503050406030204" pitchFamily="18" charset="0"/>
                                      </a:rPr>
                                      <m:t>𝑐</m:t>
                                    </m:r>
                                    <m:r>
                                      <a:rPr lang="en-US" sz="1400" i="1">
                                        <a:latin typeface="Cambria Math" panose="02040503050406030204" pitchFamily="18" charset="0"/>
                                      </a:rPr>
                                      <m:t>𝑎</m:t>
                                    </m:r>
                                  </m:sub>
                                </m:sSub>
                              </m:e>
                              <m:e>
                                <m:r>
                                  <a:rPr lang="en-US" sz="1400" b="0" i="1" smtClean="0">
                                    <a:latin typeface="Cambria Math" panose="02040503050406030204" pitchFamily="18" charset="0"/>
                                  </a:rPr>
                                  <m:t>0</m:t>
                                </m:r>
                              </m:e>
                            </m:mr>
                          </m:m>
                        </m:e>
                      </m:d>
                    </m:oMath>
                  </m:oMathPara>
                </a14:m>
                <a:endParaRPr lang="en-US" sz="1400" dirty="0">
                  <a:latin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1765479" y="5188840"/>
                <a:ext cx="4729243" cy="777072"/>
              </a:xfrm>
              <a:prstGeom prst="rect">
                <a:avLst/>
              </a:prstGeom>
              <a:blipFill>
                <a:blip r:embed="rId11"/>
                <a:stretch>
                  <a:fillRect/>
                </a:stretch>
              </a:blipFill>
            </p:spPr>
            <p:txBody>
              <a:bodyPr/>
              <a:lstStyle/>
              <a:p>
                <a:r>
                  <a:rPr lang="en-US">
                    <a:noFill/>
                  </a:rPr>
                  <a:t> </a:t>
                </a:r>
              </a:p>
            </p:txBody>
          </p:sp>
        </mc:Fallback>
      </mc:AlternateContent>
      <p:sp>
        <p:nvSpPr>
          <p:cNvPr id="25" name="TextBox 24"/>
          <p:cNvSpPr txBox="1"/>
          <p:nvPr/>
        </p:nvSpPr>
        <p:spPr>
          <a:xfrm>
            <a:off x="8305799" y="3719830"/>
            <a:ext cx="482824" cy="307777"/>
          </a:xfrm>
          <a:prstGeom prst="rect">
            <a:avLst/>
          </a:prstGeom>
          <a:noFill/>
        </p:spPr>
        <p:txBody>
          <a:bodyPr wrap="none" rtlCol="0">
            <a:spAutoFit/>
          </a:bodyPr>
          <a:lstStyle/>
          <a:p>
            <a:r>
              <a:rPr lang="en-US" sz="1400" dirty="0">
                <a:latin typeface="Times New Roman" panose="02020603050405020304" pitchFamily="18" charset="0"/>
              </a:rPr>
              <a:t>(68)</a:t>
            </a:r>
          </a:p>
        </p:txBody>
      </p:sp>
      <p:sp>
        <p:nvSpPr>
          <p:cNvPr id="26" name="TextBox 25"/>
          <p:cNvSpPr txBox="1"/>
          <p:nvPr/>
        </p:nvSpPr>
        <p:spPr>
          <a:xfrm>
            <a:off x="8305799" y="4408099"/>
            <a:ext cx="482824" cy="307777"/>
          </a:xfrm>
          <a:prstGeom prst="rect">
            <a:avLst/>
          </a:prstGeom>
          <a:noFill/>
        </p:spPr>
        <p:txBody>
          <a:bodyPr wrap="none" rtlCol="0">
            <a:spAutoFit/>
          </a:bodyPr>
          <a:lstStyle/>
          <a:p>
            <a:r>
              <a:rPr lang="en-US" sz="1400" dirty="0">
                <a:latin typeface="Times New Roman" panose="02020603050405020304" pitchFamily="18" charset="0"/>
              </a:rPr>
              <a:t>(69)</a:t>
            </a:r>
          </a:p>
        </p:txBody>
      </p:sp>
      <p:sp>
        <p:nvSpPr>
          <p:cNvPr id="27" name="TextBox 26"/>
          <p:cNvSpPr txBox="1"/>
          <p:nvPr/>
        </p:nvSpPr>
        <p:spPr>
          <a:xfrm>
            <a:off x="8305799" y="5465030"/>
            <a:ext cx="482824" cy="307777"/>
          </a:xfrm>
          <a:prstGeom prst="rect">
            <a:avLst/>
          </a:prstGeom>
          <a:noFill/>
        </p:spPr>
        <p:txBody>
          <a:bodyPr wrap="none" rtlCol="0">
            <a:spAutoFit/>
          </a:bodyPr>
          <a:lstStyle/>
          <a:p>
            <a:r>
              <a:rPr lang="en-US" sz="1400" dirty="0">
                <a:latin typeface="Times New Roman" panose="02020603050405020304" pitchFamily="18" charset="0"/>
              </a:rPr>
              <a:t>(70)</a:t>
            </a:r>
          </a:p>
        </p:txBody>
      </p:sp>
    </p:spTree>
    <p:extLst>
      <p:ext uri="{BB962C8B-B14F-4D97-AF65-F5344CB8AC3E}">
        <p14:creationId xmlns:p14="http://schemas.microsoft.com/office/powerpoint/2010/main" val="24656539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8617616" cy="584775"/>
          </a:xfrm>
          <a:prstGeom prst="rect">
            <a:avLst/>
          </a:prstGeom>
        </p:spPr>
        <p:txBody>
          <a:bodyPr wrap="none">
            <a:spAutoFit/>
          </a:bodyPr>
          <a:lstStyle/>
          <a:p>
            <a:r>
              <a:rPr lang="en-US" sz="3200" dirty="0">
                <a:solidFill>
                  <a:srgbClr val="C8102E"/>
                </a:solidFill>
                <a:latin typeface="+mj-lt"/>
                <a:ea typeface="+mj-ea"/>
                <a:cs typeface="+mj-cs"/>
              </a:rPr>
              <a:t>Undergrounded Wye-Delta Step-Down Connection</a:t>
            </a:r>
          </a:p>
        </p:txBody>
      </p:sp>
      <p:sp>
        <p:nvSpPr>
          <p:cNvPr id="5" name="Rectangle 4"/>
          <p:cNvSpPr/>
          <p:nvPr/>
        </p:nvSpPr>
        <p:spPr>
          <a:xfrm>
            <a:off x="152400" y="711888"/>
            <a:ext cx="8839200" cy="1323439"/>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The generalized constant matrices have been developed for computing voltages and currents from the load toward the source (backward sweep). The forward sweep matrices can be developed by referring back to Equation (54), which is repeated here for convenience:</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Rectangle 22"/>
              <p:cNvSpPr/>
              <p:nvPr/>
            </p:nvSpPr>
            <p:spPr>
              <a:xfrm>
                <a:off x="2362200" y="2101455"/>
                <a:ext cx="5043945"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𝑉𝐿𝐿</m:t>
                            </m:r>
                          </m:e>
                          <m:sub>
                            <m:r>
                              <a:rPr lang="en-US" i="1">
                                <a:latin typeface="Cambria Math" panose="02040503050406030204" pitchFamily="18" charset="0"/>
                              </a:rPr>
                              <m:t>𝑎𝑏𝑐</m:t>
                            </m:r>
                          </m:sub>
                        </m:sSub>
                      </m:e>
                    </m:d>
                    <m:r>
                      <a:rPr lang="en-US" i="1">
                        <a:latin typeface="Cambria Math" panose="02040503050406030204" pitchFamily="18" charset="0"/>
                      </a:rPr>
                      <m:t>=</m:t>
                    </m:r>
                    <m:sSup>
                      <m:sSupPr>
                        <m:ctrlPr>
                          <a:rPr lang="en-US"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b="0" i="1" smtClean="0">
                            <a:latin typeface="Cambria Math" panose="02040503050406030204" pitchFamily="18" charset="0"/>
                          </a:rPr>
                          <m:t>−1</m:t>
                        </m:r>
                      </m:sup>
                    </m:sSup>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𝑉𝐿𝑁</m:t>
                            </m:r>
                          </m:e>
                          <m:sub>
                            <m:r>
                              <a:rPr lang="en-US" i="1">
                                <a:latin typeface="Cambria Math" panose="02040503050406030204" pitchFamily="18" charset="0"/>
                              </a:rPr>
                              <m:t>𝐴𝐵𝐶</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m:t>
                            </m:r>
                            <m:r>
                              <a:rPr lang="en-US" b="0" i="1" smtClean="0">
                                <a:latin typeface="Cambria Math" panose="02040503050406030204" pitchFamily="18" charset="0"/>
                              </a:rPr>
                              <m:t>𝑁</m:t>
                            </m:r>
                            <m:r>
                              <a:rPr lang="en-US" i="1">
                                <a:latin typeface="Cambria Math" panose="02040503050406030204" pitchFamily="18" charset="0"/>
                              </a:rPr>
                              <m:t>𝑡</m:t>
                            </m:r>
                          </m:e>
                          <m:sub>
                            <m:r>
                              <a:rPr lang="en-US" i="1">
                                <a:latin typeface="Cambria Math" panose="02040503050406030204" pitchFamily="18" charset="0"/>
                              </a:rPr>
                              <m:t>𝑎𝑏𝑐</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2362200" y="2101455"/>
                <a:ext cx="5043945" cy="369332"/>
              </a:xfrm>
              <a:prstGeom prst="rect">
                <a:avLst/>
              </a:prstGeom>
              <a:blipFill>
                <a:blip r:embed="rId2"/>
                <a:stretch>
                  <a:fillRect b="-1667"/>
                </a:stretch>
              </a:blipFill>
            </p:spPr>
            <p:txBody>
              <a:bodyPr/>
              <a:lstStyle/>
              <a:p>
                <a:r>
                  <a:rPr lang="en-US">
                    <a:noFill/>
                  </a:rPr>
                  <a:t> </a:t>
                </a:r>
              </a:p>
            </p:txBody>
          </p:sp>
        </mc:Fallback>
      </mc:AlternateContent>
      <p:sp>
        <p:nvSpPr>
          <p:cNvPr id="25" name="TextBox 24"/>
          <p:cNvSpPr txBox="1"/>
          <p:nvPr/>
        </p:nvSpPr>
        <p:spPr>
          <a:xfrm>
            <a:off x="8431831" y="2101455"/>
            <a:ext cx="569387" cy="369332"/>
          </a:xfrm>
          <a:prstGeom prst="rect">
            <a:avLst/>
          </a:prstGeom>
          <a:noFill/>
        </p:spPr>
        <p:txBody>
          <a:bodyPr wrap="none" rtlCol="0">
            <a:spAutoFit/>
          </a:bodyPr>
          <a:lstStyle/>
          <a:p>
            <a:r>
              <a:rPr lang="en-US" dirty="0">
                <a:latin typeface="Times New Roman" panose="02020603050405020304" pitchFamily="18" charset="0"/>
              </a:rPr>
              <a:t>(71)</a:t>
            </a:r>
          </a:p>
        </p:txBody>
      </p:sp>
      <p:sp>
        <p:nvSpPr>
          <p:cNvPr id="8" name="Rectangle 7"/>
          <p:cNvSpPr/>
          <p:nvPr/>
        </p:nvSpPr>
        <p:spPr>
          <a:xfrm>
            <a:off x="152400" y="3092055"/>
            <a:ext cx="8839200" cy="707886"/>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Equation (16) is used to compute the equivalent line-to-neutral voltages as a function of the line-to-line voltages: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6" name="Rectangle 25"/>
              <p:cNvSpPr/>
              <p:nvPr/>
            </p:nvSpPr>
            <p:spPr>
              <a:xfrm>
                <a:off x="3144692" y="2724745"/>
                <a:ext cx="28967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𝐿</m:t>
                              </m:r>
                            </m:e>
                            <m:sub>
                              <m:r>
                                <a:rPr lang="en-US" b="0" i="1" smtClean="0">
                                  <a:latin typeface="Cambria Math" panose="02040503050406030204" pitchFamily="18" charset="0"/>
                                </a:rPr>
                                <m:t>𝐴𝐵𝐶</m:t>
                              </m:r>
                            </m:sub>
                          </m:sSub>
                        </m:e>
                      </m:d>
                    </m:oMath>
                  </m:oMathPara>
                </a14:m>
                <a:endParaRPr lang="en-US" dirty="0">
                  <a:latin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3144692" y="2724745"/>
                <a:ext cx="2896755" cy="369332"/>
              </a:xfrm>
              <a:prstGeom prst="rect">
                <a:avLst/>
              </a:prstGeom>
              <a:blipFill>
                <a:blip r:embed="rId3"/>
                <a:stretch>
                  <a:fillRect/>
                </a:stretch>
              </a:blipFill>
            </p:spPr>
            <p:txBody>
              <a:bodyPr/>
              <a:lstStyle/>
              <a:p>
                <a:r>
                  <a:rPr lang="en-US">
                    <a:noFill/>
                  </a:rPr>
                  <a:t> </a:t>
                </a:r>
              </a:p>
            </p:txBody>
          </p:sp>
        </mc:Fallback>
      </mc:AlternateContent>
      <p:sp>
        <p:nvSpPr>
          <p:cNvPr id="27" name="TextBox 26"/>
          <p:cNvSpPr txBox="1"/>
          <p:nvPr/>
        </p:nvSpPr>
        <p:spPr>
          <a:xfrm>
            <a:off x="8434459" y="2682762"/>
            <a:ext cx="569387" cy="369332"/>
          </a:xfrm>
          <a:prstGeom prst="rect">
            <a:avLst/>
          </a:prstGeom>
          <a:noFill/>
        </p:spPr>
        <p:txBody>
          <a:bodyPr wrap="none" rtlCol="0">
            <a:spAutoFit/>
          </a:bodyPr>
          <a:lstStyle/>
          <a:p>
            <a:r>
              <a:rPr lang="en-US" dirty="0">
                <a:latin typeface="Times New Roman" panose="02020603050405020304" pitchFamily="18" charset="0"/>
              </a:rPr>
              <a:t>(16)</a:t>
            </a:r>
          </a:p>
        </p:txBody>
      </p:sp>
      <mc:AlternateContent xmlns:mc="http://schemas.openxmlformats.org/markup-compatibility/2006" xmlns:a14="http://schemas.microsoft.com/office/drawing/2010/main">
        <mc:Choice Requires="a14">
          <p:sp>
            <p:nvSpPr>
              <p:cNvPr id="28" name="Rectangle 27"/>
              <p:cNvSpPr/>
              <p:nvPr/>
            </p:nvSpPr>
            <p:spPr>
              <a:xfrm>
                <a:off x="3176223" y="4050268"/>
                <a:ext cx="28418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𝐿</m:t>
                              </m:r>
                            </m:e>
                            <m:sub>
                              <m:r>
                                <a:rPr lang="en-US" b="0" i="1" smtClean="0">
                                  <a:latin typeface="Cambria Math" panose="02040503050406030204" pitchFamily="18" charset="0"/>
                                </a:rPr>
                                <m:t>𝑎𝑏𝑐</m:t>
                              </m:r>
                            </m:sub>
                          </m:sSub>
                        </m:e>
                      </m:d>
                    </m:oMath>
                  </m:oMathPara>
                </a14:m>
                <a:endParaRPr lang="en-US" dirty="0">
                  <a:latin typeface="Times New Roman" panose="02020603050405020304" pitchFamily="18"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3176223" y="4050268"/>
                <a:ext cx="2841868" cy="369332"/>
              </a:xfrm>
              <a:prstGeom prst="rect">
                <a:avLst/>
              </a:prstGeom>
              <a:blipFill>
                <a:blip r:embed="rId4"/>
                <a:stretch>
                  <a:fillRect b="-1639"/>
                </a:stretch>
              </a:blipFill>
            </p:spPr>
            <p:txBody>
              <a:bodyPr/>
              <a:lstStyle/>
              <a:p>
                <a:r>
                  <a:rPr lang="en-US">
                    <a:noFill/>
                  </a:rPr>
                  <a:t> </a:t>
                </a:r>
              </a:p>
            </p:txBody>
          </p:sp>
        </mc:Fallback>
      </mc:AlternateContent>
      <p:sp>
        <p:nvSpPr>
          <p:cNvPr id="29" name="TextBox 28"/>
          <p:cNvSpPr txBox="1"/>
          <p:nvPr/>
        </p:nvSpPr>
        <p:spPr>
          <a:xfrm>
            <a:off x="8465990" y="4008285"/>
            <a:ext cx="569387" cy="369332"/>
          </a:xfrm>
          <a:prstGeom prst="rect">
            <a:avLst/>
          </a:prstGeom>
          <a:noFill/>
        </p:spPr>
        <p:txBody>
          <a:bodyPr wrap="none" rtlCol="0">
            <a:spAutoFit/>
          </a:bodyPr>
          <a:lstStyle/>
          <a:p>
            <a:r>
              <a:rPr lang="en-US" dirty="0">
                <a:latin typeface="Times New Roman" panose="02020603050405020304" pitchFamily="18" charset="0"/>
              </a:rPr>
              <a:t>(72)</a:t>
            </a:r>
          </a:p>
        </p:txBody>
      </p:sp>
    </p:spTree>
    <p:extLst>
      <p:ext uri="{BB962C8B-B14F-4D97-AF65-F5344CB8AC3E}">
        <p14:creationId xmlns:p14="http://schemas.microsoft.com/office/powerpoint/2010/main" val="41786658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8617616" cy="584775"/>
          </a:xfrm>
          <a:prstGeom prst="rect">
            <a:avLst/>
          </a:prstGeom>
        </p:spPr>
        <p:txBody>
          <a:bodyPr wrap="none">
            <a:spAutoFit/>
          </a:bodyPr>
          <a:lstStyle/>
          <a:p>
            <a:r>
              <a:rPr lang="en-US" sz="3200" dirty="0">
                <a:solidFill>
                  <a:srgbClr val="C8102E"/>
                </a:solidFill>
                <a:latin typeface="+mj-lt"/>
                <a:ea typeface="+mj-ea"/>
                <a:cs typeface="+mj-cs"/>
              </a:rPr>
              <a:t>Undergrounded Wye-Delta Step-Down Connection</a:t>
            </a:r>
          </a:p>
        </p:txBody>
      </p:sp>
      <mc:AlternateContent xmlns:mc="http://schemas.openxmlformats.org/markup-compatibility/2006" xmlns:a14="http://schemas.microsoft.com/office/drawing/2010/main">
        <mc:Choice Requires="a14">
          <p:sp>
            <p:nvSpPr>
              <p:cNvPr id="23" name="Rectangle 22"/>
              <p:cNvSpPr/>
              <p:nvPr/>
            </p:nvSpPr>
            <p:spPr>
              <a:xfrm>
                <a:off x="2393731" y="787569"/>
                <a:ext cx="5043945"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𝑉𝐿𝐿</m:t>
                            </m:r>
                          </m:e>
                          <m:sub>
                            <m:r>
                              <a:rPr lang="en-US" i="1">
                                <a:latin typeface="Cambria Math" panose="02040503050406030204" pitchFamily="18" charset="0"/>
                              </a:rPr>
                              <m:t>𝑎𝑏𝑐</m:t>
                            </m:r>
                          </m:sub>
                        </m:sSub>
                      </m:e>
                    </m:d>
                    <m:r>
                      <a:rPr lang="en-US" i="1">
                        <a:latin typeface="Cambria Math" panose="02040503050406030204" pitchFamily="18" charset="0"/>
                      </a:rPr>
                      <m:t>=</m:t>
                    </m:r>
                    <m:sSup>
                      <m:sSupPr>
                        <m:ctrlPr>
                          <a:rPr lang="en-US"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b="0" i="1" smtClean="0">
                            <a:latin typeface="Cambria Math" panose="02040503050406030204" pitchFamily="18" charset="0"/>
                          </a:rPr>
                          <m:t>−1</m:t>
                        </m:r>
                      </m:sup>
                    </m:sSup>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𝑉𝐿𝑁</m:t>
                            </m:r>
                          </m:e>
                          <m:sub>
                            <m:r>
                              <a:rPr lang="en-US" i="1">
                                <a:latin typeface="Cambria Math" panose="02040503050406030204" pitchFamily="18" charset="0"/>
                              </a:rPr>
                              <m:t>𝐴𝐵𝐶</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m:t>
                            </m:r>
                            <m:r>
                              <a:rPr lang="en-US" b="0" i="1" smtClean="0">
                                <a:latin typeface="Cambria Math" panose="02040503050406030204" pitchFamily="18" charset="0"/>
                              </a:rPr>
                              <m:t>𝑁</m:t>
                            </m:r>
                            <m:r>
                              <a:rPr lang="en-US" i="1">
                                <a:latin typeface="Cambria Math" panose="02040503050406030204" pitchFamily="18" charset="0"/>
                              </a:rPr>
                              <m:t>𝑡</m:t>
                            </m:r>
                          </m:e>
                          <m:sub>
                            <m:r>
                              <a:rPr lang="en-US" i="1">
                                <a:latin typeface="Cambria Math" panose="02040503050406030204" pitchFamily="18" charset="0"/>
                              </a:rPr>
                              <m:t>𝑎𝑏𝑐</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2393731" y="787569"/>
                <a:ext cx="5043945" cy="369332"/>
              </a:xfrm>
              <a:prstGeom prst="rect">
                <a:avLst/>
              </a:prstGeom>
              <a:blipFill>
                <a:blip r:embed="rId2"/>
                <a:stretch>
                  <a:fillRect b="-1639"/>
                </a:stretch>
              </a:blipFill>
            </p:spPr>
            <p:txBody>
              <a:bodyPr/>
              <a:lstStyle/>
              <a:p>
                <a:r>
                  <a:rPr lang="en-US">
                    <a:noFill/>
                  </a:rPr>
                  <a:t> </a:t>
                </a:r>
              </a:p>
            </p:txBody>
          </p:sp>
        </mc:Fallback>
      </mc:AlternateContent>
      <p:sp>
        <p:nvSpPr>
          <p:cNvPr id="25" name="TextBox 24"/>
          <p:cNvSpPr txBox="1"/>
          <p:nvPr/>
        </p:nvSpPr>
        <p:spPr>
          <a:xfrm>
            <a:off x="8463362" y="787569"/>
            <a:ext cx="569387" cy="369332"/>
          </a:xfrm>
          <a:prstGeom prst="rect">
            <a:avLst/>
          </a:prstGeom>
          <a:noFill/>
        </p:spPr>
        <p:txBody>
          <a:bodyPr wrap="none" rtlCol="0">
            <a:spAutoFit/>
          </a:bodyPr>
          <a:lstStyle/>
          <a:p>
            <a:r>
              <a:rPr lang="en-US" dirty="0">
                <a:latin typeface="Times New Roman" panose="02020603050405020304" pitchFamily="18" charset="0"/>
              </a:rPr>
              <a:t>(71)</a:t>
            </a:r>
          </a:p>
        </p:txBody>
      </p:sp>
      <mc:AlternateContent xmlns:mc="http://schemas.openxmlformats.org/markup-compatibility/2006" xmlns:a14="http://schemas.microsoft.com/office/drawing/2010/main">
        <mc:Choice Requires="a14">
          <p:sp>
            <p:nvSpPr>
              <p:cNvPr id="28" name="Rectangle 27"/>
              <p:cNvSpPr/>
              <p:nvPr/>
            </p:nvSpPr>
            <p:spPr>
              <a:xfrm>
                <a:off x="3494769" y="1169183"/>
                <a:ext cx="28418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𝐿</m:t>
                              </m:r>
                            </m:e>
                            <m:sub>
                              <m:r>
                                <a:rPr lang="en-US" b="0" i="1" smtClean="0">
                                  <a:latin typeface="Cambria Math" panose="02040503050406030204" pitchFamily="18" charset="0"/>
                                </a:rPr>
                                <m:t>𝑎𝑏𝑐</m:t>
                              </m:r>
                            </m:sub>
                          </m:sSub>
                        </m:e>
                      </m:d>
                    </m:oMath>
                  </m:oMathPara>
                </a14:m>
                <a:endParaRPr lang="en-US" dirty="0">
                  <a:latin typeface="Times New Roman" panose="02020603050405020304" pitchFamily="18"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3494769" y="1169183"/>
                <a:ext cx="2841868" cy="369332"/>
              </a:xfrm>
              <a:prstGeom prst="rect">
                <a:avLst/>
              </a:prstGeom>
              <a:blipFill>
                <a:blip r:embed="rId3"/>
                <a:stretch>
                  <a:fillRect b="-1667"/>
                </a:stretch>
              </a:blipFill>
            </p:spPr>
            <p:txBody>
              <a:bodyPr/>
              <a:lstStyle/>
              <a:p>
                <a:r>
                  <a:rPr lang="en-US">
                    <a:noFill/>
                  </a:rPr>
                  <a:t> </a:t>
                </a:r>
              </a:p>
            </p:txBody>
          </p:sp>
        </mc:Fallback>
      </mc:AlternateContent>
      <p:sp>
        <p:nvSpPr>
          <p:cNvPr id="29" name="TextBox 28"/>
          <p:cNvSpPr txBox="1"/>
          <p:nvPr/>
        </p:nvSpPr>
        <p:spPr>
          <a:xfrm>
            <a:off x="8463362" y="1175294"/>
            <a:ext cx="569387" cy="369332"/>
          </a:xfrm>
          <a:prstGeom prst="rect">
            <a:avLst/>
          </a:prstGeom>
          <a:noFill/>
        </p:spPr>
        <p:txBody>
          <a:bodyPr wrap="none" rtlCol="0">
            <a:spAutoFit/>
          </a:bodyPr>
          <a:lstStyle/>
          <a:p>
            <a:r>
              <a:rPr lang="en-US" dirty="0">
                <a:latin typeface="Times New Roman" panose="02020603050405020304" pitchFamily="18" charset="0"/>
              </a:rPr>
              <a:t>(72)</a:t>
            </a:r>
          </a:p>
        </p:txBody>
      </p:sp>
      <p:sp>
        <p:nvSpPr>
          <p:cNvPr id="11" name="Rectangle 10"/>
          <p:cNvSpPr/>
          <p:nvPr/>
        </p:nvSpPr>
        <p:spPr>
          <a:xfrm>
            <a:off x="149772" y="1545882"/>
            <a:ext cx="8873359" cy="400110"/>
          </a:xfrm>
          <a:prstGeom prst="rect">
            <a:avLst/>
          </a:prstGeom>
        </p:spPr>
        <p:txBody>
          <a:bodyPr wrap="square">
            <a:spAutoFit/>
          </a:bodyPr>
          <a:lstStyle/>
          <a:p>
            <a:r>
              <a:rPr lang="en-US" sz="2000" dirty="0">
                <a:solidFill>
                  <a:srgbClr val="000000"/>
                </a:solidFill>
                <a:latin typeface="Times New Roman" panose="02020603050405020304" pitchFamily="18" charset="0"/>
              </a:rPr>
              <a:t>Substitute Equation (71) into Equation (72):</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Rectangle 12"/>
              <p:cNvSpPr/>
              <p:nvPr/>
            </p:nvSpPr>
            <p:spPr>
              <a:xfrm>
                <a:off x="1433242" y="2085358"/>
                <a:ext cx="6872459"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i="1">
                                <a:latin typeface="Cambria Math" panose="02040503050406030204" pitchFamily="18" charset="0"/>
                              </a:rPr>
                              <m:t>𝑎𝑏𝑐</m:t>
                            </m:r>
                          </m:sub>
                        </m:sSub>
                      </m:e>
                    </m:d>
                    <m:r>
                      <a:rPr lang="en-US" i="1">
                        <a:latin typeface="Cambria Math" panose="02040503050406030204" pitchFamily="18" charset="0"/>
                      </a:rPr>
                      <m:t>=</m:t>
                    </m:r>
                    <m:sSup>
                      <m:sSupPr>
                        <m:ctrlPr>
                          <a:rPr lang="en-US"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b="0" i="1" smtClean="0">
                            <a:latin typeface="Cambria Math" panose="02040503050406030204" pitchFamily="18" charset="0"/>
                          </a:rPr>
                          <m:t>−1</m:t>
                        </m:r>
                      </m:sup>
                    </m:sSup>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𝑉𝐿𝑁</m:t>
                            </m:r>
                          </m:e>
                          <m:sub>
                            <m:r>
                              <a:rPr lang="en-US" i="1">
                                <a:latin typeface="Cambria Math" panose="02040503050406030204" pitchFamily="18" charset="0"/>
                              </a:rPr>
                              <m:t>𝐴𝐵𝐶</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m:t>
                            </m:r>
                            <m:r>
                              <a:rPr lang="en-US" b="0" i="1" smtClean="0">
                                <a:latin typeface="Cambria Math" panose="02040503050406030204" pitchFamily="18" charset="0"/>
                              </a:rPr>
                              <m:t>𝑁</m:t>
                            </m:r>
                            <m:r>
                              <a:rPr lang="en-US" i="1">
                                <a:latin typeface="Cambria Math" panose="02040503050406030204" pitchFamily="18" charset="0"/>
                              </a:rPr>
                              <m:t>𝑡</m:t>
                            </m:r>
                          </m:e>
                          <m:sub>
                            <m:r>
                              <a:rPr lang="en-US" i="1">
                                <a:latin typeface="Cambria Math" panose="02040503050406030204" pitchFamily="18" charset="0"/>
                              </a:rPr>
                              <m:t>𝑎𝑏𝑐</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433242" y="2085358"/>
                <a:ext cx="6872459" cy="369332"/>
              </a:xfrm>
              <a:prstGeom prst="rect">
                <a:avLst/>
              </a:prstGeom>
              <a:blipFill>
                <a:blip r:embed="rId4"/>
                <a:stretch>
                  <a:fillRect b="-1639"/>
                </a:stretch>
              </a:blipFill>
            </p:spPr>
            <p:txBody>
              <a:bodyPr/>
              <a:lstStyle/>
              <a:p>
                <a:r>
                  <a:rPr lang="en-US">
                    <a:noFill/>
                  </a:rPr>
                  <a:t> </a:t>
                </a:r>
              </a:p>
            </p:txBody>
          </p:sp>
        </mc:Fallback>
      </mc:AlternateContent>
      <p:sp>
        <p:nvSpPr>
          <p:cNvPr id="14" name="TextBox 13"/>
          <p:cNvSpPr txBox="1"/>
          <p:nvPr/>
        </p:nvSpPr>
        <p:spPr>
          <a:xfrm>
            <a:off x="8463362" y="2180079"/>
            <a:ext cx="569387" cy="369332"/>
          </a:xfrm>
          <a:prstGeom prst="rect">
            <a:avLst/>
          </a:prstGeom>
          <a:noFill/>
        </p:spPr>
        <p:txBody>
          <a:bodyPr wrap="none" rtlCol="0">
            <a:spAutoFit/>
          </a:bodyPr>
          <a:lstStyle/>
          <a:p>
            <a:r>
              <a:rPr lang="en-US" dirty="0">
                <a:latin typeface="Times New Roman" panose="02020603050405020304" pitchFamily="18" charset="0"/>
              </a:rPr>
              <a:t>(73)</a:t>
            </a:r>
          </a:p>
        </p:txBody>
      </p:sp>
      <p:sp>
        <p:nvSpPr>
          <p:cNvPr id="15" name="Rectangle 14"/>
          <p:cNvSpPr/>
          <p:nvPr/>
        </p:nvSpPr>
        <p:spPr>
          <a:xfrm>
            <a:off x="149772" y="2349356"/>
            <a:ext cx="811441" cy="400110"/>
          </a:xfrm>
          <a:prstGeom prst="rect">
            <a:avLst/>
          </a:prstGeom>
        </p:spPr>
        <p:txBody>
          <a:bodyPr wrap="none">
            <a:spAutoFit/>
          </a:bodyPr>
          <a:lstStyle/>
          <a:p>
            <a:r>
              <a:rPr lang="en-US" sz="2000" dirty="0">
                <a:solidFill>
                  <a:srgbClr val="000000"/>
                </a:solidFill>
                <a:latin typeface="Times New Roman" panose="02020603050405020304" pitchFamily="18" charset="0"/>
              </a:rPr>
              <a:t>where</a:t>
            </a:r>
            <a:endParaRPr lang="en-US" sz="20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Rectangle 17"/>
              <p:cNvSpPr/>
              <p:nvPr/>
            </p:nvSpPr>
            <p:spPr>
              <a:xfrm>
                <a:off x="3011164" y="2599717"/>
                <a:ext cx="3758658" cy="82490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i="1">
                                <a:latin typeface="Cambria Math" panose="02040503050406030204" pitchFamily="18" charset="0"/>
                              </a:rPr>
                              <m:t>𝑡</m:t>
                            </m:r>
                          </m:sub>
                        </m:sSub>
                      </m:e>
                    </m:d>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𝐴𝐼</m:t>
                            </m:r>
                          </m:e>
                        </m:d>
                      </m:e>
                      <m:sup>
                        <m:r>
                          <a:rPr lang="en-US" i="1">
                            <a:latin typeface="Cambria Math" panose="02040503050406030204" pitchFamily="18" charset="0"/>
                          </a:rPr>
                          <m:t>−1</m:t>
                        </m:r>
                      </m:sup>
                    </m:sSup>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i="1">
                                <a:latin typeface="Cambria Math" panose="02040503050406030204" pitchFamily="18" charset="0"/>
                              </a:rPr>
                              <m:t>𝑡</m:t>
                            </m:r>
                          </m:sub>
                        </m:sSub>
                      </m:den>
                    </m:f>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2</m:t>
                              </m:r>
                            </m:e>
                            <m:e>
                              <m:r>
                                <a:rPr lang="en-US" b="0" i="1" smtClean="0">
                                  <a:latin typeface="Cambria Math" panose="02040503050406030204" pitchFamily="18" charset="0"/>
                                </a:rPr>
                                <m:t>1</m:t>
                              </m:r>
                            </m:e>
                            <m:e>
                              <m:r>
                                <a:rPr lang="en-US" i="1">
                                  <a:latin typeface="Cambria Math" panose="02040503050406030204" pitchFamily="18" charset="0"/>
                                </a:rPr>
                                <m:t>0</m:t>
                              </m:r>
                            </m:e>
                          </m:mr>
                          <m:mr>
                            <m:e>
                              <m:r>
                                <a:rPr lang="en-US" b="0" i="1" smtClean="0">
                                  <a:latin typeface="Cambria Math" panose="02040503050406030204" pitchFamily="18" charset="0"/>
                                </a:rPr>
                                <m:t>0</m:t>
                              </m:r>
                            </m:e>
                            <m:e>
                              <m:r>
                                <a:rPr lang="en-US" i="1">
                                  <a:latin typeface="Cambria Math" panose="02040503050406030204" pitchFamily="18" charset="0"/>
                                </a:rPr>
                                <m:t>2</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2</m:t>
                              </m:r>
                            </m:e>
                          </m:mr>
                        </m:m>
                      </m:e>
                    </m:d>
                  </m:oMath>
                </a14:m>
                <a:endParaRPr lang="en-US" dirty="0">
                  <a:latin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011164" y="2599717"/>
                <a:ext cx="3758658" cy="824906"/>
              </a:xfrm>
              <a:prstGeom prst="rect">
                <a:avLst/>
              </a:prstGeom>
              <a:blipFill>
                <a:blip r:embed="rId5"/>
                <a:stretch>
                  <a:fillRect/>
                </a:stretch>
              </a:blipFill>
            </p:spPr>
            <p:txBody>
              <a:bodyPr/>
              <a:lstStyle/>
              <a:p>
                <a:r>
                  <a:rPr lang="en-US">
                    <a:noFill/>
                  </a:rPr>
                  <a:t> </a:t>
                </a:r>
              </a:p>
            </p:txBody>
          </p:sp>
        </mc:Fallback>
      </mc:AlternateContent>
      <p:sp>
        <p:nvSpPr>
          <p:cNvPr id="19" name="TextBox 18"/>
          <p:cNvSpPr txBox="1"/>
          <p:nvPr/>
        </p:nvSpPr>
        <p:spPr>
          <a:xfrm>
            <a:off x="8484383" y="2863383"/>
            <a:ext cx="569387" cy="369332"/>
          </a:xfrm>
          <a:prstGeom prst="rect">
            <a:avLst/>
          </a:prstGeom>
          <a:noFill/>
        </p:spPr>
        <p:txBody>
          <a:bodyPr wrap="none" rtlCol="0">
            <a:spAutoFit/>
          </a:bodyPr>
          <a:lstStyle/>
          <a:p>
            <a:r>
              <a:rPr lang="en-US" dirty="0">
                <a:latin typeface="Times New Roman" panose="02020603050405020304" pitchFamily="18" charset="0"/>
              </a:rPr>
              <a:t>(74)</a:t>
            </a:r>
          </a:p>
        </p:txBody>
      </p:sp>
      <mc:AlternateContent xmlns:mc="http://schemas.openxmlformats.org/markup-compatibility/2006" xmlns:a14="http://schemas.microsoft.com/office/drawing/2010/main">
        <mc:Choice Requires="a14">
          <p:sp>
            <p:nvSpPr>
              <p:cNvPr id="20" name="Rectangle 19"/>
              <p:cNvSpPr/>
              <p:nvPr/>
            </p:nvSpPr>
            <p:spPr>
              <a:xfrm>
                <a:off x="958359" y="3696993"/>
                <a:ext cx="7505003"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𝐵</m:t>
                              </m:r>
                            </m:e>
                            <m:sub>
                              <m:r>
                                <a:rPr lang="en-US" i="1">
                                  <a:latin typeface="Cambria Math" panose="02040503050406030204" pitchFamily="18" charset="0"/>
                                </a:rPr>
                                <m:t>𝑡</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𝑍𝑁𝑡</m:t>
                              </m:r>
                            </m:e>
                            <m:sub>
                              <m:r>
                                <a:rPr lang="en-US" i="1">
                                  <a:latin typeface="Cambria Math" panose="02040503050406030204" pitchFamily="18" charset="0"/>
                                </a:rPr>
                                <m:t>𝑎𝑏𝑐</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𝑡</m:t>
                              </m:r>
                            </m:sub>
                          </m:sSub>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9</m:t>
                          </m:r>
                        </m:den>
                      </m:f>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b="0" i="1" smtClean="0">
                                        <a:latin typeface="Cambria Math" panose="02040503050406030204" pitchFamily="18" charset="0"/>
                                      </a:rPr>
                                      <m:t>2</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𝑍𝑡</m:t>
                                    </m:r>
                                  </m:e>
                                  <m:sub>
                                    <m:r>
                                      <a:rPr lang="en-US" b="0" i="1" smtClean="0">
                                        <a:latin typeface="Cambria Math" panose="02040503050406030204" pitchFamily="18" charset="0"/>
                                      </a:rPr>
                                      <m:t>𝑎𝑏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𝑏</m:t>
                                    </m:r>
                                    <m:r>
                                      <a:rPr lang="en-US" b="0" i="1" smtClean="0">
                                        <a:latin typeface="Cambria Math" panose="02040503050406030204" pitchFamily="18" charset="0"/>
                                      </a:rPr>
                                      <m:t>𝑐</m:t>
                                    </m:r>
                                  </m:sub>
                                </m:sSub>
                              </m:e>
                              <m:e>
                                <m:sSub>
                                  <m:sSubPr>
                                    <m:ctrlPr>
                                      <a:rPr lang="en-US" i="1">
                                        <a:latin typeface="Cambria Math" panose="02040503050406030204" pitchFamily="18" charset="0"/>
                                      </a:rPr>
                                    </m:ctrlPr>
                                  </m:sSubPr>
                                  <m:e>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𝑏</m:t>
                                    </m:r>
                                    <m:r>
                                      <a:rPr lang="en-US" b="0" i="1" smtClean="0">
                                        <a:latin typeface="Cambria Math" panose="02040503050406030204" pitchFamily="18" charset="0"/>
                                      </a:rPr>
                                      <m:t>𝑐</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m:t>
                                    </m:r>
                                  </m:sub>
                                </m:sSub>
                              </m:e>
                              <m:e>
                                <m:r>
                                  <a:rPr lang="en-US" i="1">
                                    <a:latin typeface="Cambria Math" panose="02040503050406030204" pitchFamily="18" charset="0"/>
                                  </a:rPr>
                                  <m:t>0</m:t>
                                </m:r>
                              </m:e>
                            </m:mr>
                            <m:mr>
                              <m:e>
                                <m:sSub>
                                  <m:sSubPr>
                                    <m:ctrlPr>
                                      <a:rPr lang="en-US" i="1">
                                        <a:latin typeface="Cambria Math" panose="02040503050406030204" pitchFamily="18" charset="0"/>
                                      </a:rPr>
                                    </m:ctrlPr>
                                  </m:sSubPr>
                                  <m:e>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𝑏</m:t>
                                    </m:r>
                                    <m:r>
                                      <a:rPr lang="en-US" b="0" i="1" smtClean="0">
                                        <a:latin typeface="Cambria Math" panose="02040503050406030204" pitchFamily="18" charset="0"/>
                                      </a:rPr>
                                      <m:t>𝑐</m:t>
                                    </m:r>
                                  </m:sub>
                                </m:sSub>
                                <m:r>
                                  <a:rPr lang="en-US" b="0" i="1" smtClean="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b="0" i="1" smtClean="0">
                                        <a:latin typeface="Cambria Math" panose="02040503050406030204" pitchFamily="18" charset="0"/>
                                      </a:rPr>
                                      <m:t>𝑐𝑎</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4</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𝑏</m:t>
                                    </m:r>
                                    <m:r>
                                      <a:rPr lang="en-US" b="0" i="1" smtClean="0">
                                        <a:latin typeface="Cambria Math" panose="02040503050406030204" pitchFamily="18" charset="0"/>
                                      </a:rPr>
                                      <m:t>𝑐</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𝑐𝑎</m:t>
                                    </m:r>
                                  </m:sub>
                                </m:sSub>
                              </m:e>
                              <m:e>
                                <m:r>
                                  <a:rPr lang="en-US" b="0" i="1" smtClean="0">
                                    <a:latin typeface="Cambria Math" panose="02040503050406030204" pitchFamily="18" charset="0"/>
                                  </a:rPr>
                                  <m:t>0</m:t>
                                </m:r>
                              </m:e>
                            </m:mr>
                            <m:m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m:t>
                                    </m:r>
                                  </m:sub>
                                </m:sSub>
                                <m:r>
                                  <a:rPr lang="en-US" b="0" i="1" smtClean="0">
                                    <a:latin typeface="Cambria Math" panose="02040503050406030204" pitchFamily="18" charset="0"/>
                                  </a:rPr>
                                  <m:t>−4</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𝑐𝑎</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𝑎𝑏</m:t>
                                    </m:r>
                                  </m:sub>
                                </m:sSub>
                                <m:r>
                                  <a:rPr lang="en-US" b="0" i="1" smtClean="0">
                                    <a:latin typeface="Cambria Math" panose="02040503050406030204" pitchFamily="18" charset="0"/>
                                  </a:rPr>
                                  <m:t>−2</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𝑐𝑎</m:t>
                                    </m:r>
                                  </m:sub>
                                </m:sSub>
                              </m:e>
                              <m:e>
                                <m:r>
                                  <a:rPr lang="en-US" b="0" i="1" smtClean="0">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958359" y="3696993"/>
                <a:ext cx="7505003" cy="972702"/>
              </a:xfrm>
              <a:prstGeom prst="rect">
                <a:avLst/>
              </a:prstGeom>
              <a:blipFill>
                <a:blip r:embed="rId6"/>
                <a:stretch>
                  <a:fillRect/>
                </a:stretch>
              </a:blipFill>
            </p:spPr>
            <p:txBody>
              <a:bodyPr/>
              <a:lstStyle/>
              <a:p>
                <a:r>
                  <a:rPr lang="en-US">
                    <a:noFill/>
                  </a:rPr>
                  <a:t> </a:t>
                </a:r>
              </a:p>
            </p:txBody>
          </p:sp>
        </mc:Fallback>
      </mc:AlternateContent>
      <p:sp>
        <p:nvSpPr>
          <p:cNvPr id="21" name="TextBox 20"/>
          <p:cNvSpPr txBox="1"/>
          <p:nvPr/>
        </p:nvSpPr>
        <p:spPr>
          <a:xfrm>
            <a:off x="8463362" y="3926562"/>
            <a:ext cx="569387" cy="369332"/>
          </a:xfrm>
          <a:prstGeom prst="rect">
            <a:avLst/>
          </a:prstGeom>
          <a:noFill/>
        </p:spPr>
        <p:txBody>
          <a:bodyPr wrap="none" rtlCol="0">
            <a:spAutoFit/>
          </a:bodyPr>
          <a:lstStyle/>
          <a:p>
            <a:r>
              <a:rPr lang="en-US" dirty="0">
                <a:latin typeface="Times New Roman" panose="02020603050405020304" pitchFamily="18" charset="0"/>
              </a:rPr>
              <a:t>(75)</a:t>
            </a:r>
          </a:p>
        </p:txBody>
      </p:sp>
      <p:sp>
        <p:nvSpPr>
          <p:cNvPr id="2" name="Rectangle 1"/>
          <p:cNvSpPr/>
          <p:nvPr/>
        </p:nvSpPr>
        <p:spPr>
          <a:xfrm>
            <a:off x="149772" y="4730427"/>
            <a:ext cx="8994228" cy="1477328"/>
          </a:xfrm>
          <a:prstGeom prst="rect">
            <a:avLst/>
          </a:prstGeom>
        </p:spPr>
        <p:txBody>
          <a:bodyPr wrap="square">
            <a:spAutoFit/>
          </a:bodyPr>
          <a:lstStyle/>
          <a:p>
            <a:pPr algn="just"/>
            <a:r>
              <a:rPr lang="en-US" dirty="0">
                <a:solidFill>
                  <a:srgbClr val="000000"/>
                </a:solidFill>
                <a:latin typeface="Times New Roman" panose="02020603050405020304" pitchFamily="18" charset="0"/>
              </a:rPr>
              <a:t>The generalized matrices have been developed for the ungrounded wye–delta transformer connection. The derivation has applied basic circuit theory and the basic theories of transformers. The end result of the derivations is to provide an easy method of analyzing the operating characteristics of the transformer connection. Example 8.3 will demonstrate the application of the generalized matrices for this transformer connection.</a:t>
            </a:r>
            <a:endParaRPr lang="en-US"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3292304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3</a:t>
            </a:r>
          </a:p>
        </p:txBody>
      </p:sp>
      <p:sp>
        <p:nvSpPr>
          <p:cNvPr id="5" name="Rectangle 4"/>
          <p:cNvSpPr/>
          <p:nvPr/>
        </p:nvSpPr>
        <p:spPr>
          <a:xfrm>
            <a:off x="152400" y="652955"/>
            <a:ext cx="8915400" cy="923330"/>
          </a:xfrm>
          <a:prstGeom prst="rect">
            <a:avLst/>
          </a:prstGeom>
        </p:spPr>
        <p:txBody>
          <a:bodyPr wrap="square">
            <a:spAutoFit/>
          </a:bodyPr>
          <a:lstStyle/>
          <a:p>
            <a:pPr algn="just"/>
            <a:r>
              <a:rPr lang="en-US" dirty="0">
                <a:solidFill>
                  <a:srgbClr val="000000"/>
                </a:solidFill>
                <a:latin typeface="Times New Roman" panose="02020603050405020304" pitchFamily="18" charset="0"/>
              </a:rPr>
              <a:t>Fig.10 shows three single-phase transformers in an ungrounded wye–delta connection serving a combination of single-phase and three-phase load in a delta connection. The voltages at the load are balanced three phase of 240 V line to line. The net loading by phase is</a:t>
            </a:r>
            <a:endParaRPr lang="en-US"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2819400" y="1676400"/>
                <a:ext cx="46861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𝑆</m:t>
                          </m:r>
                        </m:e>
                        <m:sub>
                          <m:r>
                            <a:rPr lang="en-US" i="1">
                              <a:latin typeface="Cambria Math" panose="02040503050406030204" pitchFamily="18" charset="0"/>
                            </a:rPr>
                            <m:t>𝑎𝑏</m:t>
                          </m:r>
                        </m:sub>
                      </m:sSub>
                      <m:r>
                        <a:rPr lang="en-US" b="0" i="1" smtClean="0">
                          <a:latin typeface="Cambria Math" panose="02040503050406030204" pitchFamily="18" charset="0"/>
                        </a:rPr>
                        <m:t>=100 </m:t>
                      </m:r>
                      <m:r>
                        <a:rPr lang="en-US" b="0" i="1" smtClean="0">
                          <a:latin typeface="Cambria Math" panose="02040503050406030204" pitchFamily="18" charset="0"/>
                        </a:rPr>
                        <m:t>𝑘𝑉𝐴</m:t>
                      </m:r>
                      <m:r>
                        <a:rPr lang="en-US" b="0" i="1" smtClean="0">
                          <a:latin typeface="Cambria Math" panose="02040503050406030204" pitchFamily="18" charset="0"/>
                        </a:rPr>
                        <m:t> </m:t>
                      </m:r>
                      <m:r>
                        <a:rPr lang="en-US" b="0" i="1" smtClean="0">
                          <a:latin typeface="Cambria Math" panose="02040503050406030204" pitchFamily="18" charset="0"/>
                        </a:rPr>
                        <m:t>𝑎𝑡</m:t>
                      </m:r>
                      <m:r>
                        <a:rPr lang="en-US" b="0" i="1" smtClean="0">
                          <a:latin typeface="Cambria Math" panose="02040503050406030204" pitchFamily="18" charset="0"/>
                        </a:rPr>
                        <m:t> 0.9 </m:t>
                      </m:r>
                      <m:r>
                        <a:rPr lang="en-US" b="0" i="1" smtClean="0">
                          <a:latin typeface="Cambria Math" panose="02040503050406030204" pitchFamily="18" charset="0"/>
                        </a:rPr>
                        <m:t>𝑙𝑎𝑔𝑔𝑖𝑛𝑔</m:t>
                      </m:r>
                      <m:r>
                        <a:rPr lang="en-US" b="0" i="1" smtClean="0">
                          <a:latin typeface="Cambria Math" panose="02040503050406030204" pitchFamily="18" charset="0"/>
                        </a:rPr>
                        <m:t> </m:t>
                      </m:r>
                      <m:r>
                        <a:rPr lang="en-US" b="0" i="1" smtClean="0">
                          <a:latin typeface="Cambria Math" panose="02040503050406030204" pitchFamily="18" charset="0"/>
                        </a:rPr>
                        <m:t>𝑝𝑜𝑤𝑒𝑟</m:t>
                      </m:r>
                      <m:r>
                        <a:rPr lang="en-US" b="0" i="1" smtClean="0">
                          <a:latin typeface="Cambria Math" panose="02040503050406030204" pitchFamily="18" charset="0"/>
                        </a:rPr>
                        <m:t> </m:t>
                      </m:r>
                      <m:r>
                        <a:rPr lang="en-US" b="0" i="1" smtClean="0">
                          <a:latin typeface="Cambria Math" panose="02040503050406030204" pitchFamily="18" charset="0"/>
                        </a:rPr>
                        <m:t>𝑓𝑎𝑐𝑡𝑜𝑟</m:t>
                      </m:r>
                    </m:oMath>
                  </m:oMathPara>
                </a14:m>
                <a:endParaRPr lang="en-US" dirty="0">
                  <a:latin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819400" y="1676400"/>
                <a:ext cx="4686155" cy="369332"/>
              </a:xfrm>
              <a:prstGeom prst="rect">
                <a:avLst/>
              </a:prstGeom>
              <a:blipFill>
                <a:blip r:embed="rId3"/>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2502454" y="2186997"/>
                <a:ext cx="515538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𝑏</m:t>
                              </m:r>
                              <m:r>
                                <a:rPr lang="en-US" b="0" i="1" smtClean="0">
                                  <a:latin typeface="Cambria Math" panose="02040503050406030204" pitchFamily="18" charset="0"/>
                                </a:rPr>
                                <m:t>𝑐</m:t>
                              </m:r>
                            </m:sub>
                          </m:sSub>
                          <m:r>
                            <a:rPr lang="en-US" i="1">
                              <a:latin typeface="Cambria Math" panose="02040503050406030204" pitchFamily="18" charset="0"/>
                            </a:rPr>
                            <m:t>=</m:t>
                          </m:r>
                          <m:r>
                            <a:rPr lang="en-US" b="0" i="1" smtClean="0">
                              <a:latin typeface="Cambria Math" panose="02040503050406030204" pitchFamily="18" charset="0"/>
                            </a:rPr>
                            <m:t>𝑆</m:t>
                          </m:r>
                        </m:e>
                        <m:sub>
                          <m:r>
                            <a:rPr lang="en-US" b="0" i="1" smtClean="0">
                              <a:latin typeface="Cambria Math" panose="02040503050406030204" pitchFamily="18" charset="0"/>
                            </a:rPr>
                            <m:t>𝑐𝑎</m:t>
                          </m:r>
                        </m:sub>
                      </m:sSub>
                      <m:r>
                        <a:rPr lang="en-US" b="0" i="1" smtClean="0">
                          <a:latin typeface="Cambria Math" panose="02040503050406030204" pitchFamily="18" charset="0"/>
                        </a:rPr>
                        <m:t>=50 </m:t>
                      </m:r>
                      <m:r>
                        <a:rPr lang="en-US" b="0" i="1" smtClean="0">
                          <a:latin typeface="Cambria Math" panose="02040503050406030204" pitchFamily="18" charset="0"/>
                        </a:rPr>
                        <m:t>𝑘𝑉𝐴</m:t>
                      </m:r>
                      <m:r>
                        <a:rPr lang="en-US" b="0" i="1" smtClean="0">
                          <a:latin typeface="Cambria Math" panose="02040503050406030204" pitchFamily="18" charset="0"/>
                        </a:rPr>
                        <m:t> </m:t>
                      </m:r>
                      <m:r>
                        <a:rPr lang="en-US" b="0" i="1" smtClean="0">
                          <a:latin typeface="Cambria Math" panose="02040503050406030204" pitchFamily="18" charset="0"/>
                        </a:rPr>
                        <m:t>𝑎𝑡</m:t>
                      </m:r>
                      <m:r>
                        <a:rPr lang="en-US" b="0" i="1" smtClean="0">
                          <a:latin typeface="Cambria Math" panose="02040503050406030204" pitchFamily="18" charset="0"/>
                        </a:rPr>
                        <m:t> 0.8 </m:t>
                      </m:r>
                      <m:r>
                        <a:rPr lang="en-US" b="0" i="1" smtClean="0">
                          <a:latin typeface="Cambria Math" panose="02040503050406030204" pitchFamily="18" charset="0"/>
                        </a:rPr>
                        <m:t>𝑙𝑎𝑔𝑔𝑖𝑛𝑔</m:t>
                      </m:r>
                      <m:r>
                        <a:rPr lang="en-US" b="0" i="1" smtClean="0">
                          <a:latin typeface="Cambria Math" panose="02040503050406030204" pitchFamily="18" charset="0"/>
                        </a:rPr>
                        <m:t> </m:t>
                      </m:r>
                      <m:r>
                        <a:rPr lang="en-US" b="0" i="1" smtClean="0">
                          <a:latin typeface="Cambria Math" panose="02040503050406030204" pitchFamily="18" charset="0"/>
                        </a:rPr>
                        <m:t>𝑝𝑜𝑤𝑒𝑟</m:t>
                      </m:r>
                      <m:r>
                        <a:rPr lang="en-US" b="0" i="1" smtClean="0">
                          <a:latin typeface="Cambria Math" panose="02040503050406030204" pitchFamily="18" charset="0"/>
                        </a:rPr>
                        <m:t> </m:t>
                      </m:r>
                      <m:r>
                        <a:rPr lang="en-US" b="0" i="1" smtClean="0">
                          <a:latin typeface="Cambria Math" panose="02040503050406030204" pitchFamily="18" charset="0"/>
                        </a:rPr>
                        <m:t>𝑓𝑎𝑐𝑡𝑜𝑟</m:t>
                      </m:r>
                    </m:oMath>
                  </m:oMathPara>
                </a14:m>
                <a:endParaRPr lang="en-US" dirty="0">
                  <a:latin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2502454" y="2186997"/>
                <a:ext cx="5155386" cy="369332"/>
              </a:xfrm>
              <a:prstGeom prst="rect">
                <a:avLst/>
              </a:prstGeom>
              <a:blipFill>
                <a:blip r:embed="rId4"/>
                <a:stretch>
                  <a:fillRect b="-15000"/>
                </a:stretch>
              </a:blipFill>
            </p:spPr>
            <p:txBody>
              <a:bodyPr/>
              <a:lstStyle/>
              <a:p>
                <a:r>
                  <a:rPr lang="en-US">
                    <a:noFill/>
                  </a:rPr>
                  <a:t> </a:t>
                </a:r>
              </a:p>
            </p:txBody>
          </p:sp>
        </mc:Fallback>
      </mc:AlternateContent>
      <p:pic>
        <p:nvPicPr>
          <p:cNvPr id="12" name="Picture 11"/>
          <p:cNvPicPr>
            <a:picLocks noChangeAspect="1"/>
          </p:cNvPicPr>
          <p:nvPr/>
        </p:nvPicPr>
        <p:blipFill>
          <a:blip r:embed="rId5"/>
          <a:stretch>
            <a:fillRect/>
          </a:stretch>
        </p:blipFill>
        <p:spPr>
          <a:xfrm>
            <a:off x="1295400" y="2934186"/>
            <a:ext cx="7109460" cy="2514600"/>
          </a:xfrm>
          <a:prstGeom prst="rect">
            <a:avLst/>
          </a:prstGeom>
        </p:spPr>
      </p:pic>
      <p:sp>
        <p:nvSpPr>
          <p:cNvPr id="21" name="TextBox 20"/>
          <p:cNvSpPr txBox="1"/>
          <p:nvPr/>
        </p:nvSpPr>
        <p:spPr>
          <a:xfrm>
            <a:off x="1881895" y="5717902"/>
            <a:ext cx="6396503" cy="369332"/>
          </a:xfrm>
          <a:prstGeom prst="rect">
            <a:avLst/>
          </a:prstGeom>
          <a:noFill/>
        </p:spPr>
        <p:txBody>
          <a:bodyPr wrap="square" rtlCol="0">
            <a:spAutoFit/>
          </a:bodyPr>
          <a:lstStyle/>
          <a:p>
            <a:pPr algn="ctr"/>
            <a:r>
              <a:rPr lang="en-US" dirty="0">
                <a:latin typeface="Times New Roman" panose="02020603050405020304" pitchFamily="18" charset="0"/>
              </a:rPr>
              <a:t>Fig.10 </a:t>
            </a:r>
            <a:r>
              <a:rPr lang="en-US" dirty="0">
                <a:solidFill>
                  <a:srgbClr val="000000"/>
                </a:solidFill>
                <a:latin typeface="Times New Roman" panose="02020603050405020304" pitchFamily="18" charset="0"/>
              </a:rPr>
              <a:t>Undergrounded wye-delta step-down with unbalanced load  </a:t>
            </a:r>
            <a:endParaRPr lang="en-US" dirty="0">
              <a:latin typeface="Times New Roman" panose="02020603050405020304" pitchFamily="18" charset="0"/>
            </a:endParaRPr>
          </a:p>
        </p:txBody>
      </p:sp>
    </p:spTree>
    <p:extLst>
      <p:ext uri="{BB962C8B-B14F-4D97-AF65-F5344CB8AC3E}">
        <p14:creationId xmlns:p14="http://schemas.microsoft.com/office/powerpoint/2010/main" val="35995512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3</a:t>
            </a:r>
          </a:p>
        </p:txBody>
      </p:sp>
      <p:sp>
        <p:nvSpPr>
          <p:cNvPr id="2" name="Rectangle 1"/>
          <p:cNvSpPr/>
          <p:nvPr/>
        </p:nvSpPr>
        <p:spPr>
          <a:xfrm>
            <a:off x="134006" y="647700"/>
            <a:ext cx="9009993" cy="2585323"/>
          </a:xfrm>
          <a:prstGeom prst="rect">
            <a:avLst/>
          </a:prstGeom>
        </p:spPr>
        <p:txBody>
          <a:bodyPr wrap="square">
            <a:spAutoFit/>
          </a:bodyPr>
          <a:lstStyle/>
          <a:p>
            <a:r>
              <a:rPr lang="en-US" dirty="0">
                <a:solidFill>
                  <a:srgbClr val="000000"/>
                </a:solidFill>
                <a:latin typeface="Times New Roman" panose="02020603050405020304" pitchFamily="18" charset="0"/>
              </a:rPr>
              <a:t>The transformers are rated as follows:</a:t>
            </a:r>
          </a:p>
          <a:p>
            <a:pPr marL="285750" indent="-285750">
              <a:buFont typeface="Arial" panose="020B0604020202020204" pitchFamily="34" charset="0"/>
              <a:buChar char="•"/>
            </a:pPr>
            <a:r>
              <a:rPr lang="en-US" dirty="0">
                <a:solidFill>
                  <a:srgbClr val="000000"/>
                </a:solidFill>
                <a:latin typeface="Times New Roman" panose="02020603050405020304" pitchFamily="18" charset="0"/>
              </a:rPr>
              <a:t>Phase </a:t>
            </a:r>
            <a:r>
              <a:rPr lang="en-US" i="1" dirty="0">
                <a:solidFill>
                  <a:srgbClr val="000000"/>
                </a:solidFill>
                <a:latin typeface="Times New Roman" panose="02020603050405020304" pitchFamily="18" charset="0"/>
              </a:rPr>
              <a:t>AN</a:t>
            </a:r>
            <a:r>
              <a:rPr lang="en-US" dirty="0">
                <a:solidFill>
                  <a:srgbClr val="000000"/>
                </a:solidFill>
                <a:latin typeface="Times New Roman" panose="02020603050405020304" pitchFamily="18" charset="0"/>
              </a:rPr>
              <a:t>: 100 kVA, 7200–240 V, </a:t>
            </a:r>
            <a:r>
              <a:rPr lang="en-US" i="1" dirty="0">
                <a:solidFill>
                  <a:srgbClr val="000000"/>
                </a:solidFill>
                <a:latin typeface="Times New Roman" panose="02020603050405020304" pitchFamily="18" charset="0"/>
              </a:rPr>
              <a:t>Z</a:t>
            </a:r>
            <a:r>
              <a:rPr lang="en-US" dirty="0">
                <a:solidFill>
                  <a:srgbClr val="000000"/>
                </a:solidFill>
                <a:latin typeface="Times New Roman" panose="02020603050405020304" pitchFamily="18" charset="0"/>
              </a:rPr>
              <a:t> = 0.01 + </a:t>
            </a:r>
            <a:r>
              <a:rPr lang="en-US" i="1" dirty="0">
                <a:solidFill>
                  <a:srgbClr val="000000"/>
                </a:solidFill>
                <a:latin typeface="Times New Roman" panose="02020603050405020304" pitchFamily="18" charset="0"/>
              </a:rPr>
              <a:t>j</a:t>
            </a:r>
            <a:r>
              <a:rPr lang="en-US" dirty="0">
                <a:solidFill>
                  <a:srgbClr val="000000"/>
                </a:solidFill>
                <a:latin typeface="Times New Roman" panose="02020603050405020304" pitchFamily="18" charset="0"/>
              </a:rPr>
              <a:t>0.04 per unit</a:t>
            </a:r>
          </a:p>
          <a:p>
            <a:pPr marL="285750" indent="-285750">
              <a:buFont typeface="Arial" panose="020B0604020202020204" pitchFamily="34" charset="0"/>
              <a:buChar char="•"/>
            </a:pPr>
            <a:r>
              <a:rPr lang="en-US" dirty="0">
                <a:solidFill>
                  <a:srgbClr val="000000"/>
                </a:solidFill>
                <a:latin typeface="Times New Roman" panose="02020603050405020304" pitchFamily="18" charset="0"/>
              </a:rPr>
              <a:t>Phases </a:t>
            </a:r>
            <a:r>
              <a:rPr lang="en-US" i="1" dirty="0">
                <a:solidFill>
                  <a:srgbClr val="000000"/>
                </a:solidFill>
                <a:latin typeface="Times New Roman" panose="02020603050405020304" pitchFamily="18" charset="0"/>
              </a:rPr>
              <a:t>BN</a:t>
            </a:r>
            <a:r>
              <a:rPr lang="en-US" dirty="0">
                <a:solidFill>
                  <a:srgbClr val="000000"/>
                </a:solidFill>
                <a:latin typeface="Times New Roman" panose="02020603050405020304" pitchFamily="18" charset="0"/>
              </a:rPr>
              <a:t> and </a:t>
            </a:r>
            <a:r>
              <a:rPr lang="en-US" i="1" dirty="0">
                <a:solidFill>
                  <a:srgbClr val="000000"/>
                </a:solidFill>
                <a:latin typeface="Times New Roman" panose="02020603050405020304" pitchFamily="18" charset="0"/>
              </a:rPr>
              <a:t>CN</a:t>
            </a:r>
            <a:r>
              <a:rPr lang="en-US" dirty="0">
                <a:solidFill>
                  <a:srgbClr val="000000"/>
                </a:solidFill>
                <a:latin typeface="Times New Roman" panose="02020603050405020304" pitchFamily="18" charset="0"/>
              </a:rPr>
              <a:t>: 50 kVA, 7200–240 V, </a:t>
            </a:r>
            <a:r>
              <a:rPr lang="en-US" i="1" dirty="0">
                <a:solidFill>
                  <a:srgbClr val="000000"/>
                </a:solidFill>
                <a:latin typeface="Times New Roman" panose="02020603050405020304" pitchFamily="18" charset="0"/>
              </a:rPr>
              <a:t>Z</a:t>
            </a:r>
            <a:r>
              <a:rPr lang="en-US" dirty="0">
                <a:solidFill>
                  <a:srgbClr val="000000"/>
                </a:solidFill>
                <a:latin typeface="Times New Roman" panose="02020603050405020304" pitchFamily="18" charset="0"/>
              </a:rPr>
              <a:t> = 0.015 + </a:t>
            </a:r>
            <a:r>
              <a:rPr lang="en-US" i="1" dirty="0">
                <a:solidFill>
                  <a:srgbClr val="000000"/>
                </a:solidFill>
                <a:latin typeface="Times New Roman" panose="02020603050405020304" pitchFamily="18" charset="0"/>
              </a:rPr>
              <a:t>j</a:t>
            </a:r>
            <a:r>
              <a:rPr lang="en-US" dirty="0">
                <a:solidFill>
                  <a:srgbClr val="000000"/>
                </a:solidFill>
                <a:latin typeface="Times New Roman" panose="02020603050405020304" pitchFamily="18" charset="0"/>
              </a:rPr>
              <a:t>0.035 per unit</a:t>
            </a:r>
          </a:p>
          <a:p>
            <a:r>
              <a:rPr lang="en-US" dirty="0">
                <a:solidFill>
                  <a:srgbClr val="000000"/>
                </a:solidFill>
                <a:latin typeface="Times New Roman" panose="02020603050405020304" pitchFamily="18" charset="0"/>
              </a:rPr>
              <a:t>Determine the following:</a:t>
            </a:r>
          </a:p>
          <a:p>
            <a:pPr marL="342900" indent="-342900">
              <a:buFont typeface="Arial" panose="020B0604020202020204" pitchFamily="34" charset="0"/>
              <a:buChar char="•"/>
            </a:pPr>
            <a:r>
              <a:rPr lang="en-US" dirty="0">
                <a:solidFill>
                  <a:srgbClr val="000000"/>
                </a:solidFill>
                <a:latin typeface="Times New Roman" panose="02020603050405020304" pitchFamily="18" charset="0"/>
              </a:rPr>
              <a:t>The currents in the load</a:t>
            </a:r>
          </a:p>
          <a:p>
            <a:pPr marL="342900" indent="-342900">
              <a:buFont typeface="Arial" panose="020B0604020202020204" pitchFamily="34" charset="0"/>
              <a:buChar char="•"/>
            </a:pPr>
            <a:r>
              <a:rPr lang="en-US" dirty="0">
                <a:solidFill>
                  <a:srgbClr val="000000"/>
                </a:solidFill>
                <a:latin typeface="Times New Roman" panose="02020603050405020304" pitchFamily="18" charset="0"/>
              </a:rPr>
              <a:t>The secondary line currents</a:t>
            </a:r>
          </a:p>
          <a:p>
            <a:pPr marL="342900" indent="-342900">
              <a:buFont typeface="Arial" panose="020B0604020202020204" pitchFamily="34" charset="0"/>
              <a:buChar char="•"/>
            </a:pPr>
            <a:r>
              <a:rPr lang="en-US" dirty="0">
                <a:solidFill>
                  <a:srgbClr val="000000"/>
                </a:solidFill>
                <a:latin typeface="Times New Roman" panose="02020603050405020304" pitchFamily="18" charset="0"/>
              </a:rPr>
              <a:t>The equivalent line-to-neutral secondary voltages</a:t>
            </a:r>
          </a:p>
          <a:p>
            <a:pPr marL="342900" indent="-342900">
              <a:buFont typeface="Arial" panose="020B0604020202020204" pitchFamily="34" charset="0"/>
              <a:buChar char="•"/>
            </a:pPr>
            <a:r>
              <a:rPr lang="en-US" dirty="0">
                <a:solidFill>
                  <a:srgbClr val="000000"/>
                </a:solidFill>
                <a:latin typeface="Times New Roman" panose="02020603050405020304" pitchFamily="18" charset="0"/>
              </a:rPr>
              <a:t>The primary line-to-neutral and line-to-line voltages</a:t>
            </a:r>
          </a:p>
          <a:p>
            <a:pPr marL="342900" indent="-342900">
              <a:buFont typeface="Arial" panose="020B0604020202020204" pitchFamily="34" charset="0"/>
              <a:buChar char="•"/>
            </a:pPr>
            <a:r>
              <a:rPr lang="en-US" dirty="0">
                <a:solidFill>
                  <a:srgbClr val="000000"/>
                </a:solidFill>
                <a:latin typeface="Times New Roman" panose="02020603050405020304" pitchFamily="18" charset="0"/>
              </a:rPr>
              <a:t>The primary line currents</a:t>
            </a:r>
          </a:p>
        </p:txBody>
      </p:sp>
      <p:sp>
        <p:nvSpPr>
          <p:cNvPr id="6" name="Rectangle 5"/>
          <p:cNvSpPr/>
          <p:nvPr/>
        </p:nvSpPr>
        <p:spPr>
          <a:xfrm>
            <a:off x="86052" y="3134041"/>
            <a:ext cx="8971895" cy="923330"/>
          </a:xfrm>
          <a:prstGeom prst="rect">
            <a:avLst/>
          </a:prstGeom>
        </p:spPr>
        <p:txBody>
          <a:bodyPr wrap="square">
            <a:spAutoFit/>
          </a:bodyPr>
          <a:lstStyle/>
          <a:p>
            <a:r>
              <a:rPr lang="en-US" dirty="0">
                <a:solidFill>
                  <a:srgbClr val="000000"/>
                </a:solidFill>
                <a:latin typeface="Times New Roman" panose="02020603050405020304" pitchFamily="18" charset="0"/>
              </a:rPr>
              <a:t>Before the analysis can start, the transformer impedances must be converted to actual values in Ohms and located inside the delta-connected secondary windings.</a:t>
            </a:r>
          </a:p>
          <a:p>
            <a:r>
              <a:rPr lang="en-US" i="1" dirty="0">
                <a:solidFill>
                  <a:srgbClr val="000000"/>
                </a:solidFill>
                <a:latin typeface="Times New Roman" panose="02020603050405020304" pitchFamily="18" charset="0"/>
              </a:rPr>
              <a:t>“Lighting” transformer</a:t>
            </a:r>
            <a:r>
              <a:rPr lang="en-US" dirty="0">
                <a:solidFill>
                  <a:srgbClr val="000000"/>
                </a:solidFill>
                <a:latin typeface="Times New Roman" panose="02020603050405020304" pitchFamily="18" charset="0"/>
              </a:rPr>
              <a:t>:</a:t>
            </a:r>
          </a:p>
        </p:txBody>
      </p:sp>
      <mc:AlternateContent xmlns:mc="http://schemas.openxmlformats.org/markup-compatibility/2006" xmlns:a14="http://schemas.microsoft.com/office/drawing/2010/main">
        <mc:Choice Requires="a14">
          <p:sp>
            <p:nvSpPr>
              <p:cNvPr id="7" name="TextBox 6"/>
              <p:cNvSpPr txBox="1"/>
              <p:nvPr/>
            </p:nvSpPr>
            <p:spPr>
              <a:xfrm>
                <a:off x="198025" y="4191000"/>
                <a:ext cx="2962158" cy="5557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𝑏𝑎𝑠𝑒</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0.24</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∙1000</m:t>
                          </m:r>
                        </m:num>
                        <m:den>
                          <m:r>
                            <a:rPr lang="en-US" b="0" i="1" smtClean="0">
                              <a:latin typeface="Cambria Math" panose="02040503050406030204" pitchFamily="18" charset="0"/>
                            </a:rPr>
                            <m:t>100</m:t>
                          </m:r>
                        </m:den>
                      </m:f>
                      <m:r>
                        <a:rPr lang="en-US" b="0" i="1" smtClean="0">
                          <a:latin typeface="Cambria Math" panose="02040503050406030204" pitchFamily="18" charset="0"/>
                        </a:rPr>
                        <m:t>=0.576</m:t>
                      </m:r>
                    </m:oMath>
                  </m:oMathPara>
                </a14:m>
                <a:endParaRPr lang="en-US" dirty="0">
                  <a:latin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98025" y="4191000"/>
                <a:ext cx="2962158" cy="55579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918327" y="4277944"/>
                <a:ext cx="512056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𝑍</m:t>
                          </m:r>
                          <m:r>
                            <a:rPr lang="en-US" b="0" i="1" smtClean="0">
                              <a:latin typeface="Cambria Math" panose="02040503050406030204" pitchFamily="18" charset="0"/>
                            </a:rPr>
                            <m:t>𝑡</m:t>
                          </m:r>
                        </m:e>
                        <m:sub>
                          <m:r>
                            <a:rPr lang="en-US" b="0" i="1" smtClean="0">
                              <a:latin typeface="Cambria Math" panose="02040503050406030204" pitchFamily="18" charset="0"/>
                            </a:rPr>
                            <m:t>𝑎𝑏</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0.01+</m:t>
                          </m:r>
                          <m:r>
                            <a:rPr lang="en-US" b="0" i="1" smtClean="0">
                              <a:latin typeface="Cambria Math" panose="02040503050406030204" pitchFamily="18" charset="0"/>
                            </a:rPr>
                            <m:t>𝑗</m:t>
                          </m:r>
                          <m:r>
                            <a:rPr lang="en-US" b="0" i="1" smtClean="0">
                              <a:latin typeface="Cambria Math" panose="02040503050406030204" pitchFamily="18" charset="0"/>
                            </a:rPr>
                            <m:t>0.4</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0.576</m:t>
                      </m:r>
                      <m:r>
                        <a:rPr lang="en-US" b="0" i="1" smtClean="0">
                          <a:latin typeface="Cambria Math" panose="02040503050406030204" pitchFamily="18" charset="0"/>
                        </a:rPr>
                        <m:t>=0.0058+</m:t>
                      </m:r>
                      <m:r>
                        <a:rPr lang="en-US" b="0" i="1" smtClean="0">
                          <a:latin typeface="Cambria Math" panose="02040503050406030204" pitchFamily="18" charset="0"/>
                        </a:rPr>
                        <m:t>𝑗</m:t>
                      </m:r>
                      <m:r>
                        <a:rPr lang="en-US" b="0" i="1" smtClean="0">
                          <a:latin typeface="Cambria Math" panose="02040503050406030204" pitchFamily="18" charset="0"/>
                        </a:rPr>
                        <m:t>0.023 </m:t>
                      </m:r>
                      <m:r>
                        <m:rPr>
                          <m:sty m:val="p"/>
                        </m:rPr>
                        <a:rPr lang="el-GR" b="0" i="1" smtClean="0">
                          <a:latin typeface="Cambria Math" panose="02040503050406030204" pitchFamily="18" charset="0"/>
                          <a:ea typeface="Cambria Math" panose="02040503050406030204" pitchFamily="18" charset="0"/>
                        </a:rPr>
                        <m:t>Ω</m:t>
                      </m:r>
                    </m:oMath>
                  </m:oMathPara>
                </a14:m>
                <a:endParaRPr lang="en-US" dirty="0">
                  <a:latin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918327" y="4277944"/>
                <a:ext cx="5120569" cy="369332"/>
              </a:xfrm>
              <a:prstGeom prst="rect">
                <a:avLst/>
              </a:prstGeom>
              <a:blipFill>
                <a:blip r:embed="rId4"/>
                <a:stretch>
                  <a:fillRect b="-15000"/>
                </a:stretch>
              </a:blipFill>
            </p:spPr>
            <p:txBody>
              <a:bodyPr/>
              <a:lstStyle/>
              <a:p>
                <a:r>
                  <a:rPr lang="en-US">
                    <a:noFill/>
                  </a:rPr>
                  <a:t> </a:t>
                </a:r>
              </a:p>
            </p:txBody>
          </p:sp>
        </mc:Fallback>
      </mc:AlternateContent>
      <p:sp>
        <p:nvSpPr>
          <p:cNvPr id="10" name="Rectangle 9"/>
          <p:cNvSpPr/>
          <p:nvPr/>
        </p:nvSpPr>
        <p:spPr>
          <a:xfrm>
            <a:off x="97220" y="4833835"/>
            <a:ext cx="2356735" cy="369332"/>
          </a:xfrm>
          <a:prstGeom prst="rect">
            <a:avLst/>
          </a:prstGeom>
        </p:spPr>
        <p:txBody>
          <a:bodyPr wrap="none">
            <a:spAutoFit/>
          </a:bodyPr>
          <a:lstStyle/>
          <a:p>
            <a:r>
              <a:rPr lang="en-US" i="1" dirty="0">
                <a:solidFill>
                  <a:srgbClr val="000000"/>
                </a:solidFill>
                <a:latin typeface="Times New Roman" panose="02020603050405020304" pitchFamily="18" charset="0"/>
              </a:rPr>
              <a:t>“Power” transformers</a:t>
            </a:r>
            <a:r>
              <a:rPr lang="en-US" dirty="0">
                <a:solidFill>
                  <a:srgbClr val="000000"/>
                </a:solidFill>
                <a:latin typeface="Times New Roman" panose="02020603050405020304" pitchFamily="18" charset="0"/>
              </a:rPr>
              <a:t>:</a:t>
            </a:r>
          </a:p>
        </p:txBody>
      </p:sp>
      <mc:AlternateContent xmlns:mc="http://schemas.openxmlformats.org/markup-compatibility/2006" xmlns:a14="http://schemas.microsoft.com/office/drawing/2010/main">
        <mc:Choice Requires="a14">
          <p:sp>
            <p:nvSpPr>
              <p:cNvPr id="14" name="TextBox 13"/>
              <p:cNvSpPr txBox="1"/>
              <p:nvPr/>
            </p:nvSpPr>
            <p:spPr>
              <a:xfrm>
                <a:off x="228600" y="5397082"/>
                <a:ext cx="2962158" cy="5558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𝑏𝑎𝑠𝑒</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0.24</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∙1000</m:t>
                          </m:r>
                        </m:num>
                        <m:den>
                          <m:r>
                            <a:rPr lang="en-US" b="0" i="1" smtClean="0">
                              <a:latin typeface="Cambria Math" panose="02040503050406030204" pitchFamily="18" charset="0"/>
                            </a:rPr>
                            <m:t>50</m:t>
                          </m:r>
                        </m:den>
                      </m:f>
                      <m:r>
                        <a:rPr lang="en-US" b="0" i="1" smtClean="0">
                          <a:latin typeface="Cambria Math" panose="02040503050406030204" pitchFamily="18" charset="0"/>
                        </a:rPr>
                        <m:t>=1.152</m:t>
                      </m:r>
                    </m:oMath>
                  </m:oMathPara>
                </a14:m>
                <a:endParaRPr lang="en-US" dirty="0">
                  <a:latin typeface="Times New Roman" panose="020206030504050203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28600" y="5397082"/>
                <a:ext cx="2962158" cy="55585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343400" y="5422579"/>
                <a:ext cx="3966278"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𝑏</m:t>
                          </m:r>
                          <m:r>
                            <a:rPr lang="en-US" b="0" i="1" smtClean="0">
                              <a:latin typeface="Cambria Math" panose="02040503050406030204" pitchFamily="18" charset="0"/>
                            </a:rPr>
                            <m:t>𝑐</m:t>
                          </m:r>
                        </m:sub>
                      </m:sSub>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i="1">
                              <a:latin typeface="Cambria Math" panose="02040503050406030204" pitchFamily="18" charset="0"/>
                            </a:rPr>
                            <m:t>𝑍</m:t>
                          </m:r>
                          <m:r>
                            <a:rPr lang="en-US" b="0" i="1" smtClean="0">
                              <a:latin typeface="Cambria Math" panose="02040503050406030204" pitchFamily="18" charset="0"/>
                            </a:rPr>
                            <m:t>𝑡</m:t>
                          </m:r>
                        </m:e>
                        <m:sub>
                          <m:r>
                            <a:rPr lang="en-US" b="0" i="1" smtClean="0">
                              <a:latin typeface="Cambria Math" panose="02040503050406030204" pitchFamily="18" charset="0"/>
                            </a:rPr>
                            <m:t>𝑐𝑎</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0.015+</m:t>
                          </m:r>
                          <m:r>
                            <a:rPr lang="en-US" b="0" i="1" smtClean="0">
                              <a:latin typeface="Cambria Math" panose="02040503050406030204" pitchFamily="18" charset="0"/>
                            </a:rPr>
                            <m:t>𝑗</m:t>
                          </m:r>
                          <m:r>
                            <a:rPr lang="en-US" b="0" i="1" smtClean="0">
                              <a:latin typeface="Cambria Math" panose="02040503050406030204" pitchFamily="18" charset="0"/>
                            </a:rPr>
                            <m:t>0.35</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1.152</m:t>
                      </m:r>
                    </m:oMath>
                  </m:oMathPara>
                </a14:m>
                <a:endParaRPr lang="en-US"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=0.0173+</m:t>
                      </m:r>
                      <m:r>
                        <a:rPr lang="en-US" b="0" i="1" smtClean="0">
                          <a:latin typeface="Cambria Math" panose="02040503050406030204" pitchFamily="18" charset="0"/>
                        </a:rPr>
                        <m:t>𝑗</m:t>
                      </m:r>
                      <m:r>
                        <a:rPr lang="en-US" b="0" i="1" smtClean="0">
                          <a:latin typeface="Cambria Math" panose="02040503050406030204" pitchFamily="18" charset="0"/>
                        </a:rPr>
                        <m:t>0.0403 </m:t>
                      </m:r>
                      <m:r>
                        <m:rPr>
                          <m:sty m:val="p"/>
                        </m:rPr>
                        <a:rPr lang="el-GR" b="0" i="1" smtClean="0">
                          <a:latin typeface="Cambria Math" panose="02040503050406030204" pitchFamily="18" charset="0"/>
                          <a:ea typeface="Cambria Math" panose="02040503050406030204" pitchFamily="18" charset="0"/>
                        </a:rPr>
                        <m:t>Ω</m:t>
                      </m:r>
                    </m:oMath>
                  </m:oMathPara>
                </a14:m>
                <a:endParaRPr lang="en-US" dirty="0">
                  <a:latin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4343400" y="5422579"/>
                <a:ext cx="3966278" cy="646331"/>
              </a:xfrm>
              <a:prstGeom prst="rect">
                <a:avLst/>
              </a:prstGeom>
              <a:blipFill>
                <a:blip r:embed="rId6"/>
                <a:stretch>
                  <a:fillRect b="-7547"/>
                </a:stretch>
              </a:blipFill>
            </p:spPr>
            <p:txBody>
              <a:bodyPr/>
              <a:lstStyle/>
              <a:p>
                <a:r>
                  <a:rPr lang="en-US">
                    <a:noFill/>
                  </a:rPr>
                  <a:t> </a:t>
                </a:r>
              </a:p>
            </p:txBody>
          </p:sp>
        </mc:Fallback>
      </mc:AlternateContent>
    </p:spTree>
    <p:extLst>
      <p:ext uri="{BB962C8B-B14F-4D97-AF65-F5344CB8AC3E}">
        <p14:creationId xmlns:p14="http://schemas.microsoft.com/office/powerpoint/2010/main" val="27594922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3</a:t>
            </a:r>
          </a:p>
        </p:txBody>
      </p:sp>
      <mc:AlternateContent xmlns:mc="http://schemas.openxmlformats.org/markup-compatibility/2006" xmlns:a14="http://schemas.microsoft.com/office/drawing/2010/main">
        <mc:Choice Requires="a14">
          <p:sp>
            <p:nvSpPr>
              <p:cNvPr id="11" name="Rectangle 10"/>
              <p:cNvSpPr/>
              <p:nvPr/>
            </p:nvSpPr>
            <p:spPr>
              <a:xfrm>
                <a:off x="1149211" y="1219200"/>
                <a:ext cx="7123360" cy="97270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𝑍𝑡</m:t>
                            </m:r>
                          </m:e>
                          <m:sub>
                            <m:r>
                              <a:rPr lang="en-US" b="0" i="1" smtClean="0">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0.0058+</m:t>
                              </m:r>
                              <m:r>
                                <a:rPr lang="en-US" b="0" i="1" smtClean="0">
                                  <a:latin typeface="Cambria Math" panose="02040503050406030204" pitchFamily="18" charset="0"/>
                                </a:rPr>
                                <m:t>𝑗</m:t>
                              </m:r>
                              <m:r>
                                <a:rPr lang="en-US" b="0" i="1" smtClean="0">
                                  <a:latin typeface="Cambria Math" panose="02040503050406030204" pitchFamily="18" charset="0"/>
                                </a:rPr>
                                <m:t>0.023</m:t>
                              </m:r>
                            </m:e>
                            <m:e>
                              <m:r>
                                <a:rPr lang="en-US" i="1">
                                  <a:latin typeface="Cambria Math" panose="02040503050406030204" pitchFamily="18" charset="0"/>
                                </a:rPr>
                                <m:t>0</m:t>
                              </m:r>
                            </m:e>
                            <m:e>
                              <m:r>
                                <a:rPr lang="en-US" i="1">
                                  <a:latin typeface="Cambria Math" panose="02040503050406030204" pitchFamily="18" charset="0"/>
                                </a:rPr>
                                <m:t>0</m:t>
                              </m:r>
                            </m:e>
                          </m:mr>
                          <m:mr>
                            <m:e>
                              <m:r>
                                <a:rPr lang="en-US" i="1" smtClean="0">
                                  <a:latin typeface="Cambria Math" panose="02040503050406030204" pitchFamily="18" charset="0"/>
                                </a:rPr>
                                <m:t>0</m:t>
                              </m:r>
                            </m:e>
                            <m:e>
                              <m:r>
                                <a:rPr lang="en-US" i="1">
                                  <a:latin typeface="Cambria Math" panose="02040503050406030204" pitchFamily="18" charset="0"/>
                                </a:rPr>
                                <m:t>0.0</m:t>
                              </m:r>
                              <m:r>
                                <a:rPr lang="en-US" b="0" i="1" smtClean="0">
                                  <a:latin typeface="Cambria Math" panose="02040503050406030204" pitchFamily="18" charset="0"/>
                                </a:rPr>
                                <m:t>173</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0.0403</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0.0</m:t>
                              </m:r>
                              <m:r>
                                <a:rPr lang="en-US" b="0" i="1" smtClean="0">
                                  <a:latin typeface="Cambria Math" panose="02040503050406030204" pitchFamily="18" charset="0"/>
                                </a:rPr>
                                <m:t>173</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0.0403</m:t>
                              </m:r>
                            </m:e>
                          </m:mr>
                        </m:m>
                      </m:e>
                    </m:d>
                  </m:oMath>
                </a14:m>
                <a:r>
                  <a:rPr lang="en-US" dirty="0">
                    <a:latin typeface="Times New Roman" panose="02020603050405020304" pitchFamily="18" charset="0"/>
                  </a:rPr>
                  <a:t> </a:t>
                </a:r>
                <a14:m>
                  <m:oMath xmlns:m="http://schemas.openxmlformats.org/officeDocument/2006/math">
                    <m:r>
                      <m:rPr>
                        <m:sty m:val="p"/>
                      </m:rPr>
                      <a:rPr lang="el-GR" i="1" dirty="0" smtClean="0">
                        <a:latin typeface="Cambria Math" panose="02040503050406030204" pitchFamily="18" charset="0"/>
                        <a:ea typeface="Cambria Math" panose="02040503050406030204" pitchFamily="18" charset="0"/>
                      </a:rPr>
                      <m:t>Ω</m:t>
                    </m:r>
                  </m:oMath>
                </a14:m>
                <a:endParaRPr lang="en-US" dirty="0">
                  <a:latin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149211" y="1219200"/>
                <a:ext cx="7123360" cy="972702"/>
              </a:xfrm>
              <a:prstGeom prst="rect">
                <a:avLst/>
              </a:prstGeom>
              <a:blipFill>
                <a:blip r:embed="rId3"/>
                <a:stretch>
                  <a:fillRect/>
                </a:stretch>
              </a:blipFill>
            </p:spPr>
            <p:txBody>
              <a:bodyPr/>
              <a:lstStyle/>
              <a:p>
                <a:r>
                  <a:rPr lang="en-US">
                    <a:noFill/>
                  </a:rPr>
                  <a:t> </a:t>
                </a:r>
              </a:p>
            </p:txBody>
          </p:sp>
        </mc:Fallback>
      </mc:AlternateContent>
      <p:sp>
        <p:nvSpPr>
          <p:cNvPr id="5" name="Rectangle 4"/>
          <p:cNvSpPr/>
          <p:nvPr/>
        </p:nvSpPr>
        <p:spPr>
          <a:xfrm>
            <a:off x="159326" y="647700"/>
            <a:ext cx="8984674" cy="400110"/>
          </a:xfrm>
          <a:prstGeom prst="rect">
            <a:avLst/>
          </a:prstGeom>
        </p:spPr>
        <p:txBody>
          <a:bodyPr wrap="square">
            <a:spAutoFit/>
          </a:bodyPr>
          <a:lstStyle/>
          <a:p>
            <a:r>
              <a:rPr lang="en-US" sz="2000" dirty="0">
                <a:solidFill>
                  <a:srgbClr val="000000"/>
                </a:solidFill>
                <a:latin typeface="Times New Roman" panose="02020603050405020304" pitchFamily="18" charset="0"/>
              </a:rPr>
              <a:t>The transformer impedance matrix can now be defined:</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144517" y="2153519"/>
                <a:ext cx="8832274" cy="923330"/>
              </a:xfrm>
              <a:prstGeom prst="rect">
                <a:avLst/>
              </a:prstGeom>
            </p:spPr>
            <p:txBody>
              <a:bodyPr wrap="square">
                <a:spAutoFit/>
              </a:bodyPr>
              <a:lstStyle/>
              <a:p>
                <a:r>
                  <a:rPr lang="en-US" dirty="0">
                    <a:solidFill>
                      <a:srgbClr val="000000"/>
                    </a:solidFill>
                    <a:latin typeface="Times New Roman" panose="02020603050405020304" pitchFamily="18" charset="0"/>
                  </a:rPr>
                  <a:t>The turn's ratio of the transformers is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oMath>
                </a14:m>
                <a:r>
                  <a:rPr lang="en-US" dirty="0">
                    <a:solidFill>
                      <a:srgbClr val="000000"/>
                    </a:solidFill>
                    <a:latin typeface="Times New Roman" panose="02020603050405020304" pitchFamily="18" charset="0"/>
                  </a:rPr>
                  <a:t> = 7200/240 = 30.</a:t>
                </a:r>
              </a:p>
              <a:p>
                <a:endParaRPr lang="en-US" dirty="0">
                  <a:solidFill>
                    <a:srgbClr val="000000"/>
                  </a:solidFill>
                  <a:latin typeface="Times New Roman" panose="02020603050405020304" pitchFamily="18" charset="0"/>
                </a:endParaRPr>
              </a:p>
              <a:p>
                <a:r>
                  <a:rPr lang="en-US" dirty="0">
                    <a:solidFill>
                      <a:srgbClr val="000000"/>
                    </a:solidFill>
                    <a:effectLst/>
                    <a:latin typeface="Times New Roman" panose="02020603050405020304" pitchFamily="18" charset="0"/>
                  </a:rPr>
                  <a:t>Define all of the matrices </a:t>
                </a:r>
              </a:p>
            </p:txBody>
          </p:sp>
        </mc:Choice>
        <mc:Fallback xmlns="">
          <p:sp>
            <p:nvSpPr>
              <p:cNvPr id="8" name="Rectangle 7"/>
              <p:cNvSpPr>
                <a:spLocks noRot="1" noChangeAspect="1" noMove="1" noResize="1" noEditPoints="1" noAdjustHandles="1" noChangeArrowheads="1" noChangeShapeType="1" noTextEdit="1"/>
              </p:cNvSpPr>
              <p:nvPr/>
            </p:nvSpPr>
            <p:spPr>
              <a:xfrm>
                <a:off x="144517" y="2153519"/>
                <a:ext cx="8832274" cy="923330"/>
              </a:xfrm>
              <a:prstGeom prst="rect">
                <a:avLst/>
              </a:prstGeom>
              <a:blipFill>
                <a:blip r:embed="rId4"/>
                <a:stretch>
                  <a:fillRect l="-621" t="-3289"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417149" y="3109120"/>
                <a:ext cx="2256259"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𝑊</m:t>
                          </m:r>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den>
                      </m:f>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2</m:t>
                                </m:r>
                              </m:e>
                              <m:e>
                                <m:r>
                                  <a:rPr lang="en-US" b="0" i="1" smtClean="0">
                                    <a:latin typeface="Cambria Math" panose="02040503050406030204" pitchFamily="18" charset="0"/>
                                  </a:rPr>
                                  <m:t>1</m:t>
                                </m:r>
                              </m:e>
                              <m:e>
                                <m:r>
                                  <a:rPr lang="en-US" i="1">
                                    <a:latin typeface="Cambria Math" panose="02040503050406030204" pitchFamily="18" charset="0"/>
                                  </a:rPr>
                                  <m:t>0</m:t>
                                </m:r>
                              </m:e>
                            </m:mr>
                            <m:mr>
                              <m:e>
                                <m:r>
                                  <a:rPr lang="en-US" b="0" i="1" smtClean="0">
                                    <a:latin typeface="Cambria Math" panose="02040503050406030204" pitchFamily="18" charset="0"/>
                                  </a:rPr>
                                  <m:t>0</m:t>
                                </m:r>
                              </m:e>
                              <m:e>
                                <m:r>
                                  <a:rPr lang="en-US" i="1">
                                    <a:latin typeface="Cambria Math" panose="02040503050406030204" pitchFamily="18" charset="0"/>
                                  </a:rPr>
                                  <m:t>2</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2</m:t>
                                </m:r>
                              </m:e>
                            </m:mr>
                          </m:m>
                        </m:e>
                      </m:d>
                    </m:oMath>
                  </m:oMathPara>
                </a14:m>
                <a:endParaRPr lang="en-US" dirty="0">
                  <a:latin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417149" y="3109120"/>
                <a:ext cx="2256259" cy="82490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124199" y="3109120"/>
                <a:ext cx="2417457"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𝐷</m:t>
                          </m: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i="1">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3124199" y="3109120"/>
                <a:ext cx="2417457" cy="82490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5992447" y="3082844"/>
                <a:ext cx="2506199"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𝐷𝐼</m:t>
                          </m: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5992447" y="3082844"/>
                <a:ext cx="2506199" cy="82490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197157" y="4038600"/>
                <a:ext cx="5027467" cy="82490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𝑡</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1</m:t>
                              </m:r>
                            </m:e>
                          </m:mr>
                        </m:m>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30</m:t>
                              </m:r>
                            </m:e>
                            <m:e>
                              <m:r>
                                <a:rPr lang="en-US" i="1">
                                  <a:latin typeface="Cambria Math" panose="02040503050406030204" pitchFamily="18" charset="0"/>
                                </a:rPr>
                                <m:t>−</m:t>
                              </m:r>
                              <m:r>
                                <a:rPr lang="en-US" b="0" i="1" smtClean="0">
                                  <a:latin typeface="Cambria Math" panose="02040503050406030204" pitchFamily="18" charset="0"/>
                                </a:rPr>
                                <m:t>30</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30</m:t>
                              </m:r>
                            </m:e>
                            <m:e>
                              <m:r>
                                <a:rPr lang="en-US" i="1">
                                  <a:latin typeface="Cambria Math" panose="02040503050406030204" pitchFamily="18" charset="0"/>
                                </a:rPr>
                                <m:t>−</m:t>
                              </m:r>
                              <m:r>
                                <a:rPr lang="en-US" b="0" i="1" smtClean="0">
                                  <a:latin typeface="Cambria Math" panose="02040503050406030204" pitchFamily="18" charset="0"/>
                                </a:rPr>
                                <m:t>30</m:t>
                              </m:r>
                            </m:e>
                          </m:mr>
                          <m:mr>
                            <m:e>
                              <m:r>
                                <a:rPr lang="en-US" i="1">
                                  <a:latin typeface="Cambria Math" panose="02040503050406030204" pitchFamily="18" charset="0"/>
                                </a:rPr>
                                <m:t>−</m:t>
                              </m:r>
                              <m:r>
                                <a:rPr lang="en-US" b="0" i="1" smtClean="0">
                                  <a:latin typeface="Cambria Math" panose="02040503050406030204" pitchFamily="18" charset="0"/>
                                </a:rPr>
                                <m:t>30</m:t>
                              </m:r>
                            </m:e>
                            <m:e>
                              <m:r>
                                <a:rPr lang="en-US" i="1">
                                  <a:latin typeface="Cambria Math" panose="02040503050406030204" pitchFamily="18" charset="0"/>
                                </a:rPr>
                                <m:t>0</m:t>
                              </m:r>
                            </m:e>
                            <m:e>
                              <m:r>
                                <a:rPr lang="en-US" b="0" i="1" smtClean="0">
                                  <a:latin typeface="Cambria Math" panose="02040503050406030204" pitchFamily="18" charset="0"/>
                                </a:rPr>
                                <m:t>30</m:t>
                              </m:r>
                            </m:e>
                          </m:mr>
                        </m:m>
                      </m:e>
                    </m:d>
                  </m:oMath>
                </a14:m>
                <a:endParaRPr lang="en-US" dirty="0">
                  <a:latin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197157" y="4038600"/>
                <a:ext cx="5027467" cy="82490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470871" y="4868761"/>
                <a:ext cx="8361583"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i="1">
                                  <a:latin typeface="Cambria Math" panose="02040503050406030204" pitchFamily="18" charset="0"/>
                                </a:rPr>
                                <m:t>𝑡</m:t>
                              </m:r>
                            </m:sub>
                          </m:sSub>
                        </m:e>
                      </m:d>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num>
                        <m:den>
                          <m:r>
                            <a:rPr lang="en-US" i="1">
                              <a:latin typeface="Cambria Math" panose="02040503050406030204" pitchFamily="18" charset="0"/>
                            </a:rPr>
                            <m:t>3</m:t>
                          </m:r>
                        </m:den>
                      </m:f>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m:t>
                                    </m:r>
                                  </m:sub>
                                </m:sSub>
                              </m:e>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m:t>
                                    </m:r>
                                  </m:sub>
                                </m:sSub>
                              </m:e>
                              <m:e>
                                <m:r>
                                  <a:rPr lang="en-US" i="1">
                                    <a:latin typeface="Cambria Math" panose="02040503050406030204" pitchFamily="18" charset="0"/>
                                  </a:rPr>
                                  <m:t>0</m:t>
                                </m:r>
                              </m:e>
                            </m:mr>
                            <m:m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𝑏𝑐</m:t>
                                    </m:r>
                                  </m:sub>
                                </m:sSub>
                              </m:e>
                              <m:e>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𝑏𝑐</m:t>
                                    </m:r>
                                  </m:sub>
                                </m:sSub>
                              </m:e>
                              <m:e>
                                <m:r>
                                  <a:rPr lang="en-US" i="1">
                                    <a:latin typeface="Cambria Math" panose="02040503050406030204" pitchFamily="18" charset="0"/>
                                  </a:rPr>
                                  <m:t>0</m:t>
                                </m:r>
                              </m:e>
                            </m:mr>
                            <m:m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2</m:t>
                                    </m:r>
                                    <m:r>
                                      <a:rPr lang="en-US" i="1">
                                        <a:latin typeface="Cambria Math" panose="02040503050406030204" pitchFamily="18" charset="0"/>
                                      </a:rPr>
                                      <m:t>𝑍𝑡</m:t>
                                    </m:r>
                                  </m:e>
                                  <m:sub>
                                    <m:r>
                                      <a:rPr lang="en-US" i="1">
                                        <a:latin typeface="Cambria Math" panose="02040503050406030204" pitchFamily="18" charset="0"/>
                                      </a:rPr>
                                      <m:t>𝑐𝑎</m:t>
                                    </m:r>
                                  </m:sub>
                                </m:sSub>
                              </m:e>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𝑐𝑎</m:t>
                                    </m:r>
                                  </m:sub>
                                </m:sSub>
                              </m:e>
                              <m:e>
                                <m:r>
                                  <a:rPr lang="en-US" i="1">
                                    <a:latin typeface="Cambria Math" panose="02040503050406030204" pitchFamily="18" charset="0"/>
                                  </a:rPr>
                                  <m:t>0</m:t>
                                </m:r>
                              </m:e>
                            </m:mr>
                          </m:m>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0.0576</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0.2304</m:t>
                                </m:r>
                              </m:e>
                              <m:e>
                                <m:r>
                                  <a:rPr lang="en-US" b="0" i="1" smtClean="0">
                                    <a:latin typeface="Cambria Math" panose="02040503050406030204" pitchFamily="18" charset="0"/>
                                  </a:rPr>
                                  <m:t>−</m:t>
                                </m:r>
                                <m:r>
                                  <a:rPr lang="en-US" i="1">
                                    <a:latin typeface="Cambria Math" panose="02040503050406030204" pitchFamily="18" charset="0"/>
                                  </a:rPr>
                                  <m:t>0.</m:t>
                                </m:r>
                                <m:r>
                                  <a:rPr lang="en-US" b="0" i="1" smtClean="0">
                                    <a:latin typeface="Cambria Math" panose="02040503050406030204" pitchFamily="18" charset="0"/>
                                  </a:rPr>
                                  <m:t>576−</m:t>
                                </m:r>
                                <m:r>
                                  <a:rPr lang="en-US" i="1">
                                    <a:latin typeface="Cambria Math" panose="02040503050406030204" pitchFamily="18" charset="0"/>
                                  </a:rPr>
                                  <m:t>𝑗</m:t>
                                </m:r>
                                <m:r>
                                  <a:rPr lang="en-US" i="1">
                                    <a:latin typeface="Cambria Math" panose="02040503050406030204" pitchFamily="18" charset="0"/>
                                  </a:rPr>
                                  <m:t>0.2304</m:t>
                                </m:r>
                              </m:e>
                              <m:e>
                                <m:r>
                                  <a:rPr lang="en-US" b="0" i="1" smtClean="0">
                                    <a:latin typeface="Cambria Math" panose="02040503050406030204" pitchFamily="18" charset="0"/>
                                  </a:rPr>
                                  <m:t>0</m:t>
                                </m:r>
                              </m:e>
                            </m:mr>
                            <m:mr>
                              <m:e>
                                <m:r>
                                  <a:rPr lang="en-US" i="1">
                                    <a:latin typeface="Cambria Math" panose="02040503050406030204" pitchFamily="18" charset="0"/>
                                  </a:rPr>
                                  <m:t>0.</m:t>
                                </m:r>
                                <m:r>
                                  <a:rPr lang="en-US" b="0" i="1" smtClean="0">
                                    <a:latin typeface="Cambria Math" panose="02040503050406030204" pitchFamily="18" charset="0"/>
                                  </a:rPr>
                                  <m:t>1728</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0.4032</m:t>
                                </m:r>
                              </m:e>
                              <m:e>
                                <m:r>
                                  <a:rPr lang="en-US" b="0" i="1" smtClean="0">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3456</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8064</m:t>
                                </m:r>
                              </m:e>
                              <m:e>
                                <m:r>
                                  <a:rPr lang="en-US" b="0" i="1" smtClean="0">
                                    <a:latin typeface="Cambria Math" panose="02040503050406030204" pitchFamily="18" charset="0"/>
                                  </a:rPr>
                                  <m:t>0</m:t>
                                </m:r>
                              </m:e>
                            </m:mr>
                            <m:mr>
                              <m:e>
                                <m:r>
                                  <a:rPr lang="en-US" b="0" i="1" smtClean="0">
                                    <a:latin typeface="Cambria Math" panose="02040503050406030204" pitchFamily="18" charset="0"/>
                                  </a:rPr>
                                  <m:t>−0.3456−</m:t>
                                </m:r>
                                <m:r>
                                  <a:rPr lang="en-US" i="1">
                                    <a:latin typeface="Cambria Math" panose="02040503050406030204" pitchFamily="18" charset="0"/>
                                  </a:rPr>
                                  <m:t>𝑗</m:t>
                                </m:r>
                                <m:r>
                                  <a:rPr lang="en-US" i="1">
                                    <a:latin typeface="Cambria Math" panose="02040503050406030204" pitchFamily="18" charset="0"/>
                                  </a:rPr>
                                  <m:t>0.8064</m:t>
                                </m:r>
                              </m:e>
                              <m:e>
                                <m:r>
                                  <a:rPr lang="en-US" b="0" i="1" smtClean="0">
                                    <a:latin typeface="Cambria Math" panose="02040503050406030204" pitchFamily="18" charset="0"/>
                                  </a:rPr>
                                  <m:t>−</m:t>
                                </m:r>
                                <m:r>
                                  <a:rPr lang="en-US" i="1">
                                    <a:latin typeface="Cambria Math" panose="02040503050406030204" pitchFamily="18" charset="0"/>
                                  </a:rPr>
                                  <m:t>0.</m:t>
                                </m:r>
                                <m:r>
                                  <a:rPr lang="en-US" b="0" i="1" smtClean="0">
                                    <a:latin typeface="Cambria Math" panose="02040503050406030204" pitchFamily="18" charset="0"/>
                                  </a:rPr>
                                  <m:t>1728−</m:t>
                                </m:r>
                                <m:r>
                                  <a:rPr lang="en-US" i="1">
                                    <a:latin typeface="Cambria Math" panose="02040503050406030204" pitchFamily="18" charset="0"/>
                                  </a:rPr>
                                  <m:t>𝑗</m:t>
                                </m:r>
                                <m:r>
                                  <a:rPr lang="en-US" i="1">
                                    <a:latin typeface="Cambria Math" panose="02040503050406030204" pitchFamily="18" charset="0"/>
                                  </a:rPr>
                                  <m:t>0.4032</m:t>
                                </m:r>
                              </m:e>
                              <m:e>
                                <m:r>
                                  <a:rPr lang="en-US" b="0" i="1" smtClean="0">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470871" y="4868761"/>
                <a:ext cx="8361583" cy="972702"/>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827983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3</a:t>
            </a:r>
          </a:p>
        </p:txBody>
      </p:sp>
      <mc:AlternateContent xmlns:mc="http://schemas.openxmlformats.org/markup-compatibility/2006" xmlns:a14="http://schemas.microsoft.com/office/drawing/2010/main">
        <mc:Choice Requires="a14">
          <p:sp>
            <p:nvSpPr>
              <p:cNvPr id="19" name="Rectangle 18"/>
              <p:cNvSpPr/>
              <p:nvPr/>
            </p:nvSpPr>
            <p:spPr>
              <a:xfrm>
                <a:off x="3505200" y="426239"/>
                <a:ext cx="1854867" cy="82490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𝑐</m:t>
                            </m:r>
                          </m:e>
                          <m:sub>
                            <m:r>
                              <a:rPr lang="en-US" i="1">
                                <a:latin typeface="Cambria Math" panose="02040503050406030204" pitchFamily="18" charset="0"/>
                              </a:rPr>
                              <m:t>𝑡</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m:t>
                              </m:r>
                            </m:e>
                            <m:e>
                              <m:r>
                                <a:rPr lang="en-US" i="1" smtClean="0">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i="1">
                                  <a:latin typeface="Cambria Math" panose="02040503050406030204" pitchFamily="18" charset="0"/>
                                </a:rPr>
                                <m:t>0</m:t>
                              </m:r>
                            </m:e>
                            <m:e>
                              <m:r>
                                <a:rPr lang="en-US" b="0" i="1" smtClean="0">
                                  <a:latin typeface="Cambria Math" panose="02040503050406030204" pitchFamily="18" charset="0"/>
                                </a:rPr>
                                <m:t>0</m:t>
                              </m:r>
                            </m:e>
                          </m:mr>
                        </m:m>
                      </m:e>
                    </m:d>
                  </m:oMath>
                </a14:m>
                <a:endParaRPr lang="en-US" dirty="0">
                  <a:latin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3505200" y="426239"/>
                <a:ext cx="1854867" cy="82490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1524000" y="1499158"/>
                <a:ext cx="6523068"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i="1">
                                  <a:latin typeface="Cambria Math" panose="02040503050406030204" pitchFamily="18" charset="0"/>
                                </a:rPr>
                                <m:t>𝑡</m:t>
                              </m:r>
                            </m:sub>
                          </m:sSub>
                        </m:e>
                      </m:d>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num>
                        <m:den>
                          <m:r>
                            <a:rPr lang="en-US" i="1">
                              <a:latin typeface="Cambria Math" panose="02040503050406030204" pitchFamily="18" charset="0"/>
                            </a:rPr>
                            <m:t>3</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1</m:t>
                                </m:r>
                              </m:e>
                            </m:mr>
                          </m:m>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0.0111</m:t>
                                </m:r>
                              </m:e>
                              <m:e>
                                <m:r>
                                  <a:rPr lang="en-US" i="1">
                                    <a:latin typeface="Cambria Math" panose="02040503050406030204" pitchFamily="18" charset="0"/>
                                  </a:rPr>
                                  <m:t>−0.0111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0.0111</m:t>
                                </m:r>
                              </m:e>
                              <m:e>
                                <m:r>
                                  <a:rPr lang="en-US" i="1">
                                    <a:latin typeface="Cambria Math" panose="02040503050406030204" pitchFamily="18" charset="0"/>
                                  </a:rPr>
                                  <m:t>−0.0111</m:t>
                                </m:r>
                              </m:e>
                            </m:mr>
                            <m:mr>
                              <m:e>
                                <m:r>
                                  <a:rPr lang="en-US" i="1">
                                    <a:latin typeface="Cambria Math" panose="02040503050406030204" pitchFamily="18" charset="0"/>
                                  </a:rPr>
                                  <m:t>−0.0111</m:t>
                                </m:r>
                              </m:e>
                              <m:e>
                                <m:r>
                                  <a:rPr lang="en-US" i="1">
                                    <a:latin typeface="Cambria Math" panose="02040503050406030204" pitchFamily="18" charset="0"/>
                                  </a:rPr>
                                  <m:t>0</m:t>
                                </m:r>
                              </m:e>
                              <m:e>
                                <m:r>
                                  <a:rPr lang="en-US" i="1">
                                    <a:latin typeface="Cambria Math" panose="02040503050406030204" pitchFamily="18" charset="0"/>
                                  </a:rPr>
                                  <m:t>0.0111</m:t>
                                </m:r>
                              </m:e>
                            </m:mr>
                          </m:m>
                        </m:e>
                      </m:d>
                    </m:oMath>
                  </m:oMathPara>
                </a14:m>
                <a:endParaRPr lang="en-US" dirty="0">
                  <a:latin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1524000" y="1499158"/>
                <a:ext cx="6523068" cy="82490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1828799" y="2768006"/>
                <a:ext cx="5497146"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i="1">
                                  <a:latin typeface="Cambria Math" panose="02040503050406030204" pitchFamily="18" charset="0"/>
                                </a:rPr>
                                <m:t>𝑡</m:t>
                              </m:r>
                            </m:sub>
                          </m:sSub>
                        </m:e>
                      </m:d>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num>
                        <m:den>
                          <m:r>
                            <a:rPr lang="en-US" i="1">
                              <a:latin typeface="Cambria Math" panose="02040503050406030204" pitchFamily="18" charset="0"/>
                            </a:rPr>
                            <m:t>3</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2</m:t>
                                </m:r>
                              </m:e>
                              <m:e>
                                <m:r>
                                  <a:rPr lang="en-US" b="0" i="1" smtClean="0">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2</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i="1">
                                    <a:latin typeface="Cambria Math" panose="02040503050406030204" pitchFamily="18" charset="0"/>
                                  </a:rPr>
                                  <m:t>0</m:t>
                                </m:r>
                              </m:e>
                              <m:e>
                                <m:r>
                                  <a:rPr lang="en-US" b="0" i="1" smtClean="0">
                                    <a:latin typeface="Cambria Math" panose="02040503050406030204" pitchFamily="18" charset="0"/>
                                  </a:rPr>
                                  <m:t>2</m:t>
                                </m:r>
                              </m:e>
                            </m:mr>
                          </m:m>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0.0222</m:t>
                                </m:r>
                              </m:e>
                              <m:e>
                                <m:r>
                                  <a:rPr lang="en-US" i="1">
                                    <a:latin typeface="Cambria Math" panose="02040503050406030204" pitchFamily="18" charset="0"/>
                                  </a:rPr>
                                  <m:t>0.0111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0.0</m:t>
                                </m:r>
                                <m:r>
                                  <a:rPr lang="en-US" b="0" i="1" smtClean="0">
                                    <a:latin typeface="Cambria Math" panose="02040503050406030204" pitchFamily="18" charset="0"/>
                                  </a:rPr>
                                  <m:t>222</m:t>
                                </m:r>
                              </m:e>
                              <m:e>
                                <m:r>
                                  <a:rPr lang="en-US" i="1">
                                    <a:latin typeface="Cambria Math" panose="02040503050406030204" pitchFamily="18" charset="0"/>
                                  </a:rPr>
                                  <m:t>0.0111</m:t>
                                </m:r>
                              </m:e>
                            </m:mr>
                            <m:mr>
                              <m:e>
                                <m:r>
                                  <a:rPr lang="en-US" i="1">
                                    <a:latin typeface="Cambria Math" panose="02040503050406030204" pitchFamily="18" charset="0"/>
                                  </a:rPr>
                                  <m:t>0.0111</m:t>
                                </m:r>
                              </m:e>
                              <m:e>
                                <m:r>
                                  <a:rPr lang="en-US" i="1">
                                    <a:latin typeface="Cambria Math" panose="02040503050406030204" pitchFamily="18" charset="0"/>
                                  </a:rPr>
                                  <m:t>0</m:t>
                                </m:r>
                              </m:e>
                              <m:e>
                                <m:r>
                                  <a:rPr lang="en-US" i="1">
                                    <a:latin typeface="Cambria Math" panose="02040503050406030204" pitchFamily="18" charset="0"/>
                                  </a:rPr>
                                  <m:t>0.0</m:t>
                                </m:r>
                                <m:r>
                                  <a:rPr lang="en-US" b="0" i="1" smtClean="0">
                                    <a:latin typeface="Cambria Math" panose="02040503050406030204" pitchFamily="18" charset="0"/>
                                  </a:rPr>
                                  <m:t>222</m:t>
                                </m:r>
                              </m:e>
                            </m:mr>
                          </m:m>
                        </m:e>
                      </m:d>
                    </m:oMath>
                  </m:oMathPara>
                </a14:m>
                <a:endParaRPr lang="en-US" dirty="0">
                  <a:latin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1828799" y="2768006"/>
                <a:ext cx="5497146" cy="82490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2039979" y="3886200"/>
                <a:ext cx="4946547" cy="18530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𝐵</m:t>
                              </m:r>
                            </m:e>
                            <m:sub>
                              <m:r>
                                <a:rPr lang="en-US" i="1">
                                  <a:latin typeface="Cambria Math" panose="02040503050406030204" pitchFamily="18" charset="0"/>
                                </a:rPr>
                                <m:t>𝑡</m:t>
                              </m:r>
                            </m:sub>
                          </m:sSub>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9</m:t>
                          </m:r>
                        </m:den>
                      </m:f>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b="0" i="1" smtClean="0">
                                        <a:latin typeface="Cambria Math" panose="02040503050406030204" pitchFamily="18" charset="0"/>
                                      </a:rPr>
                                      <m:t>2</m:t>
                                    </m:r>
                                    <m:r>
                                      <a:rPr lang="en-US" b="0" i="1" smtClean="0">
                                        <a:latin typeface="Cambria Math" panose="02040503050406030204" pitchFamily="18" charset="0"/>
                                      </a:rPr>
                                      <m:t>𝑍𝑡</m:t>
                                    </m:r>
                                  </m:e>
                                  <m:sub>
                                    <m:r>
                                      <a:rPr lang="en-US" b="0" i="1" smtClean="0">
                                        <a:latin typeface="Cambria Math" panose="02040503050406030204" pitchFamily="18" charset="0"/>
                                      </a:rPr>
                                      <m:t>𝑎𝑏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𝑏</m:t>
                                    </m:r>
                                    <m:r>
                                      <a:rPr lang="en-US" b="0" i="1" smtClean="0">
                                        <a:latin typeface="Cambria Math" panose="02040503050406030204" pitchFamily="18" charset="0"/>
                                      </a:rPr>
                                      <m:t>𝑐</m:t>
                                    </m:r>
                                  </m:sub>
                                </m:sSub>
                              </m:e>
                              <m:e>
                                <m:sSub>
                                  <m:sSubPr>
                                    <m:ctrlPr>
                                      <a:rPr lang="en-US" i="1">
                                        <a:latin typeface="Cambria Math" panose="02040503050406030204" pitchFamily="18" charset="0"/>
                                      </a:rPr>
                                    </m:ctrlPr>
                                  </m:sSubPr>
                                  <m:e>
                                    <m:r>
                                      <a:rPr lang="en-US" i="1">
                                        <a:latin typeface="Cambria Math" panose="02040503050406030204" pitchFamily="18" charset="0"/>
                                      </a:rPr>
                                      <m:t>2</m:t>
                                    </m:r>
                                    <m:r>
                                      <a:rPr lang="en-US" i="1">
                                        <a:latin typeface="Cambria Math" panose="02040503050406030204" pitchFamily="18" charset="0"/>
                                      </a:rPr>
                                      <m:t>𝑍𝑡</m:t>
                                    </m:r>
                                  </m:e>
                                  <m:sub>
                                    <m:r>
                                      <a:rPr lang="en-US" i="1">
                                        <a:latin typeface="Cambria Math" panose="02040503050406030204" pitchFamily="18" charset="0"/>
                                      </a:rPr>
                                      <m:t>𝑏</m:t>
                                    </m:r>
                                    <m:r>
                                      <a:rPr lang="en-US" b="0" i="1" smtClean="0">
                                        <a:latin typeface="Cambria Math" panose="02040503050406030204" pitchFamily="18" charset="0"/>
                                      </a:rPr>
                                      <m:t>𝑐</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m:t>
                                    </m:r>
                                  </m:sub>
                                </m:sSub>
                              </m:e>
                              <m:e>
                                <m:r>
                                  <a:rPr lang="en-US" i="1">
                                    <a:latin typeface="Cambria Math" panose="02040503050406030204" pitchFamily="18" charset="0"/>
                                  </a:rPr>
                                  <m:t>0</m:t>
                                </m:r>
                              </m:e>
                            </m:mr>
                            <m:mr>
                              <m:e>
                                <m:sSub>
                                  <m:sSubPr>
                                    <m:ctrlPr>
                                      <a:rPr lang="en-US" i="1">
                                        <a:latin typeface="Cambria Math" panose="02040503050406030204" pitchFamily="18" charset="0"/>
                                      </a:rPr>
                                    </m:ctrlPr>
                                  </m:sSubPr>
                                  <m:e>
                                    <m:r>
                                      <a:rPr lang="en-US" i="1">
                                        <a:latin typeface="Cambria Math" panose="02040503050406030204" pitchFamily="18" charset="0"/>
                                      </a:rPr>
                                      <m:t>2</m:t>
                                    </m:r>
                                    <m:r>
                                      <a:rPr lang="en-US" i="1">
                                        <a:latin typeface="Cambria Math" panose="02040503050406030204" pitchFamily="18" charset="0"/>
                                      </a:rPr>
                                      <m:t>𝑍𝑡</m:t>
                                    </m:r>
                                  </m:e>
                                  <m:sub>
                                    <m:r>
                                      <a:rPr lang="en-US" i="1">
                                        <a:latin typeface="Cambria Math" panose="02040503050406030204" pitchFamily="18" charset="0"/>
                                      </a:rPr>
                                      <m:t>𝑏</m:t>
                                    </m:r>
                                    <m:r>
                                      <a:rPr lang="en-US" b="0" i="1" smtClean="0">
                                        <a:latin typeface="Cambria Math" panose="02040503050406030204" pitchFamily="18" charset="0"/>
                                      </a:rPr>
                                      <m:t>𝑐</m:t>
                                    </m:r>
                                  </m:sub>
                                </m:sSub>
                                <m:r>
                                  <a:rPr lang="en-US" b="0" i="1" smtClean="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𝑐𝑎</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4</m:t>
                                    </m:r>
                                    <m:r>
                                      <a:rPr lang="en-US" i="1">
                                        <a:latin typeface="Cambria Math" panose="02040503050406030204" pitchFamily="18" charset="0"/>
                                      </a:rPr>
                                      <m:t>𝑍𝑡</m:t>
                                    </m:r>
                                  </m:e>
                                  <m:sub>
                                    <m:r>
                                      <a:rPr lang="en-US" i="1">
                                        <a:latin typeface="Cambria Math" panose="02040503050406030204" pitchFamily="18" charset="0"/>
                                      </a:rPr>
                                      <m:t>𝑏</m:t>
                                    </m:r>
                                    <m:r>
                                      <a:rPr lang="en-US" b="0" i="1" smtClean="0">
                                        <a:latin typeface="Cambria Math" panose="02040503050406030204" pitchFamily="18" charset="0"/>
                                      </a:rPr>
                                      <m:t>𝑐</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𝑐𝑎</m:t>
                                    </m:r>
                                  </m:sub>
                                </m:sSub>
                              </m:e>
                              <m:e>
                                <m:r>
                                  <a:rPr lang="en-US" b="0" i="1" smtClean="0">
                                    <a:latin typeface="Cambria Math" panose="02040503050406030204" pitchFamily="18" charset="0"/>
                                  </a:rPr>
                                  <m:t>0</m:t>
                                </m:r>
                              </m:e>
                            </m:mr>
                            <m:m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m:t>
                                    </m:r>
                                  </m:sub>
                                </m:sSub>
                                <m:r>
                                  <a:rPr lang="en-US" b="0" i="1" smtClean="0">
                                    <a:latin typeface="Cambria Math" panose="02040503050406030204" pitchFamily="18" charset="0"/>
                                  </a:rPr>
                                  <m:t>−4</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𝑎𝑏</m:t>
                                    </m:r>
                                  </m:sub>
                                </m:sSub>
                                <m:r>
                                  <a:rPr lang="en-US" b="0" i="1" smtClean="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m:t>
                                    </m:r>
                                  </m:sub>
                                </m:sSub>
                              </m:e>
                              <m:e>
                                <m:r>
                                  <a:rPr lang="en-US" b="0" i="1" smtClean="0">
                                    <a:latin typeface="Cambria Math" panose="02040503050406030204" pitchFamily="18" charset="0"/>
                                  </a:rPr>
                                  <m:t>0</m:t>
                                </m:r>
                              </m:e>
                            </m:mr>
                          </m:m>
                        </m:e>
                      </m:d>
                    </m:oMath>
                  </m:oMathPara>
                </a14:m>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0.0</m:t>
                                </m:r>
                                <m:r>
                                  <a:rPr lang="en-US" b="0" i="1" smtClean="0">
                                    <a:latin typeface="Cambria Math" panose="02040503050406030204" pitchFamily="18" charset="0"/>
                                  </a:rPr>
                                  <m:t>032</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0.0096</m:t>
                                </m:r>
                              </m:e>
                              <m:e>
                                <m:r>
                                  <a:rPr lang="en-US" b="0" i="1" smtClean="0">
                                    <a:latin typeface="Cambria Math" panose="02040503050406030204" pitchFamily="18" charset="0"/>
                                  </a:rPr>
                                  <m:t>0.0026+</m:t>
                                </m:r>
                                <m:r>
                                  <a:rPr lang="en-US" i="1">
                                    <a:latin typeface="Cambria Math" panose="02040503050406030204" pitchFamily="18" charset="0"/>
                                  </a:rPr>
                                  <m:t>𝑗</m:t>
                                </m:r>
                                <m:r>
                                  <a:rPr lang="en-US" i="1">
                                    <a:latin typeface="Cambria Math" panose="02040503050406030204" pitchFamily="18" charset="0"/>
                                  </a:rPr>
                                  <m:t>0.0038</m:t>
                                </m:r>
                              </m:e>
                              <m:e>
                                <m:r>
                                  <a:rPr lang="en-US" i="1">
                                    <a:latin typeface="Cambria Math" panose="02040503050406030204" pitchFamily="18" charset="0"/>
                                  </a:rPr>
                                  <m:t>0</m:t>
                                </m:r>
                              </m:e>
                            </m:mr>
                            <m:mr>
                              <m:e>
                                <m:r>
                                  <a:rPr lang="en-US" b="0" i="1" smtClean="0">
                                    <a:latin typeface="Cambria Math" panose="02040503050406030204" pitchFamily="18" charset="0"/>
                                  </a:rPr>
                                  <m:t>0</m:t>
                                </m:r>
                              </m:e>
                              <m:e>
                                <m:r>
                                  <a:rPr lang="en-US" i="1">
                                    <a:latin typeface="Cambria Math" panose="02040503050406030204" pitchFamily="18" charset="0"/>
                                  </a:rPr>
                                  <m:t>0.</m:t>
                                </m:r>
                                <m:r>
                                  <a:rPr lang="en-US" b="0" i="1" smtClean="0">
                                    <a:latin typeface="Cambria Math" panose="02040503050406030204" pitchFamily="18" charset="0"/>
                                  </a:rPr>
                                  <m:t>0058</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0.0134</m:t>
                                </m:r>
                              </m:e>
                              <m:e>
                                <m:r>
                                  <a:rPr lang="en-US" i="1">
                                    <a:latin typeface="Cambria Math" panose="02040503050406030204" pitchFamily="18" charset="0"/>
                                  </a:rPr>
                                  <m:t>0</m:t>
                                </m:r>
                              </m:e>
                            </m:mr>
                            <m:mr>
                              <m:e>
                                <m:r>
                                  <a:rPr lang="en-US" i="1">
                                    <a:latin typeface="Cambria Math" panose="02040503050406030204" pitchFamily="18" charset="0"/>
                                  </a:rPr>
                                  <m:t>−0.</m:t>
                                </m:r>
                                <m:r>
                                  <a:rPr lang="en-US" b="0" i="1" smtClean="0">
                                    <a:latin typeface="Cambria Math" panose="02040503050406030204" pitchFamily="18" charset="0"/>
                                  </a:rPr>
                                  <m:t>007</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0.0154</m:t>
                                </m:r>
                              </m:e>
                              <m:e>
                                <m:r>
                                  <a:rPr lang="en-US" i="1">
                                    <a:latin typeface="Cambria Math" panose="02040503050406030204" pitchFamily="18" charset="0"/>
                                  </a:rPr>
                                  <m:t>−0.</m:t>
                                </m:r>
                                <m:r>
                                  <a:rPr lang="en-US" b="0" i="1" smtClean="0">
                                    <a:latin typeface="Cambria Math" panose="02040503050406030204" pitchFamily="18" charset="0"/>
                                  </a:rPr>
                                  <m:t>0045</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0.0115</m:t>
                                </m:r>
                              </m:e>
                              <m:e>
                                <m:r>
                                  <a:rPr lang="en-US" i="1">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2039979" y="3886200"/>
                <a:ext cx="4946547" cy="1853071"/>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985457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3</a:t>
            </a:r>
          </a:p>
        </p:txBody>
      </p:sp>
      <p:sp>
        <p:nvSpPr>
          <p:cNvPr id="2" name="Rectangle 1"/>
          <p:cNvSpPr/>
          <p:nvPr/>
        </p:nvSpPr>
        <p:spPr>
          <a:xfrm>
            <a:off x="152400" y="685800"/>
            <a:ext cx="8763000" cy="400110"/>
          </a:xfrm>
          <a:prstGeom prst="rect">
            <a:avLst/>
          </a:prstGeom>
        </p:spPr>
        <p:txBody>
          <a:bodyPr wrap="square">
            <a:spAutoFit/>
          </a:bodyPr>
          <a:lstStyle/>
          <a:p>
            <a:r>
              <a:rPr lang="en-US" sz="2000" dirty="0">
                <a:solidFill>
                  <a:srgbClr val="000000"/>
                </a:solidFill>
                <a:latin typeface="Times New Roman" panose="02020603050405020304" pitchFamily="18" charset="0"/>
              </a:rPr>
              <a:t>Define the line-to-line load voltages: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2914706" y="990600"/>
                <a:ext cx="2779864" cy="8249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240</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e>
                            <m:e>
                              <m:r>
                                <a:rPr lang="en-US" b="0" i="1" smtClean="0">
                                  <a:latin typeface="Cambria Math" panose="02040503050406030204" pitchFamily="18" charset="0"/>
                                </a:rPr>
                                <m:t>240</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−120</m:t>
                              </m:r>
                            </m:e>
                            <m:e>
                              <m:r>
                                <a:rPr lang="en-US" b="0" i="1" smtClean="0">
                                  <a:latin typeface="Cambria Math" panose="02040503050406030204" pitchFamily="18" charset="0"/>
                                  <a:ea typeface="Cambria Math" panose="02040503050406030204" pitchFamily="18" charset="0"/>
                                </a:rPr>
                                <m:t>240</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120</m:t>
                              </m:r>
                            </m:e>
                          </m:eqArr>
                        </m:e>
                      </m:d>
                    </m:oMath>
                  </m:oMathPara>
                </a14:m>
                <a:endParaRPr lang="en-US" dirty="0">
                  <a:latin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914706" y="990600"/>
                <a:ext cx="2779864" cy="824969"/>
              </a:xfrm>
              <a:prstGeom prst="rect">
                <a:avLst/>
              </a:prstGeom>
              <a:blipFill>
                <a:blip r:embed="rId3"/>
                <a:stretch>
                  <a:fillRect/>
                </a:stretch>
              </a:blipFill>
            </p:spPr>
            <p:txBody>
              <a:bodyPr/>
              <a:lstStyle/>
              <a:p>
                <a:r>
                  <a:rPr lang="en-US">
                    <a:noFill/>
                  </a:rPr>
                  <a:t> </a:t>
                </a:r>
              </a:p>
            </p:txBody>
          </p:sp>
        </mc:Fallback>
      </mc:AlternateContent>
      <p:sp>
        <p:nvSpPr>
          <p:cNvPr id="5" name="Rectangle 4"/>
          <p:cNvSpPr/>
          <p:nvPr/>
        </p:nvSpPr>
        <p:spPr>
          <a:xfrm>
            <a:off x="152400" y="1905000"/>
            <a:ext cx="8763000" cy="369332"/>
          </a:xfrm>
          <a:prstGeom prst="rect">
            <a:avLst/>
          </a:prstGeom>
        </p:spPr>
        <p:txBody>
          <a:bodyPr wrap="square">
            <a:spAutoFit/>
          </a:bodyPr>
          <a:lstStyle/>
          <a:p>
            <a:r>
              <a:rPr lang="en-US" dirty="0">
                <a:solidFill>
                  <a:srgbClr val="000000"/>
                </a:solidFill>
                <a:latin typeface="Times New Roman" panose="02020603050405020304" pitchFamily="18" charset="0"/>
              </a:rPr>
              <a:t>Define the loads:</a:t>
            </a:r>
            <a:endParaRPr lang="en-US"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2353696" y="2274332"/>
                <a:ext cx="5313955" cy="997774"/>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𝑆</m:t>
                            </m:r>
                            <m:r>
                              <a:rPr lang="en-US" b="0" i="1" smtClean="0">
                                <a:latin typeface="Cambria Math" panose="02040503050406030204" pitchFamily="18" charset="0"/>
                              </a:rPr>
                              <m:t>𝐷</m:t>
                            </m:r>
                          </m:e>
                          <m:sub>
                            <m:r>
                              <a:rPr lang="en-US" b="0" i="1" smtClean="0">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smtClean="0">
                                <a:latin typeface="Cambria Math" panose="02040503050406030204" pitchFamily="18" charset="0"/>
                              </a:rPr>
                            </m:ctrlPr>
                          </m:eqArrPr>
                          <m:e>
                            <m:r>
                              <a:rPr lang="en-US" b="0" i="1" smtClean="0">
                                <a:latin typeface="Cambria Math" panose="02040503050406030204" pitchFamily="18" charset="0"/>
                              </a:rPr>
                              <m:t>100</m:t>
                            </m:r>
                            <m:r>
                              <a:rPr lang="en-US" i="1">
                                <a:latin typeface="Cambria Math" panose="02040503050406030204" pitchFamily="18" charset="0"/>
                                <a:ea typeface="Cambria Math" panose="02040503050406030204" pitchFamily="18" charset="0"/>
                              </a:rPr>
                              <m:t>∠</m:t>
                            </m:r>
                            <m:func>
                              <m:funcPr>
                                <m:ctrlPr>
                                  <a:rPr lang="en-US" i="1" smtClean="0">
                                    <a:latin typeface="Cambria Math" panose="02040503050406030204" pitchFamily="18" charset="0"/>
                                    <a:ea typeface="Cambria Math" panose="02040503050406030204" pitchFamily="18" charset="0"/>
                                  </a:rPr>
                                </m:ctrlPr>
                              </m:funcPr>
                              <m:fName>
                                <m:sSup>
                                  <m:sSupPr>
                                    <m:ctrlPr>
                                      <a:rPr lang="en-US" i="1" smtClean="0">
                                        <a:latin typeface="Cambria Math" panose="02040503050406030204" pitchFamily="18" charset="0"/>
                                        <a:ea typeface="Cambria Math" panose="02040503050406030204" pitchFamily="18" charset="0"/>
                                      </a:rPr>
                                    </m:ctrlPr>
                                  </m:sSupPr>
                                  <m:e>
                                    <m:r>
                                      <m:rPr>
                                        <m:sty m:val="p"/>
                                      </m:rPr>
                                      <a:rPr lang="en-US" i="0" smtClean="0">
                                        <a:latin typeface="Cambria Math" panose="02040503050406030204" pitchFamily="18" charset="0"/>
                                        <a:ea typeface="Cambria Math" panose="02040503050406030204" pitchFamily="18" charset="0"/>
                                      </a:rPr>
                                      <m:t>cos</m:t>
                                    </m:r>
                                  </m:e>
                                  <m:sup>
                                    <m:r>
                                      <a:rPr lang="en-US" i="1" smtClean="0">
                                        <a:latin typeface="Cambria Math" panose="02040503050406030204" pitchFamily="18" charset="0"/>
                                        <a:ea typeface="Cambria Math" panose="02040503050406030204" pitchFamily="18" charset="0"/>
                                      </a:rPr>
                                      <m:t>−1</m:t>
                                    </m:r>
                                  </m:sup>
                                </m:sSup>
                              </m:fName>
                              <m:e>
                                <m:r>
                                  <a:rPr lang="en-US" b="0" i="1" smtClean="0">
                                    <a:latin typeface="Cambria Math" panose="02040503050406030204" pitchFamily="18" charset="0"/>
                                    <a:ea typeface="Cambria Math" panose="02040503050406030204" pitchFamily="18" charset="0"/>
                                  </a:rPr>
                                  <m:t>(0.9)</m:t>
                                </m:r>
                              </m:e>
                            </m:func>
                          </m:e>
                          <m:e>
                            <m:r>
                              <a:rPr lang="en-US" b="0" i="1" smtClean="0">
                                <a:latin typeface="Cambria Math" panose="02040503050406030204" pitchFamily="18" charset="0"/>
                              </a:rPr>
                              <m:t>5</m:t>
                            </m:r>
                            <m:r>
                              <a:rPr lang="en-US" i="1">
                                <a:latin typeface="Cambria Math" panose="02040503050406030204" pitchFamily="18" charset="0"/>
                              </a:rPr>
                              <m:t>0</m:t>
                            </m:r>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sSup>
                                  <m:sSupPr>
                                    <m:ctrlPr>
                                      <a:rPr lang="en-US" i="1">
                                        <a:latin typeface="Cambria Math" panose="02040503050406030204" pitchFamily="18" charset="0"/>
                                        <a:ea typeface="Cambria Math" panose="02040503050406030204" pitchFamily="18" charset="0"/>
                                      </a:rPr>
                                    </m:ctrlPr>
                                  </m:sSupPr>
                                  <m:e>
                                    <m:r>
                                      <m:rPr>
                                        <m:sty m:val="p"/>
                                      </m:rPr>
                                      <a:rPr lang="en-US">
                                        <a:latin typeface="Cambria Math" panose="02040503050406030204" pitchFamily="18" charset="0"/>
                                        <a:ea typeface="Cambria Math" panose="02040503050406030204" pitchFamily="18" charset="0"/>
                                      </a:rPr>
                                      <m:t>cos</m:t>
                                    </m:r>
                                  </m:e>
                                  <m:sup>
                                    <m:r>
                                      <a:rPr lang="en-US" i="1">
                                        <a:latin typeface="Cambria Math" panose="02040503050406030204" pitchFamily="18" charset="0"/>
                                        <a:ea typeface="Cambria Math" panose="02040503050406030204" pitchFamily="18" charset="0"/>
                                      </a:rPr>
                                      <m:t>−1</m:t>
                                    </m:r>
                                  </m:sup>
                                </m:sSup>
                              </m:fName>
                              <m:e>
                                <m:r>
                                  <a:rPr lang="en-US" i="1">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8</m:t>
                                </m:r>
                                <m:r>
                                  <a:rPr lang="en-US" i="1">
                                    <a:latin typeface="Cambria Math" panose="02040503050406030204" pitchFamily="18" charset="0"/>
                                    <a:ea typeface="Cambria Math" panose="02040503050406030204" pitchFamily="18" charset="0"/>
                                  </a:rPr>
                                  <m:t>)</m:t>
                                </m:r>
                              </m:e>
                            </m:func>
                          </m:e>
                          <m:e>
                            <m:r>
                              <a:rPr lang="en-US" b="0" i="1" smtClean="0">
                                <a:latin typeface="Cambria Math" panose="02040503050406030204" pitchFamily="18" charset="0"/>
                              </a:rPr>
                              <m:t>5</m:t>
                            </m:r>
                            <m:r>
                              <a:rPr lang="en-US" i="1">
                                <a:latin typeface="Cambria Math" panose="02040503050406030204" pitchFamily="18" charset="0"/>
                              </a:rPr>
                              <m:t>0</m:t>
                            </m:r>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sSup>
                                  <m:sSupPr>
                                    <m:ctrlPr>
                                      <a:rPr lang="en-US" i="1">
                                        <a:latin typeface="Cambria Math" panose="02040503050406030204" pitchFamily="18" charset="0"/>
                                        <a:ea typeface="Cambria Math" panose="02040503050406030204" pitchFamily="18" charset="0"/>
                                      </a:rPr>
                                    </m:ctrlPr>
                                  </m:sSupPr>
                                  <m:e>
                                    <m:r>
                                      <m:rPr>
                                        <m:sty m:val="p"/>
                                      </m:rPr>
                                      <a:rPr lang="en-US">
                                        <a:latin typeface="Cambria Math" panose="02040503050406030204" pitchFamily="18" charset="0"/>
                                        <a:ea typeface="Cambria Math" panose="02040503050406030204" pitchFamily="18" charset="0"/>
                                      </a:rPr>
                                      <m:t>cos</m:t>
                                    </m:r>
                                  </m:e>
                                  <m:sup>
                                    <m:r>
                                      <a:rPr lang="en-US" i="1">
                                        <a:latin typeface="Cambria Math" panose="02040503050406030204" pitchFamily="18" charset="0"/>
                                        <a:ea typeface="Cambria Math" panose="02040503050406030204" pitchFamily="18" charset="0"/>
                                      </a:rPr>
                                      <m:t>−1</m:t>
                                    </m:r>
                                  </m:sup>
                                </m:sSup>
                              </m:fName>
                              <m:e>
                                <m:r>
                                  <a:rPr lang="en-US" i="1">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8</m:t>
                                </m:r>
                                <m:r>
                                  <a:rPr lang="en-US" i="1">
                                    <a:latin typeface="Cambria Math" panose="02040503050406030204" pitchFamily="18" charset="0"/>
                                    <a:ea typeface="Cambria Math" panose="02040503050406030204" pitchFamily="18" charset="0"/>
                                  </a:rPr>
                                  <m:t>)</m:t>
                                </m:r>
                              </m:e>
                            </m:func>
                          </m:e>
                        </m:eqAr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90+</m:t>
                            </m:r>
                            <m:r>
                              <a:rPr lang="en-US" b="0" i="1" smtClean="0">
                                <a:latin typeface="Cambria Math" panose="02040503050406030204" pitchFamily="18" charset="0"/>
                              </a:rPr>
                              <m:t>𝑗</m:t>
                            </m:r>
                            <m:r>
                              <a:rPr lang="en-US" b="0" i="1" smtClean="0">
                                <a:latin typeface="Cambria Math" panose="02040503050406030204" pitchFamily="18" charset="0"/>
                              </a:rPr>
                              <m:t>43.589</m:t>
                            </m:r>
                          </m:e>
                          <m:e>
                            <m:r>
                              <a:rPr lang="en-US" b="0" i="1" smtClean="0">
                                <a:latin typeface="Cambria Math" panose="02040503050406030204" pitchFamily="18" charset="0"/>
                              </a:rPr>
                              <m:t>30+</m:t>
                            </m:r>
                            <m:r>
                              <a:rPr lang="en-US" b="0" i="1" smtClean="0">
                                <a:latin typeface="Cambria Math" panose="02040503050406030204" pitchFamily="18" charset="0"/>
                              </a:rPr>
                              <m:t>𝑗</m:t>
                            </m:r>
                            <m:r>
                              <a:rPr lang="en-US" b="0" i="1" smtClean="0">
                                <a:latin typeface="Cambria Math" panose="02040503050406030204" pitchFamily="18" charset="0"/>
                              </a:rPr>
                              <m:t>30</m:t>
                            </m:r>
                          </m:e>
                          <m:e>
                            <m:r>
                              <a:rPr lang="en-US" b="0" i="1" smtClean="0">
                                <a:latin typeface="Cambria Math" panose="02040503050406030204" pitchFamily="18" charset="0"/>
                                <a:ea typeface="Cambria Math" panose="02040503050406030204" pitchFamily="18" charset="0"/>
                              </a:rPr>
                              <m:t>30+</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30</m:t>
                            </m:r>
                          </m:e>
                        </m:eqArr>
                      </m:e>
                    </m:d>
                  </m:oMath>
                </a14:m>
                <a:r>
                  <a:rPr lang="en-US" dirty="0">
                    <a:latin typeface="Times New Roman" panose="02020603050405020304" pitchFamily="18" charset="0"/>
                  </a:rPr>
                  <a:t> kVA</a:t>
                </a:r>
              </a:p>
            </p:txBody>
          </p:sp>
        </mc:Choice>
        <mc:Fallback xmlns="">
          <p:sp>
            <p:nvSpPr>
              <p:cNvPr id="11" name="Rectangle 10"/>
              <p:cNvSpPr>
                <a:spLocks noRot="1" noChangeAspect="1" noMove="1" noResize="1" noEditPoints="1" noAdjustHandles="1" noChangeArrowheads="1" noChangeShapeType="1" noTextEdit="1"/>
              </p:cNvSpPr>
              <p:nvPr/>
            </p:nvSpPr>
            <p:spPr>
              <a:xfrm>
                <a:off x="2353696" y="2274332"/>
                <a:ext cx="5313955" cy="997774"/>
              </a:xfrm>
              <a:prstGeom prst="rect">
                <a:avLst/>
              </a:prstGeom>
              <a:blipFill>
                <a:blip r:embed="rId4"/>
                <a:stretch>
                  <a:fillRect/>
                </a:stretch>
              </a:blipFill>
            </p:spPr>
            <p:txBody>
              <a:bodyPr/>
              <a:lstStyle/>
              <a:p>
                <a:r>
                  <a:rPr lang="en-US">
                    <a:noFill/>
                  </a:rPr>
                  <a:t> </a:t>
                </a:r>
              </a:p>
            </p:txBody>
          </p:sp>
        </mc:Fallback>
      </mc:AlternateContent>
      <p:sp>
        <p:nvSpPr>
          <p:cNvPr id="12" name="Rectangle 11"/>
          <p:cNvSpPr/>
          <p:nvPr/>
        </p:nvSpPr>
        <p:spPr>
          <a:xfrm>
            <a:off x="152400" y="3370206"/>
            <a:ext cx="8763000" cy="369332"/>
          </a:xfrm>
          <a:prstGeom prst="rect">
            <a:avLst/>
          </a:prstGeom>
        </p:spPr>
        <p:txBody>
          <a:bodyPr wrap="square">
            <a:spAutoFit/>
          </a:bodyPr>
          <a:lstStyle/>
          <a:p>
            <a:r>
              <a:rPr lang="en-US" dirty="0">
                <a:solidFill>
                  <a:srgbClr val="000000"/>
                </a:solidFill>
                <a:latin typeface="Times New Roman" panose="02020603050405020304" pitchFamily="18" charset="0"/>
              </a:rPr>
              <a:t>Calculate the delta load current </a:t>
            </a:r>
            <a:endParaRPr lang="en-US"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3429000" y="3698859"/>
                <a:ext cx="2467022" cy="7528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𝐼𝐷</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𝑆</m:t>
                                      </m:r>
                                      <m:r>
                                        <a:rPr lang="en-US" i="1">
                                          <a:latin typeface="Cambria Math" panose="02040503050406030204" pitchFamily="18" charset="0"/>
                                        </a:rPr>
                                        <m:t>𝐷</m:t>
                                      </m:r>
                                    </m:e>
                                    <m:sub>
                                      <m:r>
                                        <a:rPr lang="en-US" i="1">
                                          <a:latin typeface="Cambria Math" panose="02040503050406030204" pitchFamily="18" charset="0"/>
                                        </a:rPr>
                                        <m:t>𝑖</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1000</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𝑉𝐿𝐿</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𝑎𝑏𝑐</m:t>
                                          </m:r>
                                        </m:e>
                                        <m:sub>
                                          <m:r>
                                            <a:rPr lang="en-US" b="0" i="1" smtClean="0">
                                              <a:latin typeface="Cambria Math" panose="02040503050406030204" pitchFamily="18" charset="0"/>
                                            </a:rPr>
                                            <m:t>𝑖</m:t>
                                          </m:r>
                                        </m:sub>
                                      </m:sSub>
                                    </m:sub>
                                  </m:sSub>
                                </m:den>
                              </m:f>
                            </m:e>
                          </m:d>
                        </m:e>
                        <m:sup>
                          <m:r>
                            <a:rPr lang="en-US" b="0" i="1" smtClean="0">
                              <a:latin typeface="Cambria Math" panose="02040503050406030204" pitchFamily="18" charset="0"/>
                            </a:rPr>
                            <m:t>∗</m:t>
                          </m:r>
                        </m:sup>
                      </m:sSup>
                      <m:r>
                        <a:rPr lang="en-US" b="0" i="1" smtClean="0">
                          <a:latin typeface="Cambria Math" panose="02040503050406030204" pitchFamily="18" charset="0"/>
                        </a:rPr>
                        <m:t> </m:t>
                      </m:r>
                      <m:r>
                        <a:rPr lang="en-US" b="0" i="1" smtClean="0">
                          <a:latin typeface="Cambria Math" panose="02040503050406030204" pitchFamily="18" charset="0"/>
                        </a:rPr>
                        <m:t>𝐴</m:t>
                      </m:r>
                    </m:oMath>
                  </m:oMathPara>
                </a14:m>
                <a:endParaRPr lang="en-US" dirty="0">
                  <a:latin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429000" y="3698859"/>
                <a:ext cx="2467022" cy="75289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819080" y="4648200"/>
                <a:ext cx="4123436" cy="8806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𝐼𝐷</m:t>
                              </m:r>
                            </m:e>
                            <m:sub>
                              <m:r>
                                <a:rPr lang="en-US" i="1">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m:t>
                                  </m:r>
                                  <m:r>
                                    <a:rPr lang="en-US" b="0" i="1" smtClean="0">
                                      <a:latin typeface="Cambria Math" panose="02040503050406030204" pitchFamily="18" charset="0"/>
                                    </a:rPr>
                                    <m:t>𝑐</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m:t>
                                  </m:r>
                                  <m:r>
                                    <a:rPr lang="en-US" i="1">
                                      <a:latin typeface="Cambria Math" panose="02040503050406030204" pitchFamily="18" charset="0"/>
                                    </a:rPr>
                                    <m:t>𝑎</m:t>
                                  </m:r>
                                </m:sub>
                              </m:sSub>
                            </m:e>
                          </m:eqArr>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416.7</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−25.84</m:t>
                              </m:r>
                            </m:e>
                            <m:e>
                              <m:r>
                                <a:rPr lang="en-US" b="0" i="1" smtClean="0">
                                  <a:latin typeface="Cambria Math" panose="02040503050406030204" pitchFamily="18" charset="0"/>
                                </a:rPr>
                                <m:t>208.3</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156.87</m:t>
                              </m:r>
                            </m:e>
                            <m:e>
                              <m:r>
                                <a:rPr lang="en-US" b="0" i="1" smtClean="0">
                                  <a:latin typeface="Cambria Math" panose="02040503050406030204" pitchFamily="18" charset="0"/>
                                </a:rPr>
                                <m:t>208.3</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83.13</m:t>
                              </m:r>
                            </m:e>
                          </m:eqArr>
                        </m:e>
                      </m:d>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𝐴</m:t>
                      </m:r>
                    </m:oMath>
                  </m:oMathPara>
                </a14:m>
                <a:endParaRPr lang="en-US" dirty="0">
                  <a:latin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819080" y="4648200"/>
                <a:ext cx="4123436" cy="880626"/>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632452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3</a:t>
            </a:r>
          </a:p>
        </p:txBody>
      </p:sp>
      <p:sp>
        <p:nvSpPr>
          <p:cNvPr id="2" name="Rectangle 1"/>
          <p:cNvSpPr/>
          <p:nvPr/>
        </p:nvSpPr>
        <p:spPr>
          <a:xfrm>
            <a:off x="152400" y="685800"/>
            <a:ext cx="8763000" cy="400110"/>
          </a:xfrm>
          <a:prstGeom prst="rect">
            <a:avLst/>
          </a:prstGeom>
        </p:spPr>
        <p:txBody>
          <a:bodyPr wrap="square">
            <a:spAutoFit/>
          </a:bodyPr>
          <a:lstStyle/>
          <a:p>
            <a:r>
              <a:rPr lang="en-US" sz="2000" dirty="0">
                <a:solidFill>
                  <a:srgbClr val="000000"/>
                </a:solidFill>
                <a:latin typeface="Times New Roman" panose="02020603050405020304" pitchFamily="18" charset="0"/>
              </a:rPr>
              <a:t>Compute the secondary line current:</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2514600" y="1215342"/>
                <a:ext cx="4772332" cy="8305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𝐷𝐼</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i="1">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522.9</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−47.97</m:t>
                              </m:r>
                            </m:e>
                            <m:e>
                              <m:r>
                                <a:rPr lang="en-US" b="0" i="1" smtClean="0">
                                  <a:latin typeface="Cambria Math" panose="02040503050406030204" pitchFamily="18" charset="0"/>
                                </a:rPr>
                                <m:t>575.3</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119.06</m:t>
                              </m:r>
                            </m:e>
                            <m:e>
                              <m:r>
                                <a:rPr lang="en-US" b="0" i="1" smtClean="0">
                                  <a:latin typeface="Cambria Math" panose="02040503050406030204" pitchFamily="18" charset="0"/>
                                </a:rPr>
                                <m:t>360.8</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53.13</m:t>
                              </m:r>
                            </m:e>
                          </m:eqArr>
                        </m:e>
                      </m:d>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𝐴</m:t>
                      </m:r>
                    </m:oMath>
                  </m:oMathPara>
                </a14:m>
                <a:endParaRPr lang="en-US" dirty="0">
                  <a:latin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514600" y="1215342"/>
                <a:ext cx="4772332" cy="830548"/>
              </a:xfrm>
              <a:prstGeom prst="rect">
                <a:avLst/>
              </a:prstGeom>
              <a:blipFill>
                <a:blip r:embed="rId3"/>
                <a:stretch>
                  <a:fillRect/>
                </a:stretch>
              </a:blipFill>
            </p:spPr>
            <p:txBody>
              <a:bodyPr/>
              <a:lstStyle/>
              <a:p>
                <a:r>
                  <a:rPr lang="en-US">
                    <a:noFill/>
                  </a:rPr>
                  <a:t> </a:t>
                </a:r>
              </a:p>
            </p:txBody>
          </p:sp>
        </mc:Fallback>
      </mc:AlternateContent>
      <p:sp>
        <p:nvSpPr>
          <p:cNvPr id="8" name="Rectangle 7"/>
          <p:cNvSpPr/>
          <p:nvPr/>
        </p:nvSpPr>
        <p:spPr>
          <a:xfrm>
            <a:off x="152400" y="2175258"/>
            <a:ext cx="8915400" cy="400110"/>
          </a:xfrm>
          <a:prstGeom prst="rect">
            <a:avLst/>
          </a:prstGeom>
        </p:spPr>
        <p:txBody>
          <a:bodyPr wrap="square">
            <a:spAutoFit/>
          </a:bodyPr>
          <a:lstStyle/>
          <a:p>
            <a:r>
              <a:rPr lang="en-US" sz="2000" dirty="0">
                <a:solidFill>
                  <a:srgbClr val="000000"/>
                </a:solidFill>
                <a:latin typeface="Times New Roman" panose="02020603050405020304" pitchFamily="18" charset="0"/>
              </a:rPr>
              <a:t>Compute the equivalent secondary line-to-neutral voltages: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Rectangle 12"/>
              <p:cNvSpPr/>
              <p:nvPr/>
            </p:nvSpPr>
            <p:spPr>
              <a:xfrm>
                <a:off x="2514600" y="2704800"/>
                <a:ext cx="5067285" cy="8305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𝑉𝐿𝑁</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𝑉𝐿𝐿</m:t>
                              </m:r>
                            </m:e>
                            <m:sub>
                              <m:r>
                                <a:rPr lang="en-US" i="1">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138.56</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−30</m:t>
                              </m:r>
                            </m:e>
                            <m:e>
                              <m:r>
                                <a:rPr lang="en-US" i="1">
                                  <a:latin typeface="Cambria Math" panose="02040503050406030204" pitchFamily="18" charset="0"/>
                                </a:rPr>
                                <m:t>138.56</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15</m:t>
                              </m:r>
                              <m:r>
                                <a:rPr lang="en-US" i="1">
                                  <a:latin typeface="Cambria Math" panose="02040503050406030204" pitchFamily="18" charset="0"/>
                                  <a:ea typeface="Cambria Math" panose="02040503050406030204" pitchFamily="18" charset="0"/>
                                </a:rPr>
                                <m:t>0</m:t>
                              </m:r>
                            </m:e>
                            <m:e>
                              <m:r>
                                <a:rPr lang="en-US" i="1">
                                  <a:latin typeface="Cambria Math" panose="02040503050406030204" pitchFamily="18" charset="0"/>
                                </a:rPr>
                                <m:t>138.56</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90</m:t>
                              </m:r>
                            </m:e>
                          </m:eqArr>
                        </m:e>
                      </m:d>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𝑉</m:t>
                      </m:r>
                    </m:oMath>
                  </m:oMathPara>
                </a14:m>
                <a:endParaRPr lang="en-US" dirty="0">
                  <a:latin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2514600" y="2704800"/>
                <a:ext cx="5067285" cy="830548"/>
              </a:xfrm>
              <a:prstGeom prst="rect">
                <a:avLst/>
              </a:prstGeom>
              <a:blipFill>
                <a:blip r:embed="rId4"/>
                <a:stretch>
                  <a:fillRect/>
                </a:stretch>
              </a:blipFill>
            </p:spPr>
            <p:txBody>
              <a:bodyPr/>
              <a:lstStyle/>
              <a:p>
                <a:r>
                  <a:rPr lang="en-US">
                    <a:noFill/>
                  </a:rPr>
                  <a:t> </a:t>
                </a:r>
              </a:p>
            </p:txBody>
          </p:sp>
        </mc:Fallback>
      </mc:AlternateContent>
      <p:sp>
        <p:nvSpPr>
          <p:cNvPr id="10" name="Rectangle 9"/>
          <p:cNvSpPr/>
          <p:nvPr/>
        </p:nvSpPr>
        <p:spPr>
          <a:xfrm>
            <a:off x="149772" y="3535348"/>
            <a:ext cx="8994228" cy="707886"/>
          </a:xfrm>
          <a:prstGeom prst="rect">
            <a:avLst/>
          </a:prstGeom>
        </p:spPr>
        <p:txBody>
          <a:bodyPr wrap="square">
            <a:spAutoFit/>
          </a:bodyPr>
          <a:lstStyle/>
          <a:p>
            <a:r>
              <a:rPr lang="en-US" sz="2000" dirty="0">
                <a:solidFill>
                  <a:srgbClr val="000000"/>
                </a:solidFill>
                <a:latin typeface="Times New Roman" panose="02020603050405020304" pitchFamily="18" charset="0"/>
              </a:rPr>
              <a:t>Use the generalized constant matrices to compute the primary line-to-neutral voltages and line-to-line voltages: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1742914" y="4341095"/>
                <a:ext cx="6610656" cy="8249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𝑉𝐿𝑁</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𝑉𝐿𝑁</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i="1">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7367.6</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1.4</m:t>
                              </m:r>
                            </m:e>
                            <m:e>
                              <m:r>
                                <a:rPr lang="en-US" b="0" i="1" smtClean="0">
                                  <a:latin typeface="Cambria Math" panose="02040503050406030204" pitchFamily="18" charset="0"/>
                                </a:rPr>
                                <m:t>7532.3</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119.1</m:t>
                              </m:r>
                            </m:e>
                            <m:e>
                              <m:r>
                                <a:rPr lang="en-US" b="0" i="1" smtClean="0">
                                  <a:latin typeface="Cambria Math" panose="02040503050406030204" pitchFamily="18" charset="0"/>
                                </a:rPr>
                                <m:t>7406.2</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121.7</m:t>
                              </m:r>
                            </m:e>
                          </m:eqArr>
                        </m:e>
                      </m:d>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𝑉</m:t>
                      </m:r>
                    </m:oMath>
                  </m:oMathPara>
                </a14:m>
                <a:endParaRPr lang="en-US" dirty="0">
                  <a:latin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742914" y="4341095"/>
                <a:ext cx="6610656" cy="82496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178803" y="5181600"/>
                <a:ext cx="5443926" cy="8597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𝑉𝐿𝐿</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smtClean="0">
                              <a:latin typeface="Cambria Math" panose="02040503050406030204" pitchFamily="18" charset="0"/>
                            </a:rPr>
                            <m:t>𝐷</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𝑉𝐿𝑁</m:t>
                              </m:r>
                            </m:e>
                            <m:sub>
                              <m:r>
                                <a:rPr lang="en-US" b="0" i="1" smtClean="0">
                                  <a:latin typeface="Cambria Math" panose="02040503050406030204" pitchFamily="18" charset="0"/>
                                </a:rPr>
                                <m:t>𝐴𝐵𝐶</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12,9356</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31.54</m:t>
                              </m:r>
                            </m:e>
                            <m:e>
                              <m:r>
                                <a:rPr lang="en-US" i="1">
                                  <a:latin typeface="Cambria Math" panose="02040503050406030204" pitchFamily="18" charset="0"/>
                                </a:rPr>
                                <m:t>12,</m:t>
                              </m:r>
                              <m:r>
                                <a:rPr lang="en-US" b="0" i="1" smtClean="0">
                                  <a:latin typeface="Cambria Math" panose="02040503050406030204" pitchFamily="18" charset="0"/>
                                </a:rPr>
                                <m:t>8845</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−88</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95</m:t>
                              </m:r>
                            </m:e>
                            <m:e>
                              <m:r>
                                <a:rPr lang="en-US" i="1">
                                  <a:latin typeface="Cambria Math" panose="02040503050406030204" pitchFamily="18" charset="0"/>
                                </a:rPr>
                                <m:t>12,</m:t>
                              </m:r>
                              <m:r>
                                <a:rPr lang="en-US" b="0" i="1" smtClean="0">
                                  <a:latin typeface="Cambria Math" panose="02040503050406030204" pitchFamily="18" charset="0"/>
                                </a:rPr>
                                <m:t>8147</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15</m:t>
                              </m:r>
                              <m:r>
                                <a:rPr lang="en-US" i="1">
                                  <a:latin typeface="Cambria Math" panose="02040503050406030204" pitchFamily="18" charset="0"/>
                                  <a:ea typeface="Cambria Math" panose="02040503050406030204" pitchFamily="18" charset="0"/>
                                </a:rPr>
                                <m:t>1.5</m:t>
                              </m:r>
                              <m:r>
                                <a:rPr lang="en-US" b="0" i="1" smtClean="0">
                                  <a:latin typeface="Cambria Math" panose="02040503050406030204" pitchFamily="18" charset="0"/>
                                  <a:ea typeface="Cambria Math" panose="02040503050406030204" pitchFamily="18" charset="0"/>
                                </a:rPr>
                                <m:t>0</m:t>
                              </m:r>
                            </m:e>
                          </m:eqArr>
                        </m:e>
                      </m:d>
                      <m:r>
                        <a:rPr lang="en-US" b="0" i="1" smtClean="0">
                          <a:latin typeface="Cambria Math" panose="02040503050406030204" pitchFamily="18" charset="0"/>
                          <a:ea typeface="Cambria Math" panose="02040503050406030204" pitchFamily="18" charset="0"/>
                        </a:rPr>
                        <m:t>𝑘𝑉</m:t>
                      </m:r>
                    </m:oMath>
                  </m:oMathPara>
                </a14:m>
                <a:endParaRPr lang="en-US" dirty="0">
                  <a:latin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2178803" y="5181600"/>
                <a:ext cx="5443926" cy="859787"/>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63443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3710696" cy="584775"/>
          </a:xfrm>
          <a:prstGeom prst="rect">
            <a:avLst/>
          </a:prstGeom>
        </p:spPr>
        <p:txBody>
          <a:bodyPr wrap="none">
            <a:spAutoFit/>
          </a:bodyPr>
          <a:lstStyle/>
          <a:p>
            <a:r>
              <a:rPr lang="en-US" sz="3200" dirty="0">
                <a:solidFill>
                  <a:srgbClr val="C8102E"/>
                </a:solidFill>
                <a:latin typeface="+mj-lt"/>
                <a:ea typeface="+mj-ea"/>
                <a:cs typeface="+mj-cs"/>
              </a:rPr>
              <a:t>Generalized Matrices</a:t>
            </a:r>
          </a:p>
        </p:txBody>
      </p:sp>
      <p:sp>
        <p:nvSpPr>
          <p:cNvPr id="5" name="Rectangle 4"/>
          <p:cNvSpPr/>
          <p:nvPr/>
        </p:nvSpPr>
        <p:spPr>
          <a:xfrm>
            <a:off x="149772" y="647700"/>
            <a:ext cx="8865476" cy="1631216"/>
          </a:xfrm>
          <a:prstGeom prst="rect">
            <a:avLst/>
          </a:prstGeom>
        </p:spPr>
        <p:txBody>
          <a:bodyPr wrap="square">
            <a:spAutoFit/>
          </a:bodyPr>
          <a:lstStyle/>
          <a:p>
            <a:pPr algn="just"/>
            <a:r>
              <a:rPr lang="en-US" sz="2000" dirty="0">
                <a:latin typeface="Times New Roman" panose="02020603050405020304" pitchFamily="18" charset="0"/>
              </a:rPr>
              <a:t>The models to be used in power-flow and short-circuit studies are generalized for the connections in the same form as have been developed for line segments and voltage regulators. In the “forward sweep” of the “ladder” iterative technique, the voltages at node </a:t>
            </a:r>
            <a:r>
              <a:rPr lang="en-US" sz="2000" b="1" i="1" dirty="0">
                <a:latin typeface="Times New Roman" panose="02020603050405020304" pitchFamily="18" charset="0"/>
              </a:rPr>
              <a:t>m</a:t>
            </a:r>
            <a:r>
              <a:rPr lang="en-US" sz="2000" dirty="0">
                <a:latin typeface="Times New Roman" panose="02020603050405020304" pitchFamily="18" charset="0"/>
              </a:rPr>
              <a:t> are defined as a function of the voltages at node </a:t>
            </a:r>
            <a:r>
              <a:rPr lang="en-US" sz="2000" b="1" i="1" dirty="0">
                <a:latin typeface="Times New Roman" panose="02020603050405020304" pitchFamily="18" charset="0"/>
              </a:rPr>
              <a:t>n</a:t>
            </a:r>
            <a:r>
              <a:rPr lang="en-US" sz="2000" dirty="0">
                <a:latin typeface="Times New Roman" panose="02020603050405020304" pitchFamily="18" charset="0"/>
              </a:rPr>
              <a:t> and the currents at node </a:t>
            </a:r>
            <a:r>
              <a:rPr lang="en-US" sz="2000" b="1" i="1" dirty="0">
                <a:latin typeface="Times New Roman" panose="02020603050405020304" pitchFamily="18" charset="0"/>
              </a:rPr>
              <a:t>m</a:t>
            </a:r>
            <a:r>
              <a:rPr lang="en-US" sz="2000" dirty="0">
                <a:latin typeface="Times New Roman" panose="02020603050405020304" pitchFamily="18" charset="0"/>
              </a:rPr>
              <a:t>. The required equation is</a:t>
            </a:r>
          </a:p>
        </p:txBody>
      </p:sp>
      <mc:AlternateContent xmlns:mc="http://schemas.openxmlformats.org/markup-compatibility/2006" xmlns:a14="http://schemas.microsoft.com/office/drawing/2010/main">
        <mc:Choice Requires="a14">
          <p:sp>
            <p:nvSpPr>
              <p:cNvPr id="17" name="TextBox 16"/>
              <p:cNvSpPr txBox="1"/>
              <p:nvPr/>
            </p:nvSpPr>
            <p:spPr>
              <a:xfrm>
                <a:off x="2819400" y="2590800"/>
                <a:ext cx="409246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i="1">
                                  <a:latin typeface="Cambria Math" panose="02040503050406030204" pitchFamily="18" charset="0"/>
                                </a:rPr>
                                <m:t>𝑎𝑏𝑐</m:t>
                              </m:r>
                            </m:sub>
                          </m:sSub>
                        </m:e>
                      </m:d>
                      <m:r>
                        <a:rPr lang="en-US" b="0" i="0" smtClean="0">
                          <a:latin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b="0" i="1" smtClean="0">
                                  <a:latin typeface="Cambria Math" panose="02040503050406030204" pitchFamily="18" charset="0"/>
                                </a:rPr>
                                <m:t>𝐴𝐵𝐶</m:t>
                              </m:r>
                            </m:sub>
                          </m:sSub>
                        </m:e>
                      </m:d>
                      <m:r>
                        <a:rPr lang="en-US" b="0" i="0"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oMath>
                  </m:oMathPara>
                </a14:m>
                <a:endParaRPr lang="en-US" dirty="0">
                  <a:latin typeface="Times New Roman" panose="020206030504050203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819400" y="2590800"/>
                <a:ext cx="4092466" cy="276999"/>
              </a:xfrm>
              <a:prstGeom prst="rect">
                <a:avLst/>
              </a:prstGeom>
              <a:blipFill>
                <a:blip r:embed="rId5"/>
                <a:stretch>
                  <a:fillRect b="-40000"/>
                </a:stretch>
              </a:blipFill>
            </p:spPr>
            <p:txBody>
              <a:bodyPr/>
              <a:lstStyle/>
              <a:p>
                <a:r>
                  <a:rPr lang="en-US">
                    <a:noFill/>
                  </a:rPr>
                  <a:t> </a:t>
                </a:r>
              </a:p>
            </p:txBody>
          </p:sp>
        </mc:Fallback>
      </mc:AlternateContent>
      <p:sp>
        <p:nvSpPr>
          <p:cNvPr id="19" name="TextBox 18"/>
          <p:cNvSpPr txBox="1"/>
          <p:nvPr/>
        </p:nvSpPr>
        <p:spPr>
          <a:xfrm>
            <a:off x="8002569" y="2514600"/>
            <a:ext cx="453970" cy="369332"/>
          </a:xfrm>
          <a:prstGeom prst="rect">
            <a:avLst/>
          </a:prstGeom>
          <a:noFill/>
        </p:spPr>
        <p:txBody>
          <a:bodyPr wrap="none" rtlCol="0">
            <a:spAutoFit/>
          </a:bodyPr>
          <a:lstStyle/>
          <a:p>
            <a:r>
              <a:rPr lang="en-US" dirty="0">
                <a:latin typeface="Times New Roman" panose="02020603050405020304" pitchFamily="18" charset="0"/>
              </a:rPr>
              <a:t>(5)</a:t>
            </a:r>
          </a:p>
        </p:txBody>
      </p:sp>
      <p:sp>
        <p:nvSpPr>
          <p:cNvPr id="2" name="Rectangle 1"/>
          <p:cNvSpPr/>
          <p:nvPr/>
        </p:nvSpPr>
        <p:spPr>
          <a:xfrm>
            <a:off x="173420" y="3315444"/>
            <a:ext cx="8841828" cy="1015663"/>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In the “backward sweep” of the ladder technique, the matrix equations for computing the voltages and currents at node </a:t>
            </a:r>
            <a:r>
              <a:rPr lang="en-US" sz="2000" b="1" i="1" dirty="0">
                <a:solidFill>
                  <a:srgbClr val="000000"/>
                </a:solidFill>
                <a:latin typeface="Times New Roman" panose="02020603050405020304" pitchFamily="18" charset="0"/>
              </a:rPr>
              <a:t>n</a:t>
            </a:r>
            <a:r>
              <a:rPr lang="en-US" sz="2000" dirty="0">
                <a:solidFill>
                  <a:srgbClr val="000000"/>
                </a:solidFill>
                <a:latin typeface="Times New Roman" panose="02020603050405020304" pitchFamily="18" charset="0"/>
              </a:rPr>
              <a:t> as a function of the voltages and currents at node </a:t>
            </a:r>
            <a:r>
              <a:rPr lang="en-US" sz="2000" b="1" i="1" dirty="0">
                <a:solidFill>
                  <a:srgbClr val="000000"/>
                </a:solidFill>
                <a:latin typeface="Times New Roman" panose="02020603050405020304" pitchFamily="18" charset="0"/>
              </a:rPr>
              <a:t>m</a:t>
            </a:r>
            <a:r>
              <a:rPr lang="en-US" sz="2000" dirty="0">
                <a:solidFill>
                  <a:srgbClr val="000000"/>
                </a:solidFill>
                <a:latin typeface="Times New Roman" panose="02020603050405020304" pitchFamily="18" charset="0"/>
              </a:rPr>
              <a:t> are given by</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TextBox 19"/>
              <p:cNvSpPr txBox="1"/>
              <p:nvPr/>
            </p:nvSpPr>
            <p:spPr>
              <a:xfrm>
                <a:off x="2801007" y="4485344"/>
                <a:ext cx="40748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b="0" i="1" smtClean="0">
                                  <a:latin typeface="Cambria Math" panose="02040503050406030204" pitchFamily="18" charset="0"/>
                                </a:rPr>
                                <m:t>𝐴𝐵𝐶</m:t>
                              </m:r>
                            </m:sub>
                          </m:sSub>
                        </m:e>
                      </m:d>
                      <m:r>
                        <a:rPr lang="en-US" b="0" i="0" smtClean="0">
                          <a:latin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b="0" i="1" smtClean="0">
                                  <a:latin typeface="Cambria Math" panose="02040503050406030204" pitchFamily="18" charset="0"/>
                                </a:rPr>
                                <m:t>𝑎𝑏𝑐</m:t>
                              </m:r>
                            </m:sub>
                          </m:sSub>
                        </m:e>
                      </m:d>
                      <m:r>
                        <a:rPr lang="en-US" b="0" i="0"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oMath>
                  </m:oMathPara>
                </a14:m>
                <a:endParaRPr lang="en-US" dirty="0">
                  <a:latin typeface="Times New Roman" panose="020206030504050203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801007" y="4485344"/>
                <a:ext cx="4074833" cy="276999"/>
              </a:xfrm>
              <a:prstGeom prst="rect">
                <a:avLst/>
              </a:prstGeom>
              <a:blipFill>
                <a:blip r:embed="rId3"/>
                <a:stretch>
                  <a:fillRect t="-2222" b="-40000"/>
                </a:stretch>
              </a:blipFill>
            </p:spPr>
            <p:txBody>
              <a:bodyPr/>
              <a:lstStyle/>
              <a:p>
                <a:r>
                  <a:rPr lang="en-US">
                    <a:noFill/>
                  </a:rPr>
                  <a:t> </a:t>
                </a:r>
              </a:p>
            </p:txBody>
          </p:sp>
        </mc:Fallback>
      </mc:AlternateContent>
      <p:sp>
        <p:nvSpPr>
          <p:cNvPr id="21" name="TextBox 20"/>
          <p:cNvSpPr txBox="1"/>
          <p:nvPr/>
        </p:nvSpPr>
        <p:spPr>
          <a:xfrm>
            <a:off x="7984176" y="4413114"/>
            <a:ext cx="453970" cy="369332"/>
          </a:xfrm>
          <a:prstGeom prst="rect">
            <a:avLst/>
          </a:prstGeom>
          <a:noFill/>
        </p:spPr>
        <p:txBody>
          <a:bodyPr wrap="none" rtlCol="0">
            <a:spAutoFit/>
          </a:bodyPr>
          <a:lstStyle/>
          <a:p>
            <a:r>
              <a:rPr lang="en-US" dirty="0">
                <a:latin typeface="Times New Roman" panose="02020603050405020304" pitchFamily="18" charset="0"/>
              </a:rPr>
              <a:t>(6)</a:t>
            </a:r>
          </a:p>
        </p:txBody>
      </p:sp>
      <mc:AlternateContent xmlns:mc="http://schemas.openxmlformats.org/markup-compatibility/2006" xmlns:a14="http://schemas.microsoft.com/office/drawing/2010/main">
        <mc:Choice Requires="a14">
          <p:sp>
            <p:nvSpPr>
              <p:cNvPr id="22" name="TextBox 21"/>
              <p:cNvSpPr txBox="1"/>
              <p:nvPr/>
            </p:nvSpPr>
            <p:spPr>
              <a:xfrm>
                <a:off x="3171300" y="5169294"/>
                <a:ext cx="37045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𝐴𝐵𝐶</m:t>
                              </m:r>
                            </m:sub>
                          </m:sSub>
                        </m:e>
                      </m:d>
                      <m:r>
                        <a:rPr lang="en-US" b="0" i="0" smtClean="0">
                          <a:latin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b="0" i="1" smtClean="0">
                                  <a:latin typeface="Cambria Math" panose="02040503050406030204" pitchFamily="18" charset="0"/>
                                </a:rPr>
                                <m:t>𝑎𝑏𝑐</m:t>
                              </m:r>
                            </m:sub>
                          </m:sSub>
                        </m:e>
                      </m:d>
                      <m:r>
                        <a:rPr lang="en-US" b="0" i="0"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oMath>
                  </m:oMathPara>
                </a14:m>
                <a:endParaRPr lang="en-US" dirty="0">
                  <a:latin typeface="Times New Roman" panose="020206030504050203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3171300" y="5169294"/>
                <a:ext cx="3704540" cy="276999"/>
              </a:xfrm>
              <a:prstGeom prst="rect">
                <a:avLst/>
              </a:prstGeom>
              <a:blipFill>
                <a:blip r:embed="rId4"/>
                <a:stretch>
                  <a:fillRect t="-2222" b="-40000"/>
                </a:stretch>
              </a:blipFill>
            </p:spPr>
            <p:txBody>
              <a:bodyPr/>
              <a:lstStyle/>
              <a:p>
                <a:r>
                  <a:rPr lang="en-US">
                    <a:noFill/>
                  </a:rPr>
                  <a:t> </a:t>
                </a:r>
              </a:p>
            </p:txBody>
          </p:sp>
        </mc:Fallback>
      </mc:AlternateContent>
      <p:sp>
        <p:nvSpPr>
          <p:cNvPr id="23" name="TextBox 22"/>
          <p:cNvSpPr txBox="1"/>
          <p:nvPr/>
        </p:nvSpPr>
        <p:spPr>
          <a:xfrm>
            <a:off x="7984176" y="5078883"/>
            <a:ext cx="453970" cy="369332"/>
          </a:xfrm>
          <a:prstGeom prst="rect">
            <a:avLst/>
          </a:prstGeom>
          <a:noFill/>
        </p:spPr>
        <p:txBody>
          <a:bodyPr wrap="none" rtlCol="0">
            <a:spAutoFit/>
          </a:bodyPr>
          <a:lstStyle/>
          <a:p>
            <a:r>
              <a:rPr lang="en-US" dirty="0">
                <a:latin typeface="Times New Roman" panose="02020603050405020304" pitchFamily="18" charset="0"/>
              </a:rPr>
              <a:t>(7)</a:t>
            </a:r>
          </a:p>
        </p:txBody>
      </p:sp>
    </p:spTree>
    <p:extLst>
      <p:ext uri="{BB962C8B-B14F-4D97-AF65-F5344CB8AC3E}">
        <p14:creationId xmlns:p14="http://schemas.microsoft.com/office/powerpoint/2010/main" val="439474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3</a:t>
            </a:r>
          </a:p>
        </p:txBody>
      </p:sp>
      <p:sp>
        <p:nvSpPr>
          <p:cNvPr id="2" name="Rectangle 1"/>
          <p:cNvSpPr/>
          <p:nvPr/>
        </p:nvSpPr>
        <p:spPr>
          <a:xfrm>
            <a:off x="152400" y="545341"/>
            <a:ext cx="8763000" cy="400110"/>
          </a:xfrm>
          <a:prstGeom prst="rect">
            <a:avLst/>
          </a:prstGeom>
        </p:spPr>
        <p:txBody>
          <a:bodyPr wrap="square">
            <a:spAutoFit/>
          </a:bodyPr>
          <a:lstStyle/>
          <a:p>
            <a:r>
              <a:rPr lang="en-US" sz="2000" dirty="0">
                <a:latin typeface="Times New Roman" panose="02020603050405020304" pitchFamily="18" charset="0"/>
              </a:rPr>
              <a:t>The high primary line currents are</a:t>
            </a:r>
          </a:p>
        </p:txBody>
      </p:sp>
      <mc:AlternateContent xmlns:mc="http://schemas.openxmlformats.org/markup-compatibility/2006" xmlns:a14="http://schemas.microsoft.com/office/drawing/2010/main">
        <mc:Choice Requires="a14">
          <p:sp>
            <p:nvSpPr>
              <p:cNvPr id="7" name="Rectangle 6"/>
              <p:cNvSpPr/>
              <p:nvPr/>
            </p:nvSpPr>
            <p:spPr>
              <a:xfrm>
                <a:off x="2514600" y="914400"/>
                <a:ext cx="4476290" cy="8305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11.54</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−28.04</m:t>
                              </m:r>
                            </m:e>
                            <m:e>
                              <m:r>
                                <a:rPr lang="en-US" b="0" i="1" smtClean="0">
                                  <a:latin typeface="Cambria Math" panose="02040503050406030204" pitchFamily="18" charset="0"/>
                                </a:rPr>
                                <m:t>8.95</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166.43</m:t>
                              </m:r>
                            </m:e>
                            <m:e>
                              <m:r>
                                <a:rPr lang="en-US" b="0" i="1" smtClean="0">
                                  <a:latin typeface="Cambria Math" panose="02040503050406030204" pitchFamily="18" charset="0"/>
                                </a:rPr>
                                <m:t>7.68</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101.16</m:t>
                              </m:r>
                            </m:e>
                          </m:eqArr>
                        </m:e>
                      </m:d>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𝐴</m:t>
                      </m:r>
                    </m:oMath>
                  </m:oMathPara>
                </a14:m>
                <a:endParaRPr lang="en-US" dirty="0">
                  <a:latin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514600" y="914400"/>
                <a:ext cx="4476290" cy="830548"/>
              </a:xfrm>
              <a:prstGeom prst="rect">
                <a:avLst/>
              </a:prstGeom>
              <a:blipFill>
                <a:blip r:embed="rId3"/>
                <a:stretch>
                  <a:fillRect/>
                </a:stretch>
              </a:blipFill>
            </p:spPr>
            <p:txBody>
              <a:bodyPr/>
              <a:lstStyle/>
              <a:p>
                <a:r>
                  <a:rPr lang="en-US">
                    <a:noFill/>
                  </a:rPr>
                  <a:t> </a:t>
                </a:r>
              </a:p>
            </p:txBody>
          </p:sp>
        </mc:Fallback>
      </mc:AlternateContent>
      <p:sp>
        <p:nvSpPr>
          <p:cNvPr id="5" name="Rectangle 4"/>
          <p:cNvSpPr/>
          <p:nvPr/>
        </p:nvSpPr>
        <p:spPr>
          <a:xfrm>
            <a:off x="144517" y="1744948"/>
            <a:ext cx="8923841" cy="923330"/>
          </a:xfrm>
          <a:prstGeom prst="rect">
            <a:avLst/>
          </a:prstGeom>
        </p:spPr>
        <p:txBody>
          <a:bodyPr wrap="square">
            <a:spAutoFit/>
          </a:bodyPr>
          <a:lstStyle/>
          <a:p>
            <a:pPr algn="just"/>
            <a:r>
              <a:rPr lang="en-US" dirty="0">
                <a:solidFill>
                  <a:srgbClr val="000000"/>
                </a:solidFill>
                <a:latin typeface="Times New Roman" panose="02020603050405020304" pitchFamily="18" charset="0"/>
              </a:rPr>
              <a:t>It is interesting to compute the operating kVA of the three transformers. Taking the product of the transformer voltage times the conjugate of the current gives the operating kVA of each transformer.</a:t>
            </a:r>
            <a:endParaRPr lang="en-US"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2108717" y="2668278"/>
                <a:ext cx="4794261" cy="8326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𝑆𝑇</m:t>
                          </m:r>
                        </m:e>
                        <m:sub>
                          <m:r>
                            <a:rPr lang="en-US" b="0" i="1" smtClean="0">
                              <a:latin typeface="Cambria Math" panose="02040503050406030204" pitchFamily="18" charset="0"/>
                            </a:rPr>
                            <m:t>𝑖</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𝑉𝐿𝑁</m:t>
                              </m:r>
                            </m:e>
                            <m:sub>
                              <m:sSub>
                                <m:sSubPr>
                                  <m:ctrlPr>
                                    <a:rPr lang="en-US" i="1" smtClean="0">
                                      <a:latin typeface="Cambria Math" panose="02040503050406030204" pitchFamily="18" charset="0"/>
                                    </a:rPr>
                                  </m:ctrlPr>
                                </m:sSubPr>
                                <m:e>
                                  <m:r>
                                    <a:rPr lang="en-US" b="0" i="1" smtClean="0">
                                      <a:latin typeface="Cambria Math" panose="02040503050406030204" pitchFamily="18" charset="0"/>
                                    </a:rPr>
                                    <m:t>𝐴𝐵𝐶</m:t>
                                  </m:r>
                                </m:e>
                                <m:sub>
                                  <m:r>
                                    <a:rPr lang="en-US" b="0" i="1" smtClean="0">
                                      <a:latin typeface="Cambria Math" panose="02040503050406030204" pitchFamily="18" charset="0"/>
                                    </a:rPr>
                                    <m:t>𝑖</m:t>
                                  </m:r>
                                </m:sub>
                              </m:sSub>
                            </m:sub>
                          </m:sSub>
                          <m:r>
                            <a:rPr lang="en-US" i="1">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d>
                                <m:dPr>
                                  <m:ctrlPr>
                                    <a:rPr lang="en-US"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sSub>
                                        <m:sSubPr>
                                          <m:ctrlPr>
                                            <a:rPr lang="en-US" i="1">
                                              <a:latin typeface="Cambria Math" panose="02040503050406030204" pitchFamily="18" charset="0"/>
                                            </a:rPr>
                                          </m:ctrlPr>
                                        </m:sSubPr>
                                        <m:e>
                                          <m:r>
                                            <a:rPr lang="en-US" i="1">
                                              <a:latin typeface="Cambria Math" panose="02040503050406030204" pitchFamily="18" charset="0"/>
                                            </a:rPr>
                                            <m:t>𝐴𝐵𝐶</m:t>
                                          </m:r>
                                        </m:e>
                                        <m:sub>
                                          <m:r>
                                            <a:rPr lang="en-US" i="1">
                                              <a:latin typeface="Cambria Math" panose="02040503050406030204" pitchFamily="18" charset="0"/>
                                            </a:rPr>
                                            <m:t>𝑖</m:t>
                                          </m:r>
                                        </m:sub>
                                      </m:sSub>
                                    </m:sub>
                                  </m:sSub>
                                </m:e>
                              </m:d>
                            </m:e>
                            <m:sup>
                              <m:r>
                                <a:rPr lang="en-US" b="0" i="1" smtClean="0">
                                  <a:latin typeface="Cambria Math" panose="02040503050406030204" pitchFamily="18" charset="0"/>
                                  <a:ea typeface="Cambria Math" panose="02040503050406030204" pitchFamily="18" charset="0"/>
                                </a:rPr>
                                <m:t>∗</m:t>
                              </m:r>
                            </m:sup>
                          </m:sSup>
                        </m:num>
                        <m:den>
                          <m:r>
                            <a:rPr lang="en-US" b="0" i="1" smtClean="0">
                              <a:latin typeface="Cambria Math" panose="02040503050406030204" pitchFamily="18" charset="0"/>
                            </a:rPr>
                            <m:t>1000</m:t>
                          </m:r>
                        </m:den>
                      </m:f>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85.02</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29.46</m:t>
                              </m:r>
                            </m:e>
                            <m:e>
                              <m:r>
                                <a:rPr lang="en-US" b="0" i="1" smtClean="0">
                                  <a:latin typeface="Cambria Math" panose="02040503050406030204" pitchFamily="18" charset="0"/>
                                </a:rPr>
                                <m:t>67.42</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47.37</m:t>
                              </m:r>
                            </m:e>
                            <m:e>
                              <m:r>
                                <a:rPr lang="en-US" b="0" i="1" smtClean="0">
                                  <a:latin typeface="Cambria Math" panose="02040503050406030204" pitchFamily="18" charset="0"/>
                                </a:rPr>
                                <m:t>56.80</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20.58</m:t>
                              </m:r>
                            </m:e>
                          </m:eqArr>
                        </m:e>
                      </m:d>
                      <m:r>
                        <a:rPr lang="en-US" b="0" i="1" smtClean="0">
                          <a:latin typeface="Cambria Math" panose="02040503050406030204" pitchFamily="18" charset="0"/>
                          <a:ea typeface="Cambria Math" panose="02040503050406030204" pitchFamily="18" charset="0"/>
                        </a:rPr>
                        <m:t>𝑘𝑉</m:t>
                      </m:r>
                      <m:r>
                        <a:rPr lang="en-US" i="1">
                          <a:latin typeface="Cambria Math" panose="02040503050406030204" pitchFamily="18" charset="0"/>
                          <a:ea typeface="Cambria Math" panose="02040503050406030204" pitchFamily="18" charset="0"/>
                        </a:rPr>
                        <m:t>𝐴</m:t>
                      </m:r>
                    </m:oMath>
                  </m:oMathPara>
                </a14:m>
                <a:endParaRPr lang="en-US" dirty="0">
                  <a:latin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108717" y="2668278"/>
                <a:ext cx="4794261" cy="832664"/>
              </a:xfrm>
              <a:prstGeom prst="rect">
                <a:avLst/>
              </a:prstGeom>
              <a:blipFill>
                <a:blip r:embed="rId4"/>
                <a:stretch>
                  <a:fillRect/>
                </a:stretch>
              </a:blipFill>
            </p:spPr>
            <p:txBody>
              <a:bodyPr/>
              <a:lstStyle/>
              <a:p>
                <a:r>
                  <a:rPr lang="en-US">
                    <a:noFill/>
                  </a:rPr>
                  <a:t> </a:t>
                </a:r>
              </a:p>
            </p:txBody>
          </p:sp>
        </mc:Fallback>
      </mc:AlternateContent>
      <p:sp>
        <p:nvSpPr>
          <p:cNvPr id="9" name="Rectangle 8"/>
          <p:cNvSpPr/>
          <p:nvPr/>
        </p:nvSpPr>
        <p:spPr>
          <a:xfrm>
            <a:off x="152400" y="3657600"/>
            <a:ext cx="8915958" cy="369332"/>
          </a:xfrm>
          <a:prstGeom prst="rect">
            <a:avLst/>
          </a:prstGeom>
        </p:spPr>
        <p:txBody>
          <a:bodyPr wrap="square">
            <a:spAutoFit/>
          </a:bodyPr>
          <a:lstStyle/>
          <a:p>
            <a:r>
              <a:rPr lang="en-US" dirty="0">
                <a:solidFill>
                  <a:srgbClr val="000000"/>
                </a:solidFill>
                <a:latin typeface="Times New Roman" panose="02020603050405020304" pitchFamily="18" charset="0"/>
              </a:rPr>
              <a:t>The operating power factors of the three transformers are</a:t>
            </a:r>
            <a:endParaRPr lang="en-US"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Rectangle 15"/>
              <p:cNvSpPr/>
              <p:nvPr/>
            </p:nvSpPr>
            <p:spPr>
              <a:xfrm>
                <a:off x="3017398" y="4343400"/>
                <a:ext cx="3470694"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smtClean="0">
                              <a:latin typeface="Cambria Math" panose="02040503050406030204" pitchFamily="18" charset="0"/>
                            </a:rPr>
                            <m:t>𝑃</m:t>
                          </m:r>
                          <m:r>
                            <a:rPr lang="en-US" b="0" i="1" smtClean="0">
                              <a:latin typeface="Cambria Math" panose="02040503050406030204" pitchFamily="18" charset="0"/>
                            </a:rPr>
                            <m:t>𝐹</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m:rPr>
                                  <m:sty m:val="p"/>
                                </m:rPr>
                                <a:rPr lang="en-US" b="0" i="0" smtClean="0">
                                  <a:latin typeface="Cambria Math" panose="02040503050406030204" pitchFamily="18" charset="0"/>
                                </a:rPr>
                                <m:t>cos</m:t>
                              </m:r>
                              <m:r>
                                <a:rPr lang="en-US" b="0" i="1" smtClean="0">
                                  <a:latin typeface="Cambria Math" panose="02040503050406030204" pitchFamily="18" charset="0"/>
                                </a:rPr>
                                <m:t>⁡(29.46)</m:t>
                              </m:r>
                            </m:e>
                            <m:e>
                              <m:r>
                                <m:rPr>
                                  <m:sty m:val="p"/>
                                </m:rPr>
                                <a:rPr lang="en-US">
                                  <a:latin typeface="Cambria Math" panose="02040503050406030204" pitchFamily="18" charset="0"/>
                                </a:rPr>
                                <m:t>cos</m:t>
                              </m:r>
                              <m:r>
                                <a:rPr lang="en-US" i="1">
                                  <a:latin typeface="Cambria Math" panose="02040503050406030204" pitchFamily="18" charset="0"/>
                                </a:rPr>
                                <m:t>⁡(</m:t>
                              </m:r>
                              <m:r>
                                <a:rPr lang="en-US" b="0" i="1" smtClean="0">
                                  <a:latin typeface="Cambria Math" panose="02040503050406030204" pitchFamily="18" charset="0"/>
                                </a:rPr>
                                <m:t>47.39</m:t>
                              </m:r>
                              <m:r>
                                <a:rPr lang="en-US" i="1">
                                  <a:latin typeface="Cambria Math" panose="02040503050406030204" pitchFamily="18" charset="0"/>
                                </a:rPr>
                                <m:t>)</m:t>
                              </m:r>
                            </m:e>
                            <m:e>
                              <m:r>
                                <m:rPr>
                                  <m:sty m:val="p"/>
                                </m:rPr>
                                <a:rPr lang="en-US">
                                  <a:latin typeface="Cambria Math" panose="02040503050406030204" pitchFamily="18" charset="0"/>
                                </a:rPr>
                                <m:t>cos</m:t>
                              </m:r>
                              <m:r>
                                <a:rPr lang="en-US" i="1">
                                  <a:latin typeface="Cambria Math" panose="02040503050406030204" pitchFamily="18" charset="0"/>
                                </a:rPr>
                                <m:t>⁡(2</m:t>
                              </m:r>
                              <m:r>
                                <a:rPr lang="en-US" b="0" i="1" smtClean="0">
                                  <a:latin typeface="Cambria Math" panose="02040503050406030204" pitchFamily="18" charset="0"/>
                                </a:rPr>
                                <m:t>0.58</m:t>
                              </m:r>
                              <m:r>
                                <a:rPr lang="en-US" i="1">
                                  <a:latin typeface="Cambria Math" panose="02040503050406030204" pitchFamily="18" charset="0"/>
                                </a:rPr>
                                <m:t>)</m:t>
                              </m:r>
                            </m:e>
                          </m:eqAr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87.1</m:t>
                              </m:r>
                            </m:e>
                            <m:e>
                              <m:r>
                                <a:rPr lang="en-US" b="0" i="1" smtClean="0">
                                  <a:latin typeface="Cambria Math" panose="02040503050406030204" pitchFamily="18" charset="0"/>
                                </a:rPr>
                                <m:t>67.7</m:t>
                              </m:r>
                            </m:e>
                            <m:e>
                              <m:r>
                                <a:rPr lang="en-US" b="0" i="1" smtClean="0">
                                  <a:latin typeface="Cambria Math" panose="02040503050406030204" pitchFamily="18" charset="0"/>
                                </a:rPr>
                                <m:t>93.6</m:t>
                              </m:r>
                            </m:e>
                          </m:eqArr>
                        </m:e>
                      </m:d>
                      <m:r>
                        <a:rPr lang="en-US" b="0" i="1" smtClean="0">
                          <a:latin typeface="Cambria Math" panose="02040503050406030204" pitchFamily="18" charset="0"/>
                          <a:ea typeface="Cambria Math" panose="02040503050406030204" pitchFamily="18" charset="0"/>
                        </a:rPr>
                        <m:t>%</m:t>
                      </m:r>
                    </m:oMath>
                  </m:oMathPara>
                </a14:m>
                <a:endParaRPr lang="en-US" dirty="0">
                  <a:latin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3017398" y="4343400"/>
                <a:ext cx="3470694" cy="97270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361563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3</a:t>
            </a:r>
          </a:p>
        </p:txBody>
      </p:sp>
      <p:sp>
        <p:nvSpPr>
          <p:cNvPr id="8" name="Rectangle 7"/>
          <p:cNvSpPr/>
          <p:nvPr/>
        </p:nvSpPr>
        <p:spPr>
          <a:xfrm>
            <a:off x="189186" y="762000"/>
            <a:ext cx="8831317" cy="5355312"/>
          </a:xfrm>
          <a:prstGeom prst="rect">
            <a:avLst/>
          </a:prstGeom>
        </p:spPr>
        <p:txBody>
          <a:bodyPr wrap="square">
            <a:spAutoFit/>
          </a:bodyPr>
          <a:lstStyle/>
          <a:p>
            <a:pPr algn="just"/>
            <a:r>
              <a:rPr lang="en-US" dirty="0">
                <a:solidFill>
                  <a:srgbClr val="000000"/>
                </a:solidFill>
                <a:latin typeface="Times New Roman" panose="02020603050405020304" pitchFamily="18" charset="0"/>
              </a:rPr>
              <a:t>Note that the operating </a:t>
            </a:r>
            <a:r>
              <a:rPr lang="en-US" dirty="0" err="1">
                <a:solidFill>
                  <a:srgbClr val="000000"/>
                </a:solidFill>
                <a:latin typeface="Times New Roman" panose="02020603050405020304" pitchFamily="18" charset="0"/>
              </a:rPr>
              <a:t>kVAs</a:t>
            </a:r>
            <a:r>
              <a:rPr lang="en-US" dirty="0">
                <a:solidFill>
                  <a:srgbClr val="000000"/>
                </a:solidFill>
                <a:latin typeface="Times New Roman" panose="02020603050405020304" pitchFamily="18" charset="0"/>
              </a:rPr>
              <a:t> do not match very closely the rated </a:t>
            </a:r>
            <a:r>
              <a:rPr lang="en-US" dirty="0" err="1">
                <a:solidFill>
                  <a:srgbClr val="000000"/>
                </a:solidFill>
                <a:latin typeface="Times New Roman" panose="02020603050405020304" pitchFamily="18" charset="0"/>
              </a:rPr>
              <a:t>kVAs</a:t>
            </a:r>
            <a:r>
              <a:rPr lang="en-US" dirty="0">
                <a:solidFill>
                  <a:srgbClr val="000000"/>
                </a:solidFill>
                <a:latin typeface="Times New Roman" panose="02020603050405020304" pitchFamily="18" charset="0"/>
              </a:rPr>
              <a:t> of the three transformers. In particular, the transformer on phase </a:t>
            </a:r>
            <a:r>
              <a:rPr lang="en-US" i="1" dirty="0">
                <a:solidFill>
                  <a:srgbClr val="000000"/>
                </a:solidFill>
                <a:latin typeface="Times New Roman" panose="02020603050405020304" pitchFamily="18" charset="0"/>
              </a:rPr>
              <a:t>A</a:t>
            </a:r>
            <a:r>
              <a:rPr lang="en-US" dirty="0">
                <a:solidFill>
                  <a:srgbClr val="000000"/>
                </a:solidFill>
                <a:latin typeface="Times New Roman" panose="02020603050405020304" pitchFamily="18" charset="0"/>
              </a:rPr>
              <a:t> did not serve the total load of 100 kVA that is directly connected its terminals. That transformer is operating below rated kVA, while the other two transformers are overloaded. In fact, the transformer connected to phase </a:t>
            </a:r>
            <a:r>
              <a:rPr lang="en-US" i="1" dirty="0">
                <a:solidFill>
                  <a:srgbClr val="000000"/>
                </a:solidFill>
                <a:latin typeface="Times New Roman" panose="02020603050405020304" pitchFamily="18" charset="0"/>
              </a:rPr>
              <a:t>B</a:t>
            </a:r>
            <a:r>
              <a:rPr lang="en-US" dirty="0">
                <a:solidFill>
                  <a:srgbClr val="000000"/>
                </a:solidFill>
                <a:latin typeface="Times New Roman" panose="02020603050405020304" pitchFamily="18" charset="0"/>
              </a:rPr>
              <a:t> is operating 35% above rated kVA. Because of this overload, the ratings of the three transformers should be changed so that the phase </a:t>
            </a:r>
            <a:r>
              <a:rPr lang="en-US" i="1" dirty="0">
                <a:solidFill>
                  <a:srgbClr val="000000"/>
                </a:solidFill>
                <a:latin typeface="Times New Roman" panose="02020603050405020304" pitchFamily="18" charset="0"/>
              </a:rPr>
              <a:t>B</a:t>
            </a:r>
            <a:r>
              <a:rPr lang="en-US" dirty="0">
                <a:solidFill>
                  <a:srgbClr val="000000"/>
                </a:solidFill>
                <a:latin typeface="Times New Roman" panose="02020603050405020304" pitchFamily="18" charset="0"/>
              </a:rPr>
              <a:t> and phase </a:t>
            </a:r>
            <a:r>
              <a:rPr lang="en-US" i="1" dirty="0">
                <a:solidFill>
                  <a:srgbClr val="000000"/>
                </a:solidFill>
                <a:latin typeface="Times New Roman" panose="02020603050405020304" pitchFamily="18" charset="0"/>
              </a:rPr>
              <a:t>C</a:t>
            </a:r>
            <a:r>
              <a:rPr lang="en-US" dirty="0">
                <a:solidFill>
                  <a:srgbClr val="000000"/>
                </a:solidFill>
                <a:latin typeface="Times New Roman" panose="02020603050405020304" pitchFamily="18" charset="0"/>
              </a:rPr>
              <a:t> transformers are rated 75 kVA. Finally, the operating power factors of the three transformers bare little resemblance to the load power factors.</a:t>
            </a:r>
          </a:p>
          <a:p>
            <a:pPr algn="just"/>
            <a:endParaRPr lang="en-US" dirty="0">
              <a:solidFill>
                <a:srgbClr val="000000"/>
              </a:solidFill>
              <a:latin typeface="Times New Roman" panose="02020603050405020304" pitchFamily="18" charset="0"/>
            </a:endParaRPr>
          </a:p>
          <a:p>
            <a:pPr algn="just"/>
            <a:r>
              <a:rPr lang="en-US" dirty="0">
                <a:solidFill>
                  <a:srgbClr val="000000"/>
                </a:solidFill>
                <a:latin typeface="Times New Roman" panose="02020603050405020304" pitchFamily="18" charset="0"/>
              </a:rPr>
              <a:t>Example 3 demonstrates how the generalized constant matrices can be used to determine the operating characteristics of the transformers. In addition, the example shows that the obvious selection of transformer ratings will lead to an overload condition on the two power transformers. The beauty in this is that if the generalized constant matrices have been applied in a computer program, it is a simple task to change the transformer kVA ratings and be assured that none of the transformers will be operating in an overload condition.</a:t>
            </a:r>
          </a:p>
          <a:p>
            <a:pPr algn="just"/>
            <a:endParaRPr lang="en-US" dirty="0">
              <a:solidFill>
                <a:srgbClr val="000000"/>
              </a:solidFill>
              <a:latin typeface="Times New Roman" panose="02020603050405020304" pitchFamily="18" charset="0"/>
            </a:endParaRPr>
          </a:p>
          <a:p>
            <a:pPr algn="just"/>
            <a:r>
              <a:rPr lang="en-US" dirty="0">
                <a:solidFill>
                  <a:srgbClr val="000000"/>
                </a:solidFill>
                <a:latin typeface="Times New Roman" panose="02020603050405020304" pitchFamily="18" charset="0"/>
              </a:rPr>
              <a:t>Example 3 has demonstrated the “backward” sweep to compute the primary voltages and currents. As before when the source (primary) voltages are given along with the load </a:t>
            </a:r>
            <a:r>
              <a:rPr lang="en-US" i="1" dirty="0">
                <a:solidFill>
                  <a:srgbClr val="000000"/>
                </a:solidFill>
                <a:latin typeface="Times New Roman" panose="02020603050405020304" pitchFamily="18" charset="0"/>
              </a:rPr>
              <a:t>PQ</a:t>
            </a:r>
            <a:r>
              <a:rPr lang="en-US" dirty="0">
                <a:solidFill>
                  <a:srgbClr val="000000"/>
                </a:solidFill>
                <a:latin typeface="Times New Roman" panose="02020603050405020304" pitchFamily="18" charset="0"/>
              </a:rPr>
              <a:t>, then the ladder iterative technique must be used to analyze the transformer connection.</a:t>
            </a:r>
          </a:p>
        </p:txBody>
      </p:sp>
    </p:spTree>
    <p:extLst>
      <p:ext uri="{BB962C8B-B14F-4D97-AF65-F5344CB8AC3E}">
        <p14:creationId xmlns:p14="http://schemas.microsoft.com/office/powerpoint/2010/main" val="36018998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8072595" cy="584775"/>
          </a:xfrm>
          <a:prstGeom prst="rect">
            <a:avLst/>
          </a:prstGeom>
        </p:spPr>
        <p:txBody>
          <a:bodyPr wrap="none">
            <a:spAutoFit/>
          </a:bodyPr>
          <a:lstStyle/>
          <a:p>
            <a:r>
              <a:rPr lang="en-US" sz="3200" dirty="0">
                <a:solidFill>
                  <a:srgbClr val="C8102E"/>
                </a:solidFill>
                <a:latin typeface="+mj-lt"/>
                <a:ea typeface="+mj-ea"/>
                <a:cs typeface="+mj-cs"/>
              </a:rPr>
              <a:t>Undergrounded Wye-Delta Step-up Connection</a:t>
            </a:r>
          </a:p>
        </p:txBody>
      </p:sp>
      <p:sp>
        <p:nvSpPr>
          <p:cNvPr id="5" name="Rectangle 4"/>
          <p:cNvSpPr/>
          <p:nvPr/>
        </p:nvSpPr>
        <p:spPr>
          <a:xfrm>
            <a:off x="152400" y="636296"/>
            <a:ext cx="8915400" cy="1323439"/>
          </a:xfrm>
          <a:prstGeom prst="rect">
            <a:avLst/>
          </a:prstGeom>
        </p:spPr>
        <p:txBody>
          <a:bodyPr wrap="square">
            <a:spAutoFit/>
          </a:bodyPr>
          <a:lstStyle/>
          <a:p>
            <a:r>
              <a:rPr lang="en-US" sz="2000" dirty="0">
                <a:solidFill>
                  <a:srgbClr val="000000"/>
                </a:solidFill>
                <a:latin typeface="Times New Roman" panose="02020603050405020304" pitchFamily="18" charset="0"/>
              </a:rPr>
              <a:t>The connection diagram for the step-up connection is shown in Fig.11.</a:t>
            </a:r>
          </a:p>
          <a:p>
            <a:endParaRPr lang="en-US" sz="2000" dirty="0">
              <a:solidFill>
                <a:srgbClr val="000000"/>
              </a:solidFill>
              <a:latin typeface="Times New Roman" panose="02020603050405020304" pitchFamily="18" charset="0"/>
            </a:endParaRPr>
          </a:p>
          <a:p>
            <a:r>
              <a:rPr lang="en-US" sz="2000" dirty="0">
                <a:solidFill>
                  <a:srgbClr val="000000"/>
                </a:solidFill>
                <a:latin typeface="Times New Roman" panose="02020603050405020304" pitchFamily="18" charset="0"/>
              </a:rPr>
              <a:t>The only difference between the step-up and step-down connections are the definitions of the turns ratio </a:t>
            </a:r>
            <a:r>
              <a:rPr lang="en-US" sz="2000" i="1" dirty="0" err="1">
                <a:solidFill>
                  <a:srgbClr val="000000"/>
                </a:solidFill>
                <a:latin typeface="Times New Roman" panose="02020603050405020304" pitchFamily="18" charset="0"/>
              </a:rPr>
              <a:t>n</a:t>
            </a:r>
            <a:r>
              <a:rPr lang="en-US" sz="2000" i="1" baseline="-25000" dirty="0" err="1">
                <a:solidFill>
                  <a:srgbClr val="000000"/>
                </a:solidFill>
                <a:latin typeface="Times New Roman" panose="02020603050405020304" pitchFamily="18" charset="0"/>
              </a:rPr>
              <a:t>t</a:t>
            </a:r>
            <a:r>
              <a:rPr lang="en-US" sz="2000" dirty="0">
                <a:solidFill>
                  <a:srgbClr val="000000"/>
                </a:solidFill>
                <a:latin typeface="Times New Roman" panose="02020603050405020304" pitchFamily="18" charset="0"/>
              </a:rPr>
              <a:t>, [</a:t>
            </a:r>
            <a:r>
              <a:rPr lang="en-US" sz="2000" i="1" dirty="0">
                <a:solidFill>
                  <a:srgbClr val="000000"/>
                </a:solidFill>
                <a:latin typeface="Times New Roman" panose="02020603050405020304" pitchFamily="18" charset="0"/>
              </a:rPr>
              <a:t>AV</a:t>
            </a:r>
            <a:r>
              <a:rPr lang="en-US" sz="2000" dirty="0">
                <a:solidFill>
                  <a:srgbClr val="000000"/>
                </a:solidFill>
                <a:latin typeface="Times New Roman" panose="02020603050405020304" pitchFamily="18" charset="0"/>
              </a:rPr>
              <a:t>], and [</a:t>
            </a:r>
            <a:r>
              <a:rPr lang="en-US" sz="2000" i="1" dirty="0">
                <a:solidFill>
                  <a:srgbClr val="000000"/>
                </a:solidFill>
                <a:latin typeface="Times New Roman" panose="02020603050405020304" pitchFamily="18" charset="0"/>
              </a:rPr>
              <a:t>AI</a:t>
            </a:r>
            <a:r>
              <a:rPr lang="en-US" sz="2000" dirty="0">
                <a:solidFill>
                  <a:srgbClr val="000000"/>
                </a:solidFill>
                <a:latin typeface="Times New Roman" panose="02020603050405020304" pitchFamily="18" charset="0"/>
              </a:rPr>
              <a:t>]. For the step-up connection,</a:t>
            </a:r>
          </a:p>
        </p:txBody>
      </p:sp>
      <mc:AlternateContent xmlns:mc="http://schemas.openxmlformats.org/markup-compatibility/2006" xmlns:a14="http://schemas.microsoft.com/office/drawing/2010/main">
        <mc:Choice Requires="a14">
          <p:sp>
            <p:nvSpPr>
              <p:cNvPr id="22" name="Rectangle 21"/>
              <p:cNvSpPr/>
              <p:nvPr/>
            </p:nvSpPr>
            <p:spPr>
              <a:xfrm>
                <a:off x="3451956" y="1993000"/>
                <a:ext cx="2380973" cy="567335"/>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𝐾𝑉𝐿𝑁</m:t>
                            </m:r>
                          </m:e>
                          <m:sub>
                            <m:r>
                              <a:rPr lang="en-US" b="0" i="1" smtClean="0">
                                <a:latin typeface="Cambria Math" panose="02040503050406030204" pitchFamily="18" charset="0"/>
                              </a:rPr>
                              <m:t>𝑟𝑎𝑡𝑒𝑑</m:t>
                            </m:r>
                            <m:r>
                              <a:rPr lang="en-US" b="0" i="1" smtClean="0">
                                <a:latin typeface="Cambria Math" panose="02040503050406030204" pitchFamily="18" charset="0"/>
                              </a:rPr>
                              <m:t> </m:t>
                            </m:r>
                            <m:r>
                              <a:rPr lang="en-US" b="0" i="1" smtClean="0">
                                <a:latin typeface="Cambria Math" panose="02040503050406030204" pitchFamily="18" charset="0"/>
                              </a:rPr>
                              <m:t>𝑃𝑟𝑖𝑚𝑎𝑟𝑦</m:t>
                            </m:r>
                          </m:sub>
                        </m:sSub>
                      </m:num>
                      <m:den>
                        <m:sSub>
                          <m:sSubPr>
                            <m:ctrlPr>
                              <a:rPr lang="en-US" i="1">
                                <a:latin typeface="Cambria Math" panose="02040503050406030204" pitchFamily="18" charset="0"/>
                              </a:rPr>
                            </m:ctrlPr>
                          </m:sSubPr>
                          <m:e>
                            <m:r>
                              <a:rPr lang="en-US" i="1">
                                <a:latin typeface="Cambria Math" panose="02040503050406030204" pitchFamily="18" charset="0"/>
                              </a:rPr>
                              <m:t>𝐾𝑉𝐿</m:t>
                            </m:r>
                            <m:r>
                              <a:rPr lang="en-US" b="0" i="1" smtClean="0">
                                <a:latin typeface="Cambria Math" panose="02040503050406030204" pitchFamily="18" charset="0"/>
                              </a:rPr>
                              <m:t>𝐿</m:t>
                            </m:r>
                          </m:e>
                          <m:sub>
                            <m:r>
                              <a:rPr lang="en-US" i="1">
                                <a:latin typeface="Cambria Math" panose="02040503050406030204" pitchFamily="18" charset="0"/>
                              </a:rPr>
                              <m:t>𝑟𝑎𝑡𝑒𝑑</m:t>
                            </m:r>
                            <m:r>
                              <a:rPr lang="en-US" i="1">
                                <a:latin typeface="Cambria Math" panose="02040503050406030204" pitchFamily="18" charset="0"/>
                              </a:rPr>
                              <m:t> </m:t>
                            </m:r>
                            <m:r>
                              <a:rPr lang="en-US" b="0" i="1" smtClean="0">
                                <a:latin typeface="Cambria Math" panose="02040503050406030204" pitchFamily="18" charset="0"/>
                              </a:rPr>
                              <m:t>𝑆𝑒𝑐𝑜𝑛𝑑𝑎𝑟𝑦</m:t>
                            </m:r>
                          </m:sub>
                        </m:sSub>
                      </m:den>
                    </m:f>
                  </m:oMath>
                </a14:m>
                <a:endParaRPr lang="en-US" dirty="0">
                  <a:latin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3451956" y="1993000"/>
                <a:ext cx="2380973" cy="567335"/>
              </a:xfrm>
              <a:prstGeom prst="rect">
                <a:avLst/>
              </a:prstGeom>
              <a:blipFill>
                <a:blip r:embed="rId2"/>
                <a:stretch>
                  <a:fillRect b="-3226"/>
                </a:stretch>
              </a:blipFill>
            </p:spPr>
            <p:txBody>
              <a:bodyPr/>
              <a:lstStyle/>
              <a:p>
                <a:r>
                  <a:rPr lang="en-US">
                    <a:noFill/>
                  </a:rPr>
                  <a:t> </a:t>
                </a:r>
              </a:p>
            </p:txBody>
          </p:sp>
        </mc:Fallback>
      </mc:AlternateContent>
      <p:pic>
        <p:nvPicPr>
          <p:cNvPr id="6" name="Picture 5"/>
          <p:cNvPicPr>
            <a:picLocks noChangeAspect="1"/>
          </p:cNvPicPr>
          <p:nvPr/>
        </p:nvPicPr>
        <p:blipFill>
          <a:blip r:embed="rId3"/>
          <a:stretch>
            <a:fillRect/>
          </a:stretch>
        </p:blipFill>
        <p:spPr>
          <a:xfrm>
            <a:off x="491833" y="2593600"/>
            <a:ext cx="4150609" cy="2819400"/>
          </a:xfrm>
          <a:prstGeom prst="rect">
            <a:avLst/>
          </a:prstGeom>
        </p:spPr>
      </p:pic>
      <p:sp>
        <p:nvSpPr>
          <p:cNvPr id="24" name="TextBox 23"/>
          <p:cNvSpPr txBox="1"/>
          <p:nvPr/>
        </p:nvSpPr>
        <p:spPr>
          <a:xfrm>
            <a:off x="-381000" y="5573114"/>
            <a:ext cx="6396503" cy="369332"/>
          </a:xfrm>
          <a:prstGeom prst="rect">
            <a:avLst/>
          </a:prstGeom>
          <a:noFill/>
        </p:spPr>
        <p:txBody>
          <a:bodyPr wrap="square" rtlCol="0">
            <a:spAutoFit/>
          </a:bodyPr>
          <a:lstStyle/>
          <a:p>
            <a:pPr algn="ctr"/>
            <a:r>
              <a:rPr lang="en-US" dirty="0">
                <a:latin typeface="Times New Roman" panose="02020603050405020304" pitchFamily="18" charset="0"/>
              </a:rPr>
              <a:t>Fig.11 </a:t>
            </a:r>
            <a:r>
              <a:rPr lang="en-US" dirty="0">
                <a:solidFill>
                  <a:srgbClr val="000000"/>
                </a:solidFill>
                <a:latin typeface="Times New Roman" panose="02020603050405020304" pitchFamily="18" charset="0"/>
              </a:rPr>
              <a:t>Undergrounded wye-delta step-up connection  </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5493158" y="2884653"/>
                <a:ext cx="2937022"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𝐴𝑉</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493158" y="2884653"/>
                <a:ext cx="2937022" cy="824906"/>
              </a:xfrm>
              <a:prstGeom prst="rect">
                <a:avLst/>
              </a:prstGeom>
              <a:blipFill>
                <a:blip r:embed="rId4"/>
                <a:stretch>
                  <a:fillRect/>
                </a:stretch>
              </a:blipFill>
            </p:spPr>
            <p:txBody>
              <a:bodyPr/>
              <a:lstStyle/>
              <a:p>
                <a:r>
                  <a:rPr lang="en-US">
                    <a:noFill/>
                  </a:rPr>
                  <a:t> </a:t>
                </a:r>
              </a:p>
            </p:txBody>
          </p:sp>
        </mc:Fallback>
      </mc:AlternateContent>
      <p:sp>
        <p:nvSpPr>
          <p:cNvPr id="9" name="TextBox 8"/>
          <p:cNvSpPr txBox="1"/>
          <p:nvPr/>
        </p:nvSpPr>
        <p:spPr>
          <a:xfrm>
            <a:off x="8572716" y="2086325"/>
            <a:ext cx="569387" cy="369332"/>
          </a:xfrm>
          <a:prstGeom prst="rect">
            <a:avLst/>
          </a:prstGeom>
          <a:noFill/>
        </p:spPr>
        <p:txBody>
          <a:bodyPr wrap="none" rtlCol="0">
            <a:spAutoFit/>
          </a:bodyPr>
          <a:lstStyle/>
          <a:p>
            <a:r>
              <a:rPr lang="en-US" dirty="0">
                <a:latin typeface="Times New Roman" panose="02020603050405020304" pitchFamily="18" charset="0"/>
              </a:rPr>
              <a:t>(76)</a:t>
            </a:r>
          </a:p>
        </p:txBody>
      </p:sp>
      <p:sp>
        <p:nvSpPr>
          <p:cNvPr id="10" name="TextBox 9"/>
          <p:cNvSpPr txBox="1"/>
          <p:nvPr/>
        </p:nvSpPr>
        <p:spPr>
          <a:xfrm>
            <a:off x="8605345" y="3112440"/>
            <a:ext cx="569387" cy="369332"/>
          </a:xfrm>
          <a:prstGeom prst="rect">
            <a:avLst/>
          </a:prstGeom>
          <a:noFill/>
        </p:spPr>
        <p:txBody>
          <a:bodyPr wrap="none" rtlCol="0">
            <a:spAutoFit/>
          </a:bodyPr>
          <a:lstStyle/>
          <a:p>
            <a:r>
              <a:rPr lang="en-US" dirty="0">
                <a:latin typeface="Times New Roman" panose="02020603050405020304" pitchFamily="18" charset="0"/>
              </a:rPr>
              <a:t>(77)</a:t>
            </a:r>
          </a:p>
        </p:txBody>
      </p:sp>
      <mc:AlternateContent xmlns:mc="http://schemas.openxmlformats.org/markup-compatibility/2006" xmlns:a14="http://schemas.microsoft.com/office/drawing/2010/main">
        <mc:Choice Requires="a14">
          <p:sp>
            <p:nvSpPr>
              <p:cNvPr id="11" name="Rectangle 10"/>
              <p:cNvSpPr/>
              <p:nvPr/>
            </p:nvSpPr>
            <p:spPr>
              <a:xfrm>
                <a:off x="5493158" y="4472551"/>
                <a:ext cx="2937022"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𝐴𝐼</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0</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0</m:t>
                                </m:r>
                              </m:e>
                              <m:e>
                                <m:r>
                                  <a:rPr lang="en-US" b="0" i="1" smtClean="0">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493158" y="4472551"/>
                <a:ext cx="2937022" cy="824906"/>
              </a:xfrm>
              <a:prstGeom prst="rect">
                <a:avLst/>
              </a:prstGeom>
              <a:blipFill>
                <a:blip r:embed="rId5"/>
                <a:stretch>
                  <a:fillRect/>
                </a:stretch>
              </a:blipFill>
            </p:spPr>
            <p:txBody>
              <a:bodyPr/>
              <a:lstStyle/>
              <a:p>
                <a:r>
                  <a:rPr lang="en-US">
                    <a:noFill/>
                  </a:rPr>
                  <a:t> </a:t>
                </a:r>
              </a:p>
            </p:txBody>
          </p:sp>
        </mc:Fallback>
      </mc:AlternateContent>
      <p:sp>
        <p:nvSpPr>
          <p:cNvPr id="12" name="TextBox 11"/>
          <p:cNvSpPr txBox="1"/>
          <p:nvPr/>
        </p:nvSpPr>
        <p:spPr>
          <a:xfrm>
            <a:off x="8605345" y="4700338"/>
            <a:ext cx="569387" cy="369332"/>
          </a:xfrm>
          <a:prstGeom prst="rect">
            <a:avLst/>
          </a:prstGeom>
          <a:noFill/>
        </p:spPr>
        <p:txBody>
          <a:bodyPr wrap="none" rtlCol="0">
            <a:spAutoFit/>
          </a:bodyPr>
          <a:lstStyle/>
          <a:p>
            <a:r>
              <a:rPr lang="en-US" dirty="0">
                <a:latin typeface="Times New Roman" panose="02020603050405020304" pitchFamily="18" charset="0"/>
              </a:rPr>
              <a:t>(78)</a:t>
            </a:r>
          </a:p>
        </p:txBody>
      </p:sp>
    </p:spTree>
    <p:extLst>
      <p:ext uri="{BB962C8B-B14F-4D97-AF65-F5344CB8AC3E}">
        <p14:creationId xmlns:p14="http://schemas.microsoft.com/office/powerpoint/2010/main" val="36401158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5</a:t>
            </a:r>
          </a:p>
        </p:txBody>
      </p:sp>
      <p:sp>
        <p:nvSpPr>
          <p:cNvPr id="8" name="Rectangle 7"/>
          <p:cNvSpPr/>
          <p:nvPr/>
        </p:nvSpPr>
        <p:spPr>
          <a:xfrm>
            <a:off x="136634" y="647700"/>
            <a:ext cx="9007366" cy="1323439"/>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The equations for the forward and backward sweep matrices, as defined in Section 8.3, can be applied using the definitions in Equations (76) through (78). The system of Example 8.3 is modified so that transformer connection is step-up. The transformers have the same ratings, but now the rated voltages for the primary and secondary are</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457200" y="1987323"/>
                <a:ext cx="2380973" cy="567335"/>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𝐾𝑉𝐿𝑁</m:t>
                            </m:r>
                          </m:e>
                          <m:sub>
                            <m:r>
                              <a:rPr lang="en-US" b="0" i="1" smtClean="0">
                                <a:latin typeface="Cambria Math" panose="02040503050406030204" pitchFamily="18" charset="0"/>
                              </a:rPr>
                              <m:t>𝑟𝑎𝑡𝑒𝑑</m:t>
                            </m:r>
                            <m:r>
                              <a:rPr lang="en-US" b="0" i="1" smtClean="0">
                                <a:latin typeface="Cambria Math" panose="02040503050406030204" pitchFamily="18" charset="0"/>
                              </a:rPr>
                              <m:t> </m:t>
                            </m:r>
                            <m:r>
                              <a:rPr lang="en-US" b="0" i="1" smtClean="0">
                                <a:latin typeface="Cambria Math" panose="02040503050406030204" pitchFamily="18" charset="0"/>
                              </a:rPr>
                              <m:t>𝑃𝑟𝑖𝑚𝑎𝑟𝑦</m:t>
                            </m:r>
                          </m:sub>
                        </m:sSub>
                      </m:num>
                      <m:den>
                        <m:sSub>
                          <m:sSubPr>
                            <m:ctrlPr>
                              <a:rPr lang="en-US" i="1">
                                <a:latin typeface="Cambria Math" panose="02040503050406030204" pitchFamily="18" charset="0"/>
                              </a:rPr>
                            </m:ctrlPr>
                          </m:sSubPr>
                          <m:e>
                            <m:r>
                              <a:rPr lang="en-US" i="1">
                                <a:latin typeface="Cambria Math" panose="02040503050406030204" pitchFamily="18" charset="0"/>
                              </a:rPr>
                              <m:t>𝐾𝑉𝐿</m:t>
                            </m:r>
                            <m:r>
                              <a:rPr lang="en-US" b="0" i="1" smtClean="0">
                                <a:latin typeface="Cambria Math" panose="02040503050406030204" pitchFamily="18" charset="0"/>
                              </a:rPr>
                              <m:t>𝐿</m:t>
                            </m:r>
                          </m:e>
                          <m:sub>
                            <m:r>
                              <a:rPr lang="en-US" i="1">
                                <a:latin typeface="Cambria Math" panose="02040503050406030204" pitchFamily="18" charset="0"/>
                              </a:rPr>
                              <m:t>𝑟𝑎𝑡𝑒𝑑</m:t>
                            </m:r>
                            <m:r>
                              <a:rPr lang="en-US" i="1">
                                <a:latin typeface="Cambria Math" panose="02040503050406030204" pitchFamily="18" charset="0"/>
                              </a:rPr>
                              <m:t> </m:t>
                            </m:r>
                            <m:r>
                              <a:rPr lang="en-US" b="0" i="1" smtClean="0">
                                <a:latin typeface="Cambria Math" panose="02040503050406030204" pitchFamily="18" charset="0"/>
                              </a:rPr>
                              <m:t>𝑆𝑒𝑐𝑜𝑛𝑑𝑎𝑟𝑦</m:t>
                            </m:r>
                          </m:sub>
                        </m:sSub>
                      </m:den>
                    </m:f>
                  </m:oMath>
                </a14:m>
                <a:endParaRPr lang="en-US" dirty="0">
                  <a:latin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457200" y="1987323"/>
                <a:ext cx="2380973" cy="567335"/>
              </a:xfrm>
              <a:prstGeom prst="rect">
                <a:avLst/>
              </a:prstGeom>
              <a:blipFill>
                <a:blip r:embed="rId3"/>
                <a:stretch>
                  <a:fillRect b="-43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26124" y="2884653"/>
                <a:ext cx="2937022"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𝐴𝑉</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26124" y="2884653"/>
                <a:ext cx="2937022" cy="824906"/>
              </a:xfrm>
              <a:prstGeom prst="rect">
                <a:avLst/>
              </a:prstGeom>
              <a:blipFill>
                <a:blip r:embed="rId4"/>
                <a:stretch>
                  <a:fillRect/>
                </a:stretch>
              </a:blipFill>
            </p:spPr>
            <p:txBody>
              <a:bodyPr/>
              <a:lstStyle/>
              <a:p>
                <a:r>
                  <a:rPr lang="en-US">
                    <a:noFill/>
                  </a:rPr>
                  <a:t> </a:t>
                </a:r>
              </a:p>
            </p:txBody>
          </p:sp>
        </mc:Fallback>
      </mc:AlternateContent>
      <p:sp>
        <p:nvSpPr>
          <p:cNvPr id="13" name="TextBox 12"/>
          <p:cNvSpPr txBox="1"/>
          <p:nvPr/>
        </p:nvSpPr>
        <p:spPr>
          <a:xfrm>
            <a:off x="3200400" y="2086324"/>
            <a:ext cx="569387" cy="369332"/>
          </a:xfrm>
          <a:prstGeom prst="rect">
            <a:avLst/>
          </a:prstGeom>
          <a:noFill/>
        </p:spPr>
        <p:txBody>
          <a:bodyPr wrap="none" rtlCol="0">
            <a:spAutoFit/>
          </a:bodyPr>
          <a:lstStyle/>
          <a:p>
            <a:r>
              <a:rPr lang="en-US" dirty="0">
                <a:latin typeface="Times New Roman" panose="02020603050405020304" pitchFamily="18" charset="0"/>
              </a:rPr>
              <a:t>(76)</a:t>
            </a:r>
          </a:p>
        </p:txBody>
      </p:sp>
      <p:sp>
        <p:nvSpPr>
          <p:cNvPr id="14" name="TextBox 13"/>
          <p:cNvSpPr txBox="1"/>
          <p:nvPr/>
        </p:nvSpPr>
        <p:spPr>
          <a:xfrm>
            <a:off x="3200399" y="3112440"/>
            <a:ext cx="569387" cy="369332"/>
          </a:xfrm>
          <a:prstGeom prst="rect">
            <a:avLst/>
          </a:prstGeom>
          <a:noFill/>
        </p:spPr>
        <p:txBody>
          <a:bodyPr wrap="none" rtlCol="0">
            <a:spAutoFit/>
          </a:bodyPr>
          <a:lstStyle/>
          <a:p>
            <a:r>
              <a:rPr lang="en-US" dirty="0">
                <a:latin typeface="Times New Roman" panose="02020603050405020304" pitchFamily="18" charset="0"/>
              </a:rPr>
              <a:t>(77)</a:t>
            </a:r>
          </a:p>
        </p:txBody>
      </p:sp>
      <mc:AlternateContent xmlns:mc="http://schemas.openxmlformats.org/markup-compatibility/2006" xmlns:a14="http://schemas.microsoft.com/office/drawing/2010/main">
        <mc:Choice Requires="a14">
          <p:sp>
            <p:nvSpPr>
              <p:cNvPr id="15" name="Rectangle 14"/>
              <p:cNvSpPr/>
              <p:nvPr/>
            </p:nvSpPr>
            <p:spPr>
              <a:xfrm>
                <a:off x="126124" y="4039554"/>
                <a:ext cx="2937022"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𝐴𝐼</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0</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0</m:t>
                                </m:r>
                              </m:e>
                              <m:e>
                                <m:r>
                                  <a:rPr lang="en-US" b="0" i="1" smtClean="0">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26124" y="4039554"/>
                <a:ext cx="2937022" cy="824906"/>
              </a:xfrm>
              <a:prstGeom prst="rect">
                <a:avLst/>
              </a:prstGeom>
              <a:blipFill>
                <a:blip r:embed="rId5"/>
                <a:stretch>
                  <a:fillRect/>
                </a:stretch>
              </a:blipFill>
            </p:spPr>
            <p:txBody>
              <a:bodyPr/>
              <a:lstStyle/>
              <a:p>
                <a:r>
                  <a:rPr lang="en-US">
                    <a:noFill/>
                  </a:rPr>
                  <a:t> </a:t>
                </a:r>
              </a:p>
            </p:txBody>
          </p:sp>
        </mc:Fallback>
      </mc:AlternateContent>
      <p:sp>
        <p:nvSpPr>
          <p:cNvPr id="17" name="TextBox 16"/>
          <p:cNvSpPr txBox="1"/>
          <p:nvPr/>
        </p:nvSpPr>
        <p:spPr>
          <a:xfrm>
            <a:off x="3200398" y="4191000"/>
            <a:ext cx="569387" cy="369332"/>
          </a:xfrm>
          <a:prstGeom prst="rect">
            <a:avLst/>
          </a:prstGeom>
          <a:noFill/>
        </p:spPr>
        <p:txBody>
          <a:bodyPr wrap="none" rtlCol="0">
            <a:spAutoFit/>
          </a:bodyPr>
          <a:lstStyle/>
          <a:p>
            <a:r>
              <a:rPr lang="en-US" dirty="0">
                <a:latin typeface="Times New Roman" panose="02020603050405020304" pitchFamily="18" charset="0"/>
              </a:rPr>
              <a:t>(78)</a:t>
            </a:r>
          </a:p>
        </p:txBody>
      </p:sp>
      <p:sp>
        <p:nvSpPr>
          <p:cNvPr id="10" name="Rectangle 9"/>
          <p:cNvSpPr/>
          <p:nvPr/>
        </p:nvSpPr>
        <p:spPr>
          <a:xfrm>
            <a:off x="4343400" y="2110902"/>
            <a:ext cx="1050288" cy="369332"/>
          </a:xfrm>
          <a:prstGeom prst="rect">
            <a:avLst/>
          </a:prstGeom>
        </p:spPr>
        <p:txBody>
          <a:bodyPr wrap="none">
            <a:spAutoFit/>
          </a:bodyPr>
          <a:lstStyle/>
          <a:p>
            <a:r>
              <a:rPr lang="en-US" dirty="0">
                <a:solidFill>
                  <a:srgbClr val="000000"/>
                </a:solidFill>
                <a:latin typeface="Times New Roman" panose="02020603050405020304" pitchFamily="18" charset="0"/>
              </a:rPr>
              <a:t>Primary: </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Rectangle 17"/>
              <p:cNvSpPr/>
              <p:nvPr/>
            </p:nvSpPr>
            <p:spPr>
              <a:xfrm>
                <a:off x="4953000" y="2483790"/>
                <a:ext cx="1584986"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𝑉𝐿𝐿</m:t>
                          </m:r>
                        </m:e>
                        <m:sub>
                          <m:r>
                            <a:rPr lang="en-US" b="0" i="1" smtClean="0">
                              <a:latin typeface="Cambria Math" panose="02040503050406030204" pitchFamily="18" charset="0"/>
                            </a:rPr>
                            <m:t>𝑝𝑟𝑖</m:t>
                          </m:r>
                        </m:sub>
                      </m:sSub>
                      <m:r>
                        <a:rPr lang="en-US" b="0" i="1" smtClean="0">
                          <a:latin typeface="Cambria Math" panose="02040503050406030204" pitchFamily="18" charset="0"/>
                        </a:rPr>
                        <m:t>=240</m:t>
                      </m:r>
                    </m:oMath>
                  </m:oMathPara>
                </a14:m>
                <a:endParaRPr lang="en-US" dirty="0">
                  <a:latin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4953000" y="2483790"/>
                <a:ext cx="1584986" cy="390748"/>
              </a:xfrm>
              <a:prstGeom prst="rect">
                <a:avLst/>
              </a:prstGeom>
              <a:blipFill>
                <a:blip r:embed="rId6"/>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6827507" y="2455656"/>
                <a:ext cx="1989904"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𝑉𝐿𝑁</m:t>
                          </m:r>
                        </m:e>
                        <m:sub>
                          <m:r>
                            <a:rPr lang="en-US" b="0" i="1" smtClean="0">
                              <a:latin typeface="Cambria Math" panose="02040503050406030204" pitchFamily="18" charset="0"/>
                            </a:rPr>
                            <m:t>𝑝𝑟𝑖</m:t>
                          </m:r>
                        </m:sub>
                      </m:sSub>
                      <m:r>
                        <a:rPr lang="en-US" b="0" i="1" smtClean="0">
                          <a:latin typeface="Cambria Math" panose="02040503050406030204" pitchFamily="18" charset="0"/>
                        </a:rPr>
                        <m:t>=138.6 </m:t>
                      </m:r>
                      <m:r>
                        <a:rPr lang="en-US" b="0" i="1" smtClean="0">
                          <a:latin typeface="Cambria Math" panose="02040503050406030204" pitchFamily="18" charset="0"/>
                        </a:rPr>
                        <m:t>𝑉</m:t>
                      </m:r>
                    </m:oMath>
                  </m:oMathPara>
                </a14:m>
                <a:endParaRPr lang="en-US" dirty="0">
                  <a:latin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6827507" y="2455656"/>
                <a:ext cx="1989904" cy="390748"/>
              </a:xfrm>
              <a:prstGeom prst="rect">
                <a:avLst/>
              </a:prstGeom>
              <a:blipFill>
                <a:blip r:embed="rId7"/>
                <a:stretch>
                  <a:fillRect b="-7813"/>
                </a:stretch>
              </a:blipFill>
            </p:spPr>
            <p:txBody>
              <a:bodyPr/>
              <a:lstStyle/>
              <a:p>
                <a:r>
                  <a:rPr lang="en-US">
                    <a:noFill/>
                  </a:rPr>
                  <a:t> </a:t>
                </a:r>
              </a:p>
            </p:txBody>
          </p:sp>
        </mc:Fallback>
      </mc:AlternateContent>
      <p:sp>
        <p:nvSpPr>
          <p:cNvPr id="20" name="Rectangle 19"/>
          <p:cNvSpPr/>
          <p:nvPr/>
        </p:nvSpPr>
        <p:spPr>
          <a:xfrm>
            <a:off x="4343400" y="3133461"/>
            <a:ext cx="1225848" cy="369332"/>
          </a:xfrm>
          <a:prstGeom prst="rect">
            <a:avLst/>
          </a:prstGeom>
        </p:spPr>
        <p:txBody>
          <a:bodyPr wrap="none">
            <a:spAutoFit/>
          </a:bodyPr>
          <a:lstStyle/>
          <a:p>
            <a:r>
              <a:rPr lang="en-US" dirty="0">
                <a:solidFill>
                  <a:srgbClr val="000000"/>
                </a:solidFill>
                <a:latin typeface="Times New Roman" panose="02020603050405020304" pitchFamily="18" charset="0"/>
              </a:rPr>
              <a:t>Secondary:</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Rectangle 20"/>
              <p:cNvSpPr/>
              <p:nvPr/>
            </p:nvSpPr>
            <p:spPr>
              <a:xfrm>
                <a:off x="4953000" y="3506349"/>
                <a:ext cx="209518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𝑉𝐿𝐿</m:t>
                          </m:r>
                        </m:e>
                        <m:sub>
                          <m:r>
                            <a:rPr lang="en-US" b="0" i="1" smtClean="0">
                              <a:latin typeface="Cambria Math" panose="02040503050406030204" pitchFamily="18" charset="0"/>
                            </a:rPr>
                            <m:t>𝑠𝑒𝑐</m:t>
                          </m:r>
                        </m:sub>
                      </m:sSub>
                      <m:r>
                        <a:rPr lang="en-US" b="0" i="1" smtClean="0">
                          <a:latin typeface="Cambria Math" panose="02040503050406030204" pitchFamily="18" charset="0"/>
                        </a:rPr>
                        <m:t>=12,470 </m:t>
                      </m:r>
                      <m:r>
                        <a:rPr lang="en-US" b="0" i="1" smtClean="0">
                          <a:latin typeface="Cambria Math" panose="02040503050406030204" pitchFamily="18" charset="0"/>
                        </a:rPr>
                        <m:t>𝑉</m:t>
                      </m:r>
                    </m:oMath>
                  </m:oMathPara>
                </a14:m>
                <a:endParaRPr lang="en-US" dirty="0">
                  <a:latin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4953000" y="3506349"/>
                <a:ext cx="2095189"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4419600" y="4267341"/>
                <a:ext cx="2210477" cy="506742"/>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240</m:t>
                        </m:r>
                      </m:num>
                      <m:den>
                        <m:r>
                          <a:rPr lang="en-US" b="0" i="1" smtClean="0">
                            <a:latin typeface="Cambria Math" panose="02040503050406030204" pitchFamily="18" charset="0"/>
                          </a:rPr>
                          <m:t>12,470</m:t>
                        </m:r>
                      </m:den>
                    </m:f>
                    <m:r>
                      <a:rPr lang="en-US" b="0" i="1" smtClean="0">
                        <a:latin typeface="Cambria Math" panose="02040503050406030204" pitchFamily="18" charset="0"/>
                      </a:rPr>
                      <m:t>=0.0111</m:t>
                    </m:r>
                  </m:oMath>
                </a14:m>
                <a:endParaRPr lang="en-US" dirty="0">
                  <a:latin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4419600" y="4267341"/>
                <a:ext cx="2210477" cy="506742"/>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369327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5</a:t>
            </a:r>
          </a:p>
        </p:txBody>
      </p:sp>
      <p:sp>
        <p:nvSpPr>
          <p:cNvPr id="8" name="Rectangle 7"/>
          <p:cNvSpPr/>
          <p:nvPr/>
        </p:nvSpPr>
        <p:spPr>
          <a:xfrm>
            <a:off x="136634" y="647700"/>
            <a:ext cx="9007366" cy="1015663"/>
          </a:xfrm>
          <a:prstGeom prst="rect">
            <a:avLst/>
          </a:prstGeom>
        </p:spPr>
        <p:txBody>
          <a:bodyPr wrap="square">
            <a:spAutoFit/>
          </a:bodyPr>
          <a:lstStyle/>
          <a:p>
            <a:r>
              <a:rPr lang="en-US" sz="2000" dirty="0">
                <a:latin typeface="Times New Roman" panose="02020603050405020304" pitchFamily="18" charset="0"/>
              </a:rPr>
              <a:t>The transformer impedances must be computed in Ohms relative to the secondary and then used to compute the new forward and backward sweep matrices. When this is done the new matrices are</a:t>
            </a:r>
          </a:p>
        </p:txBody>
      </p:sp>
      <mc:AlternateContent xmlns:mc="http://schemas.openxmlformats.org/markup-compatibility/2006" xmlns:a14="http://schemas.microsoft.com/office/drawing/2010/main">
        <mc:Choice Requires="a14">
          <p:sp>
            <p:nvSpPr>
              <p:cNvPr id="12" name="Rectangle 11"/>
              <p:cNvSpPr/>
              <p:nvPr/>
            </p:nvSpPr>
            <p:spPr>
              <a:xfrm>
                <a:off x="2640795" y="1447800"/>
                <a:ext cx="3999043"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i="1">
                                  <a:latin typeface="Cambria Math" panose="02040503050406030204" pitchFamily="18" charset="0"/>
                                </a:rPr>
                                <m:t>𝑡</m:t>
                              </m:r>
                            </m:sub>
                          </m:sSub>
                        </m:e>
                      </m:d>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b="0" i="1" smtClean="0">
                                  <a:latin typeface="Cambria Math" panose="02040503050406030204" pitchFamily="18" charset="0"/>
                                </a:rPr>
                                <m:t>𝐼</m:t>
                              </m:r>
                            </m:e>
                          </m:d>
                        </m:e>
                        <m:sup>
                          <m:r>
                            <a:rPr lang="en-US" i="1">
                              <a:latin typeface="Cambria Math" panose="02040503050406030204" pitchFamily="18" charset="0"/>
                            </a:rPr>
                            <m:t>−1</m:t>
                          </m:r>
                        </m:sup>
                      </m:sSup>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𝐿</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60</m:t>
                                </m:r>
                              </m:e>
                              <m:e>
                                <m:r>
                                  <a:rPr lang="en-US" b="0" i="1" smtClean="0">
                                    <a:latin typeface="Cambria Math" panose="02040503050406030204" pitchFamily="18" charset="0"/>
                                  </a:rPr>
                                  <m:t>30</m:t>
                                </m:r>
                              </m:e>
                              <m:e>
                                <m:r>
                                  <a:rPr lang="en-US" b="0" i="1" smtClean="0">
                                    <a:latin typeface="Cambria Math" panose="02040503050406030204" pitchFamily="18" charset="0"/>
                                  </a:rPr>
                                  <m:t>0</m:t>
                                </m:r>
                              </m:e>
                            </m:mr>
                            <m:mr>
                              <m:e>
                                <m:r>
                                  <a:rPr lang="en-US" b="0" i="1" smtClean="0">
                                    <a:latin typeface="Cambria Math" panose="02040503050406030204" pitchFamily="18" charset="0"/>
                                  </a:rPr>
                                  <m:t>−30</m:t>
                                </m:r>
                              </m:e>
                              <m:e>
                                <m:r>
                                  <a:rPr lang="en-US" b="0" i="1" smtClean="0">
                                    <a:latin typeface="Cambria Math" panose="02040503050406030204" pitchFamily="18" charset="0"/>
                                  </a:rPr>
                                  <m:t>30</m:t>
                                </m:r>
                              </m:e>
                              <m:e>
                                <m:r>
                                  <a:rPr lang="en-US" b="0" i="1" smtClean="0">
                                    <a:latin typeface="Cambria Math" panose="02040503050406030204" pitchFamily="18" charset="0"/>
                                  </a:rPr>
                                  <m:t>0</m:t>
                                </m:r>
                              </m:e>
                            </m:mr>
                            <m:mr>
                              <m:e>
                                <m:r>
                                  <a:rPr lang="en-US" b="0" i="1" smtClean="0">
                                    <a:latin typeface="Cambria Math" panose="02040503050406030204" pitchFamily="18" charset="0"/>
                                  </a:rPr>
                                  <m:t>−30</m:t>
                                </m:r>
                              </m:e>
                              <m:e>
                                <m:r>
                                  <a:rPr lang="en-US" b="0" i="1" smtClean="0">
                                    <a:latin typeface="Cambria Math" panose="02040503050406030204" pitchFamily="18" charset="0"/>
                                  </a:rPr>
                                  <m:t>−60</m:t>
                                </m:r>
                              </m:e>
                              <m:e>
                                <m:r>
                                  <a:rPr lang="en-US" b="0" i="1" smtClean="0">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640795" y="1447800"/>
                <a:ext cx="3999043" cy="82490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2405409" y="2272706"/>
                <a:ext cx="4469813"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i="1">
                                  <a:latin typeface="Cambria Math" panose="02040503050406030204" pitchFamily="18" charset="0"/>
                                </a:rPr>
                                <m:t>𝑡</m:t>
                              </m:r>
                            </m:sub>
                          </m:sSub>
                        </m:e>
                      </m:d>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b="0" i="1" smtClean="0">
                                  <a:latin typeface="Cambria Math" panose="02040503050406030204" pitchFamily="18" charset="0"/>
                                </a:rPr>
                                <m:t>𝑉</m:t>
                              </m:r>
                            </m:e>
                          </m:d>
                        </m:e>
                        <m:sup>
                          <m:r>
                            <a:rPr lang="en-US" i="1">
                              <a:latin typeface="Cambria Math" panose="02040503050406030204" pitchFamily="18" charset="0"/>
                            </a:rPr>
                            <m:t>−1</m:t>
                          </m:r>
                        </m:sup>
                      </m:sSup>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m:t>
                                </m:r>
                              </m:e>
                              <m:e>
                                <m:r>
                                  <a:rPr lang="en-US" b="0" i="1" smtClean="0">
                                    <a:latin typeface="Cambria Math" panose="02040503050406030204" pitchFamily="18" charset="0"/>
                                  </a:rPr>
                                  <m:t>−60</m:t>
                                </m:r>
                              </m:e>
                              <m:e>
                                <m:r>
                                  <a:rPr lang="en-US" b="0" i="1" smtClean="0">
                                    <a:latin typeface="Cambria Math" panose="02040503050406030204" pitchFamily="18" charset="0"/>
                                  </a:rPr>
                                  <m:t>−30</m:t>
                                </m:r>
                              </m:e>
                            </m:mr>
                            <m:mr>
                              <m:e>
                                <m:r>
                                  <a:rPr lang="en-US" b="0" i="1" smtClean="0">
                                    <a:latin typeface="Cambria Math" panose="02040503050406030204" pitchFamily="18" charset="0"/>
                                  </a:rPr>
                                  <m:t>−30</m:t>
                                </m:r>
                              </m:e>
                              <m:e>
                                <m:r>
                                  <a:rPr lang="en-US" b="0" i="1" smtClean="0">
                                    <a:latin typeface="Cambria Math" panose="02040503050406030204" pitchFamily="18" charset="0"/>
                                  </a:rPr>
                                  <m:t>0</m:t>
                                </m:r>
                              </m:e>
                              <m:e>
                                <m:r>
                                  <a:rPr lang="en-US" b="0" i="1" smtClean="0">
                                    <a:latin typeface="Cambria Math" panose="02040503050406030204" pitchFamily="18" charset="0"/>
                                  </a:rPr>
                                  <m:t>−60</m:t>
                                </m:r>
                              </m:e>
                            </m:mr>
                            <m:mr>
                              <m:e>
                                <m:r>
                                  <a:rPr lang="en-US" b="0" i="1" smtClean="0">
                                    <a:latin typeface="Cambria Math" panose="02040503050406030204" pitchFamily="18" charset="0"/>
                                  </a:rPr>
                                  <m:t>−60</m:t>
                                </m:r>
                              </m:e>
                              <m:e>
                                <m:r>
                                  <a:rPr lang="en-US" b="0" i="1" smtClean="0">
                                    <a:latin typeface="Cambria Math" panose="02040503050406030204" pitchFamily="18" charset="0"/>
                                  </a:rPr>
                                  <m:t>−30</m:t>
                                </m:r>
                              </m:e>
                              <m:e>
                                <m:r>
                                  <a:rPr lang="en-US" b="0" i="1" smtClean="0">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2405409" y="2272706"/>
                <a:ext cx="4469813" cy="82490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1295400" y="3220604"/>
                <a:ext cx="7288855"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𝐵</m:t>
                              </m:r>
                            </m:e>
                            <m:sub>
                              <m:r>
                                <a:rPr lang="en-US" i="1">
                                  <a:latin typeface="Cambria Math" panose="02040503050406030204" pitchFamily="18" charset="0"/>
                                </a:rPr>
                                <m:t>𝑡</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𝑍𝑁𝑡</m:t>
                              </m:r>
                            </m:e>
                            <m:sub>
                              <m:r>
                                <a:rPr lang="en-US" b="0" i="1" smtClean="0">
                                  <a:latin typeface="Cambria Math" panose="02040503050406030204" pitchFamily="18" charset="0"/>
                                </a:rPr>
                                <m:t>𝑎𝑏𝑐</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i="1">
                                  <a:latin typeface="Cambria Math" panose="02040503050406030204" pitchFamily="18" charset="0"/>
                                </a:rPr>
                                <m:t>𝑡</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8.64+</m:t>
                                </m:r>
                                <m:r>
                                  <a:rPr lang="en-US" b="0" i="1" smtClean="0">
                                    <a:latin typeface="Cambria Math" panose="02040503050406030204" pitchFamily="18" charset="0"/>
                                  </a:rPr>
                                  <m:t>𝑗</m:t>
                                </m:r>
                                <m:r>
                                  <a:rPr lang="en-US" b="0" i="1" smtClean="0">
                                    <a:latin typeface="Cambria Math" panose="02040503050406030204" pitchFamily="18" charset="0"/>
                                  </a:rPr>
                                  <m:t>25.92</m:t>
                                </m:r>
                              </m:e>
                              <m:e>
                                <m:r>
                                  <a:rPr lang="en-US" b="0" i="1" smtClean="0">
                                    <a:latin typeface="Cambria Math" panose="02040503050406030204" pitchFamily="18" charset="0"/>
                                  </a:rPr>
                                  <m:t>6.91</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10</m:t>
                                </m:r>
                                <m:r>
                                  <a:rPr lang="en-US" i="1">
                                    <a:latin typeface="Cambria Math" panose="02040503050406030204" pitchFamily="18" charset="0"/>
                                  </a:rPr>
                                  <m:t>.</m:t>
                                </m:r>
                                <m:r>
                                  <a:rPr lang="en-US" b="0" i="1" smtClean="0">
                                    <a:latin typeface="Cambria Math" panose="02040503050406030204" pitchFamily="18" charset="0"/>
                                  </a:rPr>
                                  <m:t>37</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15</m:t>
                                </m:r>
                                <m:r>
                                  <a:rPr lang="en-US" i="1">
                                    <a:latin typeface="Cambria Math" panose="02040503050406030204" pitchFamily="18" charset="0"/>
                                  </a:rPr>
                                  <m:t>.</m:t>
                                </m:r>
                                <m:r>
                                  <a:rPr lang="en-US" b="0" i="1" smtClean="0">
                                    <a:latin typeface="Cambria Math" panose="02040503050406030204" pitchFamily="18" charset="0"/>
                                  </a:rPr>
                                  <m:t>55</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36.28</m:t>
                                </m:r>
                              </m:e>
                              <m:e>
                                <m:r>
                                  <a:rPr lang="en-US" b="0" i="1" smtClean="0">
                                    <a:latin typeface="Cambria Math" panose="02040503050406030204" pitchFamily="18" charset="0"/>
                                  </a:rPr>
                                  <m:t>0</m:t>
                                </m:r>
                              </m:e>
                            </m:mr>
                            <m:mr>
                              <m:e>
                                <m:r>
                                  <a:rPr lang="en-US" b="0" i="1" smtClean="0">
                                    <a:latin typeface="Cambria Math" panose="02040503050406030204" pitchFamily="18" charset="0"/>
                                  </a:rPr>
                                  <m:t>−19.01−</m:t>
                                </m:r>
                                <m:r>
                                  <a:rPr lang="en-US" i="1">
                                    <a:latin typeface="Cambria Math" panose="02040503050406030204" pitchFamily="18" charset="0"/>
                                  </a:rPr>
                                  <m:t>𝑗</m:t>
                                </m:r>
                                <m:r>
                                  <a:rPr lang="en-US" b="0" i="1" smtClean="0">
                                    <a:latin typeface="Cambria Math" panose="02040503050406030204" pitchFamily="18" charset="0"/>
                                  </a:rPr>
                                  <m:t>41.47</m:t>
                                </m:r>
                              </m:e>
                              <m:e>
                                <m:r>
                                  <a:rPr lang="en-US" b="0" i="1" smtClean="0">
                                    <a:latin typeface="Cambria Math" panose="02040503050406030204" pitchFamily="18" charset="0"/>
                                  </a:rPr>
                                  <m:t>−12.09−</m:t>
                                </m:r>
                                <m:r>
                                  <a:rPr lang="en-US" i="1">
                                    <a:latin typeface="Cambria Math" panose="02040503050406030204" pitchFamily="18" charset="0"/>
                                  </a:rPr>
                                  <m:t>𝑗</m:t>
                                </m:r>
                                <m:r>
                                  <a:rPr lang="en-US" b="0" i="1" smtClean="0">
                                    <a:latin typeface="Cambria Math" panose="02040503050406030204" pitchFamily="18" charset="0"/>
                                  </a:rPr>
                                  <m:t>31.10</m:t>
                                </m:r>
                              </m:e>
                              <m:e>
                                <m:r>
                                  <a:rPr lang="en-US" b="0" i="1" smtClean="0">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1295400" y="3220604"/>
                <a:ext cx="7288855" cy="972702"/>
              </a:xfrm>
              <a:prstGeom prst="rect">
                <a:avLst/>
              </a:prstGeom>
              <a:blipFill>
                <a:blip r:embed="rId5"/>
                <a:stretch>
                  <a:fillRect/>
                </a:stretch>
              </a:blipFill>
            </p:spPr>
            <p:txBody>
              <a:bodyPr/>
              <a:lstStyle/>
              <a:p>
                <a:r>
                  <a:rPr lang="en-US">
                    <a:noFill/>
                  </a:rPr>
                  <a:t> </a:t>
                </a:r>
              </a:p>
            </p:txBody>
          </p:sp>
        </mc:Fallback>
      </mc:AlternateContent>
      <p:sp>
        <p:nvSpPr>
          <p:cNvPr id="2" name="Rectangle 1"/>
          <p:cNvSpPr/>
          <p:nvPr/>
        </p:nvSpPr>
        <p:spPr>
          <a:xfrm>
            <a:off x="136634" y="4316298"/>
            <a:ext cx="8839200" cy="707886"/>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Using these matrices and the same loads, the output of the program gives the new load voltages as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5" name="Rectangle 24"/>
              <p:cNvSpPr/>
              <p:nvPr/>
            </p:nvSpPr>
            <p:spPr>
              <a:xfrm>
                <a:off x="2953379" y="5157686"/>
                <a:ext cx="3373872" cy="8597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𝑉𝐿𝐿</m:t>
                              </m:r>
                            </m:e>
                            <m:sub>
                              <m:r>
                                <a:rPr lang="en-US" i="1">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12,055</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58.2</m:t>
                              </m:r>
                            </m:e>
                            <m:e>
                              <m:r>
                                <a:rPr lang="en-US" b="0" i="1" smtClean="0">
                                  <a:latin typeface="Cambria Math" panose="02040503050406030204" pitchFamily="18" charset="0"/>
                                </a:rPr>
                                <m:t>11,982</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61.3</m:t>
                              </m:r>
                            </m:e>
                            <m:e>
                              <m:r>
                                <a:rPr lang="en-US" b="0" i="1" smtClean="0">
                                  <a:latin typeface="Cambria Math" panose="02040503050406030204" pitchFamily="18" charset="0"/>
                                </a:rPr>
                                <m:t>12,106</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178.7</m:t>
                              </m:r>
                            </m:e>
                          </m:eqArr>
                        </m:e>
                      </m:d>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𝑉</m:t>
                      </m:r>
                    </m:oMath>
                  </m:oMathPara>
                </a14:m>
                <a:endParaRPr lang="en-US" dirty="0">
                  <a:latin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2953379" y="5157686"/>
                <a:ext cx="3373872" cy="859787"/>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562931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7647030" cy="584775"/>
          </a:xfrm>
          <a:prstGeom prst="rect">
            <a:avLst/>
          </a:prstGeom>
        </p:spPr>
        <p:txBody>
          <a:bodyPr wrap="none">
            <a:spAutoFit/>
          </a:bodyPr>
          <a:lstStyle/>
          <a:p>
            <a:r>
              <a:rPr lang="en-US" sz="3200" dirty="0">
                <a:solidFill>
                  <a:srgbClr val="C8102E"/>
                </a:solidFill>
                <a:latin typeface="+mj-lt"/>
                <a:ea typeface="+mj-ea"/>
                <a:cs typeface="+mj-cs"/>
              </a:rPr>
              <a:t>Grounded Wye-Delta Step-Down Connection</a:t>
            </a:r>
          </a:p>
        </p:txBody>
      </p:sp>
      <p:sp>
        <p:nvSpPr>
          <p:cNvPr id="5" name="Rectangle 4"/>
          <p:cNvSpPr/>
          <p:nvPr/>
        </p:nvSpPr>
        <p:spPr>
          <a:xfrm>
            <a:off x="76200" y="608997"/>
            <a:ext cx="8991599" cy="1938992"/>
          </a:xfrm>
          <a:prstGeom prst="rect">
            <a:avLst/>
          </a:prstGeom>
        </p:spPr>
        <p:txBody>
          <a:bodyPr wrap="square">
            <a:spAutoFit/>
          </a:bodyPr>
          <a:lstStyle/>
          <a:p>
            <a:pPr algn="just"/>
            <a:r>
              <a:rPr lang="en-US" sz="2000" dirty="0">
                <a:latin typeface="Times New Roman" panose="02020603050405020304" pitchFamily="18" charset="0"/>
              </a:rPr>
              <a:t>The connection diagram for the standard 30 degree grounded wye (high)–delta (low) transformer connection grounded through an impedance of </a:t>
            </a:r>
            <a:r>
              <a:rPr lang="en-US" sz="2000" i="1" dirty="0" err="1">
                <a:latin typeface="Times New Roman" panose="02020603050405020304" pitchFamily="18" charset="0"/>
              </a:rPr>
              <a:t>Z</a:t>
            </a:r>
            <a:r>
              <a:rPr lang="en-US" sz="2000" i="1" baseline="-25000" dirty="0" err="1">
                <a:latin typeface="Times New Roman" panose="02020603050405020304" pitchFamily="18" charset="0"/>
              </a:rPr>
              <a:t>g</a:t>
            </a:r>
            <a:r>
              <a:rPr lang="en-US" sz="2000" dirty="0">
                <a:latin typeface="Times New Roman" panose="02020603050405020304" pitchFamily="18" charset="0"/>
              </a:rPr>
              <a:t> is shown in Fig.12. Note that the primary is grounded through an impedance </a:t>
            </a:r>
            <a:r>
              <a:rPr lang="en-US" sz="2000" i="1" dirty="0" err="1">
                <a:latin typeface="Times New Roman" panose="02020603050405020304" pitchFamily="18" charset="0"/>
              </a:rPr>
              <a:t>Z</a:t>
            </a:r>
            <a:r>
              <a:rPr lang="en-US" sz="2000" i="1" baseline="-25000" dirty="0" err="1">
                <a:latin typeface="Times New Roman" panose="02020603050405020304" pitchFamily="18" charset="0"/>
              </a:rPr>
              <a:t>g</a:t>
            </a:r>
            <a:r>
              <a:rPr lang="en-US" sz="2000" dirty="0">
                <a:latin typeface="Times New Roman" panose="02020603050405020304" pitchFamily="18" charset="0"/>
              </a:rPr>
              <a:t>.</a:t>
            </a:r>
          </a:p>
          <a:p>
            <a:pPr algn="just"/>
            <a:endParaRPr lang="en-US" sz="2000" i="1" dirty="0">
              <a:latin typeface="Times New Roman" panose="02020603050405020304" pitchFamily="18" charset="0"/>
            </a:endParaRPr>
          </a:p>
          <a:p>
            <a:pPr algn="just"/>
            <a:r>
              <a:rPr lang="en-US" sz="2000" i="1" dirty="0">
                <a:latin typeface="Times New Roman" panose="02020603050405020304" pitchFamily="18" charset="0"/>
              </a:rPr>
              <a:t>Basic transformer equations</a:t>
            </a:r>
            <a:r>
              <a:rPr lang="en-US" sz="2000" dirty="0">
                <a:latin typeface="Times New Roman" panose="02020603050405020304" pitchFamily="18" charset="0"/>
              </a:rPr>
              <a:t>:</a:t>
            </a:r>
          </a:p>
          <a:p>
            <a:pPr algn="just"/>
            <a:r>
              <a:rPr lang="en-US" sz="2000" dirty="0">
                <a:latin typeface="Times New Roman" panose="02020603050405020304" pitchFamily="18" charset="0"/>
              </a:rPr>
              <a:t>The turn's ratio is given by</a:t>
            </a:r>
          </a:p>
        </p:txBody>
      </p:sp>
      <mc:AlternateContent xmlns:mc="http://schemas.openxmlformats.org/markup-compatibility/2006" xmlns:a14="http://schemas.microsoft.com/office/drawing/2010/main">
        <mc:Choice Requires="a14">
          <p:sp>
            <p:nvSpPr>
              <p:cNvPr id="22" name="Rectangle 21"/>
              <p:cNvSpPr/>
              <p:nvPr/>
            </p:nvSpPr>
            <p:spPr>
              <a:xfrm>
                <a:off x="3553757" y="2538552"/>
                <a:ext cx="2380973" cy="567335"/>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𝐾𝑉𝐿𝑁</m:t>
                            </m:r>
                          </m:e>
                          <m:sub>
                            <m:r>
                              <a:rPr lang="en-US" b="0" i="1" smtClean="0">
                                <a:latin typeface="Cambria Math" panose="02040503050406030204" pitchFamily="18" charset="0"/>
                              </a:rPr>
                              <m:t>𝑟𝑎𝑡𝑒𝑑</m:t>
                            </m:r>
                            <m:r>
                              <a:rPr lang="en-US" b="0" i="1" smtClean="0">
                                <a:latin typeface="Cambria Math" panose="02040503050406030204" pitchFamily="18" charset="0"/>
                              </a:rPr>
                              <m:t> </m:t>
                            </m:r>
                            <m:r>
                              <a:rPr lang="en-US" b="0" i="1" smtClean="0">
                                <a:latin typeface="Cambria Math" panose="02040503050406030204" pitchFamily="18" charset="0"/>
                              </a:rPr>
                              <m:t>𝑃𝑟𝑖𝑚𝑎𝑟𝑦</m:t>
                            </m:r>
                          </m:sub>
                        </m:sSub>
                      </m:num>
                      <m:den>
                        <m:sSub>
                          <m:sSubPr>
                            <m:ctrlPr>
                              <a:rPr lang="en-US" i="1">
                                <a:latin typeface="Cambria Math" panose="02040503050406030204" pitchFamily="18" charset="0"/>
                              </a:rPr>
                            </m:ctrlPr>
                          </m:sSubPr>
                          <m:e>
                            <m:r>
                              <a:rPr lang="en-US" i="1">
                                <a:latin typeface="Cambria Math" panose="02040503050406030204" pitchFamily="18" charset="0"/>
                              </a:rPr>
                              <m:t>𝐾𝑉𝐿</m:t>
                            </m:r>
                            <m:r>
                              <a:rPr lang="en-US" b="0" i="1" smtClean="0">
                                <a:latin typeface="Cambria Math" panose="02040503050406030204" pitchFamily="18" charset="0"/>
                              </a:rPr>
                              <m:t>𝐿</m:t>
                            </m:r>
                          </m:e>
                          <m:sub>
                            <m:r>
                              <a:rPr lang="en-US" i="1">
                                <a:latin typeface="Cambria Math" panose="02040503050406030204" pitchFamily="18" charset="0"/>
                              </a:rPr>
                              <m:t>𝑟𝑎𝑡𝑒𝑑</m:t>
                            </m:r>
                            <m:r>
                              <a:rPr lang="en-US" i="1">
                                <a:latin typeface="Cambria Math" panose="02040503050406030204" pitchFamily="18" charset="0"/>
                              </a:rPr>
                              <m:t> </m:t>
                            </m:r>
                            <m:r>
                              <a:rPr lang="en-US" b="0" i="1" smtClean="0">
                                <a:latin typeface="Cambria Math" panose="02040503050406030204" pitchFamily="18" charset="0"/>
                              </a:rPr>
                              <m:t>𝑆𝑒𝑐𝑜𝑛𝑑𝑎𝑟𝑦</m:t>
                            </m:r>
                          </m:sub>
                        </m:sSub>
                      </m:den>
                    </m:f>
                  </m:oMath>
                </a14:m>
                <a:endParaRPr lang="en-US" dirty="0">
                  <a:latin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3553757" y="2538552"/>
                <a:ext cx="2380973" cy="567335"/>
              </a:xfrm>
              <a:prstGeom prst="rect">
                <a:avLst/>
              </a:prstGeom>
              <a:blipFill>
                <a:blip r:embed="rId2"/>
                <a:stretch>
                  <a:fillRect b="-4301"/>
                </a:stretch>
              </a:blipFill>
            </p:spPr>
            <p:txBody>
              <a:bodyPr/>
              <a:lstStyle/>
              <a:p>
                <a:r>
                  <a:rPr lang="en-US">
                    <a:noFill/>
                  </a:rPr>
                  <a:t> </a:t>
                </a:r>
              </a:p>
            </p:txBody>
          </p:sp>
        </mc:Fallback>
      </mc:AlternateContent>
      <p:sp>
        <p:nvSpPr>
          <p:cNvPr id="24" name="TextBox 23"/>
          <p:cNvSpPr txBox="1"/>
          <p:nvPr/>
        </p:nvSpPr>
        <p:spPr>
          <a:xfrm>
            <a:off x="1545991" y="5686106"/>
            <a:ext cx="6396503" cy="369332"/>
          </a:xfrm>
          <a:prstGeom prst="rect">
            <a:avLst/>
          </a:prstGeom>
          <a:noFill/>
        </p:spPr>
        <p:txBody>
          <a:bodyPr wrap="square" rtlCol="0">
            <a:spAutoFit/>
          </a:bodyPr>
          <a:lstStyle/>
          <a:p>
            <a:pPr algn="ctr"/>
            <a:r>
              <a:rPr lang="en-US" dirty="0">
                <a:latin typeface="Times New Roman" panose="02020603050405020304" pitchFamily="18" charset="0"/>
              </a:rPr>
              <a:t>Fig.12 </a:t>
            </a:r>
            <a:r>
              <a:rPr lang="en-US" dirty="0">
                <a:solidFill>
                  <a:srgbClr val="000000"/>
                </a:solidFill>
                <a:latin typeface="Times New Roman" panose="02020603050405020304" pitchFamily="18" charset="0"/>
              </a:rPr>
              <a:t>The grounded wye-delta connection  </a:t>
            </a:r>
            <a:endParaRPr lang="en-US" dirty="0">
              <a:latin typeface="Times New Roman" panose="02020603050405020304" pitchFamily="18" charset="0"/>
            </a:endParaRPr>
          </a:p>
        </p:txBody>
      </p:sp>
      <p:sp>
        <p:nvSpPr>
          <p:cNvPr id="9" name="TextBox 8"/>
          <p:cNvSpPr txBox="1"/>
          <p:nvPr/>
        </p:nvSpPr>
        <p:spPr>
          <a:xfrm>
            <a:off x="6273315" y="2639411"/>
            <a:ext cx="569387" cy="369332"/>
          </a:xfrm>
          <a:prstGeom prst="rect">
            <a:avLst/>
          </a:prstGeom>
          <a:noFill/>
        </p:spPr>
        <p:txBody>
          <a:bodyPr wrap="none" rtlCol="0">
            <a:spAutoFit/>
          </a:bodyPr>
          <a:lstStyle/>
          <a:p>
            <a:r>
              <a:rPr lang="en-US" dirty="0">
                <a:latin typeface="Times New Roman" panose="02020603050405020304" pitchFamily="18" charset="0"/>
              </a:rPr>
              <a:t>(79)</a:t>
            </a:r>
          </a:p>
        </p:txBody>
      </p:sp>
      <p:pic>
        <p:nvPicPr>
          <p:cNvPr id="7" name="Picture 6"/>
          <p:cNvPicPr>
            <a:picLocks noChangeAspect="1"/>
          </p:cNvPicPr>
          <p:nvPr/>
        </p:nvPicPr>
        <p:blipFill>
          <a:blip r:embed="rId3"/>
          <a:stretch>
            <a:fillRect/>
          </a:stretch>
        </p:blipFill>
        <p:spPr>
          <a:xfrm>
            <a:off x="990600" y="3111971"/>
            <a:ext cx="7351710" cy="2470907"/>
          </a:xfrm>
          <a:prstGeom prst="rect">
            <a:avLst/>
          </a:prstGeom>
        </p:spPr>
      </p:pic>
    </p:spTree>
    <p:extLst>
      <p:ext uri="{BB962C8B-B14F-4D97-AF65-F5344CB8AC3E}">
        <p14:creationId xmlns:p14="http://schemas.microsoft.com/office/powerpoint/2010/main" val="29504845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7647030" cy="584775"/>
          </a:xfrm>
          <a:prstGeom prst="rect">
            <a:avLst/>
          </a:prstGeom>
        </p:spPr>
        <p:txBody>
          <a:bodyPr wrap="none">
            <a:spAutoFit/>
          </a:bodyPr>
          <a:lstStyle/>
          <a:p>
            <a:r>
              <a:rPr lang="en-US" sz="3200" dirty="0">
                <a:solidFill>
                  <a:srgbClr val="C8102E"/>
                </a:solidFill>
                <a:latin typeface="+mj-lt"/>
                <a:ea typeface="+mj-ea"/>
                <a:cs typeface="+mj-cs"/>
              </a:rPr>
              <a:t>Grounded Wye-Delta Step-Down Connection</a:t>
            </a:r>
          </a:p>
        </p:txBody>
      </p:sp>
      <p:sp>
        <p:nvSpPr>
          <p:cNvPr id="5" name="Rectangle 4"/>
          <p:cNvSpPr/>
          <p:nvPr/>
        </p:nvSpPr>
        <p:spPr>
          <a:xfrm>
            <a:off x="76200" y="608997"/>
            <a:ext cx="8991599" cy="1015663"/>
          </a:xfrm>
          <a:prstGeom prst="rect">
            <a:avLst/>
          </a:prstGeom>
        </p:spPr>
        <p:txBody>
          <a:bodyPr wrap="square">
            <a:spAutoFit/>
          </a:bodyPr>
          <a:lstStyle/>
          <a:p>
            <a:pPr algn="just"/>
            <a:r>
              <a:rPr lang="en-US" sz="2000" i="1" dirty="0">
                <a:latin typeface="Times New Roman" panose="02020603050405020304" pitchFamily="18" charset="0"/>
              </a:rPr>
              <a:t>Basic transformer equations</a:t>
            </a:r>
            <a:r>
              <a:rPr lang="en-US" sz="2000" dirty="0">
                <a:latin typeface="Times New Roman" panose="02020603050405020304" pitchFamily="18" charset="0"/>
              </a:rPr>
              <a:t>:</a:t>
            </a:r>
          </a:p>
          <a:p>
            <a:r>
              <a:rPr lang="en-US" sz="2000" dirty="0">
                <a:latin typeface="Times New Roman" panose="02020603050405020304" pitchFamily="18" charset="0"/>
              </a:rPr>
              <a:t>The basic “ideal” transformer voltage and current equations as a function of the turns ratio are</a:t>
            </a:r>
            <a:endParaRPr lang="en-US" sz="24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2743200" y="1624660"/>
                <a:ext cx="3213252" cy="88062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𝐴𝑁</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𝐵</m:t>
                                </m:r>
                                <m:r>
                                  <a:rPr lang="en-US" i="1">
                                    <a:latin typeface="Cambria Math" panose="02040503050406030204" pitchFamily="18" charset="0"/>
                                  </a:rPr>
                                  <m:t>𝑁</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𝐶</m:t>
                                </m:r>
                                <m:r>
                                  <a:rPr lang="en-US" i="1">
                                    <a:latin typeface="Cambria Math" panose="02040503050406030204" pitchFamily="18" charset="0"/>
                                  </a:rPr>
                                  <m:t>𝑁</m:t>
                                </m:r>
                              </m:sub>
                            </m:sSub>
                          </m:e>
                        </m:eqArr>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1</m:t>
                              </m:r>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𝑎𝑏</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i="1">
                                    <a:latin typeface="Cambria Math" panose="02040503050406030204" pitchFamily="18" charset="0"/>
                                  </a:rPr>
                                  <m:t>𝑏</m:t>
                                </m:r>
                                <m:r>
                                  <a:rPr lang="en-US" b="0" i="1" smtClean="0">
                                    <a:latin typeface="Cambria Math" panose="02040503050406030204" pitchFamily="18" charset="0"/>
                                  </a:rPr>
                                  <m:t>𝑐</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b="0" i="1" smtClean="0">
                                    <a:latin typeface="Cambria Math" panose="02040503050406030204" pitchFamily="18" charset="0"/>
                                  </a:rPr>
                                  <m:t>𝑐𝑎</m:t>
                                </m:r>
                              </m:sub>
                            </m:sSub>
                          </m:e>
                        </m:eqArr>
                      </m:e>
                    </m:d>
                  </m:oMath>
                </a14:m>
                <a:endParaRPr lang="en-US"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743200" y="1624660"/>
                <a:ext cx="3213252" cy="880626"/>
              </a:xfrm>
              <a:prstGeom prst="rect">
                <a:avLst/>
              </a:prstGeom>
              <a:blipFill>
                <a:blip r:embed="rId2"/>
                <a:stretch>
                  <a:fillRect/>
                </a:stretch>
              </a:blipFill>
            </p:spPr>
            <p:txBody>
              <a:bodyPr/>
              <a:lstStyle/>
              <a:p>
                <a:r>
                  <a:rPr lang="en-US">
                    <a:noFill/>
                  </a:rPr>
                  <a:t> </a:t>
                </a:r>
              </a:p>
            </p:txBody>
          </p:sp>
        </mc:Fallback>
      </mc:AlternateContent>
      <p:sp>
        <p:nvSpPr>
          <p:cNvPr id="11" name="TextBox 10"/>
          <p:cNvSpPr txBox="1"/>
          <p:nvPr/>
        </p:nvSpPr>
        <p:spPr>
          <a:xfrm>
            <a:off x="7681728" y="1859001"/>
            <a:ext cx="569387" cy="369332"/>
          </a:xfrm>
          <a:prstGeom prst="rect">
            <a:avLst/>
          </a:prstGeom>
          <a:noFill/>
        </p:spPr>
        <p:txBody>
          <a:bodyPr wrap="none" rtlCol="0">
            <a:spAutoFit/>
          </a:bodyPr>
          <a:lstStyle/>
          <a:p>
            <a:r>
              <a:rPr lang="en-US" dirty="0">
                <a:latin typeface="Times New Roman" panose="02020603050405020304" pitchFamily="18" charset="0"/>
              </a:rPr>
              <a:t>(80)</a:t>
            </a:r>
          </a:p>
        </p:txBody>
      </p:sp>
      <mc:AlternateContent xmlns:mc="http://schemas.openxmlformats.org/markup-compatibility/2006" xmlns:a14="http://schemas.microsoft.com/office/drawing/2010/main">
        <mc:Choice Requires="a14">
          <p:sp>
            <p:nvSpPr>
              <p:cNvPr id="12" name="Rectangle 11"/>
              <p:cNvSpPr/>
              <p:nvPr/>
            </p:nvSpPr>
            <p:spPr>
              <a:xfrm>
                <a:off x="1140648" y="2819400"/>
                <a:ext cx="2715102"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𝐿𝑁</m:t>
                            </m:r>
                          </m:e>
                          <m:sub>
                            <m:r>
                              <a:rPr lang="en-US" b="0" i="1" smtClean="0">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140648" y="2819400"/>
                <a:ext cx="2715102" cy="369332"/>
              </a:xfrm>
              <a:prstGeom prst="rect">
                <a:avLst/>
              </a:prstGeom>
              <a:blipFill>
                <a:blip r:embed="rId3"/>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4909280" y="2591613"/>
                <a:ext cx="2287806"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909280" y="2591613"/>
                <a:ext cx="2287806" cy="82490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743200" y="3973424"/>
                <a:ext cx="3101234" cy="88062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𝐼𝐷</m:t>
                                </m:r>
                              </m:e>
                              <m:sub>
                                <m:r>
                                  <a:rPr lang="en-US" b="0" i="1" smtClean="0">
                                    <a:latin typeface="Cambria Math" panose="02040503050406030204" pitchFamily="18" charset="0"/>
                                  </a:rPr>
                                  <m:t>𝑏𝑎</m:t>
                                </m:r>
                              </m:sub>
                            </m:sSub>
                          </m:e>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b="0" i="1" smtClean="0">
                                    <a:latin typeface="Cambria Math" panose="02040503050406030204" pitchFamily="18" charset="0"/>
                                  </a:rPr>
                                  <m:t>𝑐𝑏</m:t>
                                </m:r>
                              </m:sub>
                            </m:sSub>
                          </m:e>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b="0" i="1" smtClean="0">
                                    <a:latin typeface="Cambria Math" panose="02040503050406030204" pitchFamily="18" charset="0"/>
                                  </a:rPr>
                                  <m:t>𝑎𝑐</m:t>
                                </m:r>
                              </m:sub>
                            </m:sSub>
                          </m:e>
                        </m:eqArr>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1</m:t>
                              </m:r>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𝐴</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𝐵</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𝐶</m:t>
                                </m:r>
                              </m:sub>
                            </m:sSub>
                          </m:e>
                        </m:eqArr>
                      </m:e>
                    </m:d>
                  </m:oMath>
                </a14:m>
                <a:endParaRPr lang="en-US" dirty="0">
                  <a:latin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2743200" y="3973424"/>
                <a:ext cx="3101234" cy="880626"/>
              </a:xfrm>
              <a:prstGeom prst="rect">
                <a:avLst/>
              </a:prstGeom>
              <a:blipFill>
                <a:blip r:embed="rId5"/>
                <a:stretch>
                  <a:fillRect/>
                </a:stretch>
              </a:blipFill>
            </p:spPr>
            <p:txBody>
              <a:bodyPr/>
              <a:lstStyle/>
              <a:p>
                <a:r>
                  <a:rPr lang="en-US">
                    <a:noFill/>
                  </a:rPr>
                  <a:t> </a:t>
                </a:r>
              </a:p>
            </p:txBody>
          </p:sp>
        </mc:Fallback>
      </mc:AlternateContent>
      <p:sp>
        <p:nvSpPr>
          <p:cNvPr id="14" name="TextBox 13"/>
          <p:cNvSpPr txBox="1"/>
          <p:nvPr/>
        </p:nvSpPr>
        <p:spPr>
          <a:xfrm>
            <a:off x="7681728" y="4207765"/>
            <a:ext cx="569387" cy="369332"/>
          </a:xfrm>
          <a:prstGeom prst="rect">
            <a:avLst/>
          </a:prstGeom>
          <a:noFill/>
        </p:spPr>
        <p:txBody>
          <a:bodyPr wrap="none" rtlCol="0">
            <a:spAutoFit/>
          </a:bodyPr>
          <a:lstStyle/>
          <a:p>
            <a:r>
              <a:rPr lang="en-US" dirty="0">
                <a:latin typeface="Times New Roman" panose="02020603050405020304" pitchFamily="18" charset="0"/>
              </a:rPr>
              <a:t>(81)</a:t>
            </a:r>
          </a:p>
        </p:txBody>
      </p:sp>
      <mc:AlternateContent xmlns:mc="http://schemas.openxmlformats.org/markup-compatibility/2006" xmlns:a14="http://schemas.microsoft.com/office/drawing/2010/main">
        <mc:Choice Requires="a14">
          <p:sp>
            <p:nvSpPr>
              <p:cNvPr id="15" name="Rectangle 14"/>
              <p:cNvSpPr/>
              <p:nvPr/>
            </p:nvSpPr>
            <p:spPr>
              <a:xfrm>
                <a:off x="1140648" y="5168164"/>
                <a:ext cx="2319481"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r>
                              <a:rPr lang="en-US" b="0" i="1" smtClean="0">
                                <a:latin typeface="Cambria Math" panose="02040503050406030204" pitchFamily="18" charset="0"/>
                              </a:rPr>
                              <m:t>𝐷</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140648" y="5168164"/>
                <a:ext cx="2319481" cy="369332"/>
              </a:xfrm>
              <a:prstGeom prst="rect">
                <a:avLst/>
              </a:prstGeom>
              <a:blipFill>
                <a:blip r:embed="rId6"/>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4909280" y="4940377"/>
                <a:ext cx="2287806"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𝐴</m:t>
                          </m:r>
                          <m:r>
                            <a:rPr lang="en-US" b="0" i="1" smtClean="0">
                              <a:latin typeface="Cambria Math" panose="02040503050406030204" pitchFamily="18" charset="0"/>
                            </a:rPr>
                            <m:t>𝐼</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4909280" y="4940377"/>
                <a:ext cx="2287806" cy="824906"/>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073989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7647030" cy="584775"/>
          </a:xfrm>
          <a:prstGeom prst="rect">
            <a:avLst/>
          </a:prstGeom>
        </p:spPr>
        <p:txBody>
          <a:bodyPr wrap="none">
            <a:spAutoFit/>
          </a:bodyPr>
          <a:lstStyle/>
          <a:p>
            <a:r>
              <a:rPr lang="en-US" sz="3200" dirty="0">
                <a:solidFill>
                  <a:srgbClr val="C8102E"/>
                </a:solidFill>
                <a:latin typeface="+mj-lt"/>
                <a:ea typeface="+mj-ea"/>
                <a:cs typeface="+mj-cs"/>
              </a:rPr>
              <a:t>Grounded Wye-Delta Step-Down Connection</a:t>
            </a:r>
          </a:p>
        </p:txBody>
      </p:sp>
      <mc:AlternateContent xmlns:mc="http://schemas.openxmlformats.org/markup-compatibility/2006" xmlns:a14="http://schemas.microsoft.com/office/drawing/2010/main">
        <mc:Choice Requires="a14">
          <p:sp>
            <p:nvSpPr>
              <p:cNvPr id="10" name="Rectangle 9"/>
              <p:cNvSpPr/>
              <p:nvPr/>
            </p:nvSpPr>
            <p:spPr>
              <a:xfrm>
                <a:off x="2743200" y="647700"/>
                <a:ext cx="3213252" cy="88062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𝐴𝑁</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𝐵</m:t>
                                </m:r>
                                <m:r>
                                  <a:rPr lang="en-US" i="1">
                                    <a:latin typeface="Cambria Math" panose="02040503050406030204" pitchFamily="18" charset="0"/>
                                  </a:rPr>
                                  <m:t>𝑁</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𝐶</m:t>
                                </m:r>
                                <m:r>
                                  <a:rPr lang="en-US" i="1">
                                    <a:latin typeface="Cambria Math" panose="02040503050406030204" pitchFamily="18" charset="0"/>
                                  </a:rPr>
                                  <m:t>𝑁</m:t>
                                </m:r>
                              </m:sub>
                            </m:sSub>
                          </m:e>
                        </m:eqArr>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1</m:t>
                              </m:r>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𝑎𝑏</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i="1">
                                    <a:latin typeface="Cambria Math" panose="02040503050406030204" pitchFamily="18" charset="0"/>
                                  </a:rPr>
                                  <m:t>𝑏</m:t>
                                </m:r>
                                <m:r>
                                  <a:rPr lang="en-US" b="0" i="1" smtClean="0">
                                    <a:latin typeface="Cambria Math" panose="02040503050406030204" pitchFamily="18" charset="0"/>
                                  </a:rPr>
                                  <m:t>𝑐</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b="0" i="1" smtClean="0">
                                    <a:latin typeface="Cambria Math" panose="02040503050406030204" pitchFamily="18" charset="0"/>
                                  </a:rPr>
                                  <m:t>𝑐𝑎</m:t>
                                </m:r>
                              </m:sub>
                            </m:sSub>
                          </m:e>
                        </m:eqArr>
                      </m:e>
                    </m:d>
                  </m:oMath>
                </a14:m>
                <a:endParaRPr lang="en-US"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743200" y="647700"/>
                <a:ext cx="3213252" cy="880626"/>
              </a:xfrm>
              <a:prstGeom prst="rect">
                <a:avLst/>
              </a:prstGeom>
              <a:blipFill>
                <a:blip r:embed="rId2"/>
                <a:stretch>
                  <a:fillRect/>
                </a:stretch>
              </a:blipFill>
            </p:spPr>
            <p:txBody>
              <a:bodyPr/>
              <a:lstStyle/>
              <a:p>
                <a:r>
                  <a:rPr lang="en-US">
                    <a:noFill/>
                  </a:rPr>
                  <a:t> </a:t>
                </a:r>
              </a:p>
            </p:txBody>
          </p:sp>
        </mc:Fallback>
      </mc:AlternateContent>
      <p:sp>
        <p:nvSpPr>
          <p:cNvPr id="11" name="TextBox 10"/>
          <p:cNvSpPr txBox="1"/>
          <p:nvPr/>
        </p:nvSpPr>
        <p:spPr>
          <a:xfrm>
            <a:off x="7681728" y="882041"/>
            <a:ext cx="569387" cy="369332"/>
          </a:xfrm>
          <a:prstGeom prst="rect">
            <a:avLst/>
          </a:prstGeom>
          <a:noFill/>
        </p:spPr>
        <p:txBody>
          <a:bodyPr wrap="none" rtlCol="0">
            <a:spAutoFit/>
          </a:bodyPr>
          <a:lstStyle/>
          <a:p>
            <a:r>
              <a:rPr lang="en-US" dirty="0">
                <a:latin typeface="Times New Roman" panose="02020603050405020304" pitchFamily="18" charset="0"/>
              </a:rPr>
              <a:t>(80)</a:t>
            </a:r>
          </a:p>
        </p:txBody>
      </p:sp>
      <p:sp>
        <p:nvSpPr>
          <p:cNvPr id="6" name="Rectangle 5"/>
          <p:cNvSpPr/>
          <p:nvPr/>
        </p:nvSpPr>
        <p:spPr>
          <a:xfrm>
            <a:off x="168166" y="1600200"/>
            <a:ext cx="8975834" cy="400110"/>
          </a:xfrm>
          <a:prstGeom prst="rect">
            <a:avLst/>
          </a:prstGeom>
        </p:spPr>
        <p:txBody>
          <a:bodyPr wrap="square">
            <a:spAutoFit/>
          </a:bodyPr>
          <a:lstStyle/>
          <a:p>
            <a:r>
              <a:rPr lang="en-US" sz="2000" dirty="0">
                <a:solidFill>
                  <a:srgbClr val="000000"/>
                </a:solidFill>
                <a:latin typeface="Times New Roman" panose="02020603050405020304" pitchFamily="18" charset="0"/>
              </a:rPr>
              <a:t>Solving Equation (80) for the “ideal” transformer voltages,</a:t>
            </a:r>
            <a:endParaRPr lang="en-US" sz="2000" dirty="0">
              <a:solidFill>
                <a:srgbClr val="000000"/>
              </a:solidFill>
              <a:effectLst/>
              <a:latin typeface="Times New Roman" panose="02020603050405020304" pitchFamily="18" charset="0"/>
            </a:endParaRPr>
          </a:p>
        </p:txBody>
      </p:sp>
      <p:sp>
        <p:nvSpPr>
          <p:cNvPr id="17" name="TextBox 16"/>
          <p:cNvSpPr txBox="1"/>
          <p:nvPr/>
        </p:nvSpPr>
        <p:spPr>
          <a:xfrm>
            <a:off x="7681728" y="2201262"/>
            <a:ext cx="569387" cy="369332"/>
          </a:xfrm>
          <a:prstGeom prst="rect">
            <a:avLst/>
          </a:prstGeom>
          <a:noFill/>
        </p:spPr>
        <p:txBody>
          <a:bodyPr wrap="none" rtlCol="0">
            <a:spAutoFit/>
          </a:bodyPr>
          <a:lstStyle/>
          <a:p>
            <a:r>
              <a:rPr lang="en-US" dirty="0">
                <a:latin typeface="Times New Roman" panose="02020603050405020304" pitchFamily="18" charset="0"/>
              </a:rPr>
              <a:t>(82)</a:t>
            </a:r>
          </a:p>
        </p:txBody>
      </p:sp>
      <mc:AlternateContent xmlns:mc="http://schemas.openxmlformats.org/markup-compatibility/2006" xmlns:a14="http://schemas.microsoft.com/office/drawing/2010/main">
        <mc:Choice Requires="a14">
          <p:sp>
            <p:nvSpPr>
              <p:cNvPr id="18" name="Rectangle 17"/>
              <p:cNvSpPr/>
              <p:nvPr/>
            </p:nvSpPr>
            <p:spPr>
              <a:xfrm>
                <a:off x="3048000" y="2201262"/>
                <a:ext cx="2944268"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b="0" i="1" smtClean="0">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𝑉𝐿𝑁</m:t>
                            </m:r>
                          </m:e>
                          <m:sub>
                            <m:r>
                              <a:rPr lang="en-US" i="1">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048000" y="2201262"/>
                <a:ext cx="2944268" cy="369332"/>
              </a:xfrm>
              <a:prstGeom prst="rect">
                <a:avLst/>
              </a:prstGeom>
              <a:blipFill>
                <a:blip r:embed="rId3"/>
                <a:stretch>
                  <a:fillRect b="-1639"/>
                </a:stretch>
              </a:blipFill>
            </p:spPr>
            <p:txBody>
              <a:bodyPr/>
              <a:lstStyle/>
              <a:p>
                <a:r>
                  <a:rPr lang="en-US">
                    <a:noFill/>
                  </a:rPr>
                  <a:t> </a:t>
                </a:r>
              </a:p>
            </p:txBody>
          </p:sp>
        </mc:Fallback>
      </mc:AlternateContent>
      <p:sp>
        <p:nvSpPr>
          <p:cNvPr id="8" name="Rectangle 7"/>
          <p:cNvSpPr/>
          <p:nvPr/>
        </p:nvSpPr>
        <p:spPr>
          <a:xfrm>
            <a:off x="168166" y="2771546"/>
            <a:ext cx="8975834" cy="707886"/>
          </a:xfrm>
          <a:prstGeom prst="rect">
            <a:avLst/>
          </a:prstGeom>
        </p:spPr>
        <p:txBody>
          <a:bodyPr wrap="square">
            <a:spAutoFit/>
          </a:bodyPr>
          <a:lstStyle/>
          <a:p>
            <a:r>
              <a:rPr lang="en-US" sz="2000" dirty="0">
                <a:solidFill>
                  <a:srgbClr val="000000"/>
                </a:solidFill>
                <a:latin typeface="Times New Roman" panose="02020603050405020304" pitchFamily="18" charset="0"/>
              </a:rPr>
              <a:t>The line-to-neutral transformer primary voltages as a function of the system line-to-ground voltages are given by</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228600" y="3680384"/>
                <a:ext cx="3292183" cy="3919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𝐴𝑁</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𝐴</m:t>
                          </m:r>
                          <m:r>
                            <a:rPr lang="en-US" b="0" i="1" smtClean="0">
                              <a:latin typeface="Cambria Math" panose="02040503050406030204" pitchFamily="18" charset="0"/>
                            </a:rPr>
                            <m:t>𝐺</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𝑔</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𝐴</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𝐵</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𝐶</m:t>
                          </m:r>
                        </m:sub>
                      </m:sSub>
                      <m:r>
                        <a:rPr lang="en-US" b="0" i="1" smtClean="0">
                          <a:latin typeface="Cambria Math" panose="02040503050406030204" pitchFamily="18" charset="0"/>
                        </a:rPr>
                        <m:t>)</m:t>
                      </m:r>
                    </m:oMath>
                  </m:oMathPara>
                </a14:m>
                <a:endParaRPr lang="en-US" dirty="0">
                  <a:latin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28600" y="3680384"/>
                <a:ext cx="3292183" cy="391902"/>
              </a:xfrm>
              <a:prstGeom prst="rect">
                <a:avLst/>
              </a:prstGeom>
              <a:blipFill>
                <a:blip r:embed="rId4"/>
                <a:stretch>
                  <a:fillRect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28600" y="4252529"/>
                <a:ext cx="3262111" cy="3919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𝐵𝑁</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𝐵𝐺</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𝑔</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𝐴</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𝐵</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𝐶</m:t>
                          </m:r>
                        </m:sub>
                      </m:sSub>
                      <m:r>
                        <a:rPr lang="en-US" b="0" i="1" smtClean="0">
                          <a:latin typeface="Cambria Math" panose="02040503050406030204" pitchFamily="18" charset="0"/>
                        </a:rPr>
                        <m:t>)</m:t>
                      </m:r>
                    </m:oMath>
                  </m:oMathPara>
                </a14:m>
                <a:endParaRPr lang="en-US" dirty="0">
                  <a:latin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28600" y="4252529"/>
                <a:ext cx="3262111" cy="391902"/>
              </a:xfrm>
              <a:prstGeom prst="rect">
                <a:avLst/>
              </a:prstGeom>
              <a:blipFill>
                <a:blip r:embed="rId5"/>
                <a:stretch>
                  <a:fillRect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228599" y="4842301"/>
                <a:ext cx="3250890" cy="3919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𝐶𝑁</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𝐶𝐺</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𝑔</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𝐴</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𝐵</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𝐶</m:t>
                          </m:r>
                        </m:sub>
                      </m:sSub>
                      <m:r>
                        <a:rPr lang="en-US" b="0" i="1" smtClean="0">
                          <a:latin typeface="Cambria Math" panose="02040503050406030204" pitchFamily="18" charset="0"/>
                        </a:rPr>
                        <m:t>)</m:t>
                      </m:r>
                    </m:oMath>
                  </m:oMathPara>
                </a14:m>
                <a:endParaRPr lang="en-US" dirty="0">
                  <a:latin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228599" y="4842301"/>
                <a:ext cx="3250890" cy="391902"/>
              </a:xfrm>
              <a:prstGeom prst="rect">
                <a:avLst/>
              </a:prstGeom>
              <a:blipFill>
                <a:blip r:embed="rId6"/>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4191000" y="3521323"/>
                <a:ext cx="3865930" cy="975460"/>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𝐴𝑁</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𝐵</m:t>
                                </m:r>
                                <m:r>
                                  <a:rPr lang="en-US" i="1">
                                    <a:latin typeface="Cambria Math" panose="02040503050406030204" pitchFamily="18" charset="0"/>
                                  </a:rPr>
                                  <m:t>𝑁</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𝐶</m:t>
                                </m:r>
                                <m:r>
                                  <a:rPr lang="en-US" i="1">
                                    <a:latin typeface="Cambria Math" panose="02040503050406030204" pitchFamily="18" charset="0"/>
                                  </a:rPr>
                                  <m:t>𝑁</m:t>
                                </m:r>
                              </m:sub>
                            </m:sSub>
                          </m:e>
                        </m:eqArr>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𝐴</m:t>
                                </m:r>
                                <m:r>
                                  <a:rPr lang="en-US" b="0" i="1" smtClean="0">
                                    <a:latin typeface="Cambria Math" panose="02040503050406030204" pitchFamily="18" charset="0"/>
                                  </a:rPr>
                                  <m:t>𝐺</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𝐵</m:t>
                                </m:r>
                                <m:r>
                                  <a:rPr lang="en-US" b="0" i="1" smtClean="0">
                                    <a:latin typeface="Cambria Math" panose="02040503050406030204" pitchFamily="18" charset="0"/>
                                  </a:rPr>
                                  <m:t>𝐺</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𝐶</m:t>
                                </m:r>
                                <m:r>
                                  <a:rPr lang="en-US" b="0" i="1" smtClean="0">
                                    <a:latin typeface="Cambria Math" panose="02040503050406030204" pitchFamily="18" charset="0"/>
                                  </a:rPr>
                                  <m:t>𝐺</m:t>
                                </m:r>
                              </m:sub>
                            </m:sSub>
                          </m:e>
                        </m:eqAr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𝑔</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𝑔</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𝑔</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𝑔</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𝑔</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𝑔</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𝑔</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𝑔</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𝑔</m:t>
                                  </m:r>
                                </m:sub>
                              </m:sSub>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𝐵</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𝐶</m:t>
                                </m:r>
                              </m:sub>
                            </m:sSub>
                          </m:e>
                        </m:eqArr>
                      </m:e>
                    </m:d>
                  </m:oMath>
                </a14:m>
                <a:endParaRPr lang="en-US" dirty="0">
                  <a:latin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4191000" y="3521323"/>
                <a:ext cx="3865930" cy="975460"/>
              </a:xfrm>
              <a:prstGeom prst="rect">
                <a:avLst/>
              </a:prstGeom>
              <a:blipFill>
                <a:blip r:embed="rId7"/>
                <a:stretch>
                  <a:fillRect/>
                </a:stretch>
              </a:blipFill>
            </p:spPr>
            <p:txBody>
              <a:bodyPr/>
              <a:lstStyle/>
              <a:p>
                <a:r>
                  <a:rPr lang="en-US">
                    <a:noFill/>
                  </a:rPr>
                  <a:t> </a:t>
                </a:r>
              </a:p>
            </p:txBody>
          </p:sp>
        </mc:Fallback>
      </mc:AlternateContent>
      <p:sp>
        <p:nvSpPr>
          <p:cNvPr id="22" name="TextBox 21"/>
          <p:cNvSpPr txBox="1"/>
          <p:nvPr/>
        </p:nvSpPr>
        <p:spPr>
          <a:xfrm>
            <a:off x="8447262" y="3824387"/>
            <a:ext cx="569387" cy="369332"/>
          </a:xfrm>
          <a:prstGeom prst="rect">
            <a:avLst/>
          </a:prstGeom>
          <a:noFill/>
        </p:spPr>
        <p:txBody>
          <a:bodyPr wrap="none" rtlCol="0">
            <a:spAutoFit/>
          </a:bodyPr>
          <a:lstStyle/>
          <a:p>
            <a:r>
              <a:rPr lang="en-US" dirty="0">
                <a:latin typeface="Times New Roman" panose="02020603050405020304" pitchFamily="18" charset="0"/>
              </a:rPr>
              <a:t>(83)</a:t>
            </a:r>
          </a:p>
        </p:txBody>
      </p:sp>
      <mc:AlternateContent xmlns:mc="http://schemas.openxmlformats.org/markup-compatibility/2006" xmlns:a14="http://schemas.microsoft.com/office/drawing/2010/main">
        <mc:Choice Requires="a14">
          <p:sp>
            <p:nvSpPr>
              <p:cNvPr id="24" name="Rectangle 23"/>
              <p:cNvSpPr/>
              <p:nvPr/>
            </p:nvSpPr>
            <p:spPr>
              <a:xfrm>
                <a:off x="4188372" y="4787305"/>
                <a:ext cx="3810851"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𝐿𝑁</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𝐿𝐺</m:t>
                            </m:r>
                          </m:e>
                          <m:sub>
                            <m:r>
                              <a:rPr lang="en-US" i="1">
                                <a:latin typeface="Cambria Math" panose="02040503050406030204" pitchFamily="18" charset="0"/>
                              </a:rPr>
                              <m:t>𝐴</m:t>
                            </m:r>
                            <m:r>
                              <a:rPr lang="en-US" b="0" i="1" smtClean="0">
                                <a:latin typeface="Cambria Math" panose="02040503050406030204" pitchFamily="18" charset="0"/>
                              </a:rPr>
                              <m:t>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smtClean="0">
                            <a:latin typeface="Cambria Math" panose="02040503050406030204" pitchFamily="18" charset="0"/>
                          </a:rPr>
                          <m:t>𝑍</m:t>
                        </m:r>
                        <m:r>
                          <a:rPr lang="en-US" b="0" i="1" smtClean="0">
                            <a:latin typeface="Cambria Math" panose="02040503050406030204" pitchFamily="18" charset="0"/>
                          </a:rPr>
                          <m:t>𝐺</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endParaRPr lang="en-US" dirty="0">
                  <a:latin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4188372" y="4787305"/>
                <a:ext cx="3810851" cy="369332"/>
              </a:xfrm>
              <a:prstGeom prst="rect">
                <a:avLst/>
              </a:prstGeom>
              <a:blipFill>
                <a:blip r:embed="rId8"/>
                <a:stretch>
                  <a:fillRect/>
                </a:stretch>
              </a:blipFill>
            </p:spPr>
            <p:txBody>
              <a:bodyPr/>
              <a:lstStyle/>
              <a:p>
                <a:r>
                  <a:rPr lang="en-US">
                    <a:noFill/>
                  </a:rPr>
                  <a:t> </a:t>
                </a:r>
              </a:p>
            </p:txBody>
          </p:sp>
        </mc:Fallback>
      </mc:AlternateContent>
      <p:sp>
        <p:nvSpPr>
          <p:cNvPr id="25" name="Rectangle 24"/>
          <p:cNvSpPr/>
          <p:nvPr/>
        </p:nvSpPr>
        <p:spPr>
          <a:xfrm>
            <a:off x="4148334" y="5247104"/>
            <a:ext cx="811441" cy="400110"/>
          </a:xfrm>
          <a:prstGeom prst="rect">
            <a:avLst/>
          </a:prstGeom>
        </p:spPr>
        <p:txBody>
          <a:bodyPr wrap="none">
            <a:spAutoFit/>
          </a:bodyPr>
          <a:lstStyle/>
          <a:p>
            <a:r>
              <a:rPr lang="en-US" sz="2000" dirty="0">
                <a:solidFill>
                  <a:srgbClr val="000000"/>
                </a:solidFill>
                <a:latin typeface="Times New Roman" panose="02020603050405020304" pitchFamily="18" charset="0"/>
              </a:rPr>
              <a:t>where</a:t>
            </a:r>
            <a:endParaRPr lang="en-US" sz="20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6" name="Rectangle 25"/>
              <p:cNvSpPr/>
              <p:nvPr/>
            </p:nvSpPr>
            <p:spPr>
              <a:xfrm>
                <a:off x="4959775" y="5181600"/>
                <a:ext cx="2371034" cy="9754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𝑍𝐺</m:t>
                          </m: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𝑔</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𝑔</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𝑔</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𝑔</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𝑔</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𝑔</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𝑔</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𝑔</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𝑔</m:t>
                                    </m:r>
                                  </m:sub>
                                </m:sSub>
                              </m:e>
                            </m:mr>
                          </m:m>
                        </m:e>
                      </m:d>
                    </m:oMath>
                  </m:oMathPara>
                </a14:m>
                <a:endParaRPr lang="en-US" dirty="0">
                  <a:latin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4959775" y="5181600"/>
                <a:ext cx="2371034" cy="975460"/>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45121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7647030" cy="584775"/>
          </a:xfrm>
          <a:prstGeom prst="rect">
            <a:avLst/>
          </a:prstGeom>
        </p:spPr>
        <p:txBody>
          <a:bodyPr wrap="none">
            <a:spAutoFit/>
          </a:bodyPr>
          <a:lstStyle/>
          <a:p>
            <a:r>
              <a:rPr lang="en-US" sz="3200" dirty="0">
                <a:solidFill>
                  <a:srgbClr val="C8102E"/>
                </a:solidFill>
                <a:latin typeface="+mj-lt"/>
                <a:ea typeface="+mj-ea"/>
                <a:cs typeface="+mj-cs"/>
              </a:rPr>
              <a:t>Grounded Wye-Delta Step-Down Connection</a:t>
            </a:r>
          </a:p>
        </p:txBody>
      </p:sp>
      <mc:AlternateContent xmlns:mc="http://schemas.openxmlformats.org/markup-compatibility/2006" xmlns:a14="http://schemas.microsoft.com/office/drawing/2010/main">
        <mc:Choice Requires="a14">
          <p:sp>
            <p:nvSpPr>
              <p:cNvPr id="21" name="Rectangle 20"/>
              <p:cNvSpPr/>
              <p:nvPr/>
            </p:nvSpPr>
            <p:spPr>
              <a:xfrm>
                <a:off x="2396359" y="1065064"/>
                <a:ext cx="4653133" cy="97270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𝑎𝑏</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𝑏𝑐</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𝑐𝑎</m:t>
                                </m:r>
                              </m:sub>
                            </m:sSub>
                          </m:e>
                        </m:eqArr>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i="1" smtClean="0">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b="0" i="1" smtClean="0">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b="0" i="1" smtClean="0">
                                    <a:latin typeface="Cambria Math" panose="02040503050406030204" pitchFamily="18" charset="0"/>
                                  </a:rPr>
                                  <m:t>𝑐</m:t>
                                </m:r>
                              </m:sub>
                            </m:sSub>
                          </m:e>
                        </m:eqAr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b="0" i="1" smtClean="0">
                                      <a:latin typeface="Cambria Math" panose="02040503050406030204" pitchFamily="18" charset="0"/>
                                    </a:rPr>
                                    <m:t>𝑍𝑡</m:t>
                                  </m:r>
                                </m:e>
                                <m:sub>
                                  <m:r>
                                    <a:rPr lang="en-US" b="0" i="1" smtClean="0">
                                      <a:latin typeface="Cambria Math" panose="02040503050406030204" pitchFamily="18" charset="0"/>
                                    </a:rPr>
                                    <m:t>𝑎𝑏</m:t>
                                  </m:r>
                                </m:sub>
                              </m:sSub>
                            </m:e>
                            <m:e>
                              <m:r>
                                <a:rPr lang="en-US" b="0" i="1" smtClean="0">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𝑏</m:t>
                                  </m:r>
                                  <m:r>
                                    <a:rPr lang="en-US" b="0" i="1" smtClean="0">
                                      <a:latin typeface="Cambria Math" panose="02040503050406030204" pitchFamily="18" charset="0"/>
                                    </a:rPr>
                                    <m:t>𝑐</m:t>
                                  </m:r>
                                </m:sub>
                              </m:sSub>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𝑐𝑎</m:t>
                                  </m:r>
                                </m:sub>
                              </m:sSub>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i="1">
                                    <a:latin typeface="Cambria Math" panose="02040503050406030204" pitchFamily="18" charset="0"/>
                                  </a:rPr>
                                  <m:t>𝑏𝑎</m:t>
                                </m:r>
                              </m:sub>
                            </m:sSub>
                          </m:e>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i="1">
                                    <a:latin typeface="Cambria Math" panose="02040503050406030204" pitchFamily="18" charset="0"/>
                                  </a:rPr>
                                  <m:t>𝑐𝑏</m:t>
                                </m:r>
                              </m:sub>
                            </m:sSub>
                          </m:e>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i="1">
                                    <a:latin typeface="Cambria Math" panose="02040503050406030204" pitchFamily="18" charset="0"/>
                                  </a:rPr>
                                  <m:t>𝑎𝑐</m:t>
                                </m:r>
                              </m:sub>
                            </m:sSub>
                          </m:e>
                        </m:eqArr>
                      </m:e>
                    </m:d>
                  </m:oMath>
                </a14:m>
                <a:endParaRPr lang="en-US" dirty="0">
                  <a:latin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2396359" y="1065064"/>
                <a:ext cx="4653133" cy="972702"/>
              </a:xfrm>
              <a:prstGeom prst="rect">
                <a:avLst/>
              </a:prstGeom>
              <a:blipFill>
                <a:blip r:embed="rId2"/>
                <a:stretch>
                  <a:fillRect/>
                </a:stretch>
              </a:blipFill>
            </p:spPr>
            <p:txBody>
              <a:bodyPr/>
              <a:lstStyle/>
              <a:p>
                <a:r>
                  <a:rPr lang="en-US">
                    <a:noFill/>
                  </a:rPr>
                  <a:t> </a:t>
                </a:r>
              </a:p>
            </p:txBody>
          </p:sp>
        </mc:Fallback>
      </mc:AlternateContent>
      <p:sp>
        <p:nvSpPr>
          <p:cNvPr id="22" name="TextBox 21"/>
          <p:cNvSpPr txBox="1"/>
          <p:nvPr/>
        </p:nvSpPr>
        <p:spPr>
          <a:xfrm>
            <a:off x="8347841" y="1366749"/>
            <a:ext cx="569387" cy="369332"/>
          </a:xfrm>
          <a:prstGeom prst="rect">
            <a:avLst/>
          </a:prstGeom>
          <a:noFill/>
        </p:spPr>
        <p:txBody>
          <a:bodyPr wrap="none" rtlCol="0">
            <a:spAutoFit/>
          </a:bodyPr>
          <a:lstStyle/>
          <a:p>
            <a:r>
              <a:rPr lang="en-US" dirty="0">
                <a:latin typeface="Times New Roman" panose="02020603050405020304" pitchFamily="18" charset="0"/>
              </a:rPr>
              <a:t>(84)</a:t>
            </a:r>
          </a:p>
        </p:txBody>
      </p:sp>
      <mc:AlternateContent xmlns:mc="http://schemas.openxmlformats.org/markup-compatibility/2006" xmlns:a14="http://schemas.microsoft.com/office/drawing/2010/main">
        <mc:Choice Requires="a14">
          <p:sp>
            <p:nvSpPr>
              <p:cNvPr id="23" name="Rectangle 22"/>
              <p:cNvSpPr/>
              <p:nvPr/>
            </p:nvSpPr>
            <p:spPr>
              <a:xfrm>
                <a:off x="2759374" y="2101573"/>
                <a:ext cx="3927101"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i="1" smtClean="0">
                                <a:latin typeface="Cambria Math" panose="02040503050406030204" pitchFamily="18" charset="0"/>
                              </a:rPr>
                              <m:t>𝑎</m:t>
                            </m:r>
                            <m:r>
                              <a:rPr lang="en-US" b="0" i="1" smtClean="0">
                                <a:latin typeface="Cambria Math" panose="02040503050406030204" pitchFamily="18" charset="0"/>
                              </a:rPr>
                              <m:t>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i="1" smtClean="0">
                                <a:latin typeface="Cambria Math" panose="02040503050406030204" pitchFamily="18" charset="0"/>
                              </a:rPr>
                              <m:t>𝑎</m:t>
                            </m:r>
                            <m:r>
                              <a:rPr lang="en-US" b="0" i="1" smtClean="0">
                                <a:latin typeface="Cambria Math" panose="02040503050406030204" pitchFamily="18" charset="0"/>
                              </a:rPr>
                              <m:t>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𝑍𝑡</m:t>
                            </m:r>
                          </m:e>
                          <m:sub>
                            <m:r>
                              <a:rPr lang="en-US" i="1">
                                <a:latin typeface="Cambria Math" panose="02040503050406030204" pitchFamily="18" charset="0"/>
                              </a:rPr>
                              <m:t>𝑎𝑏𝑐</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b="0" i="1" smtClean="0">
                                <a:latin typeface="Cambria Math" panose="02040503050406030204" pitchFamily="18" charset="0"/>
                              </a:rPr>
                              <m:t>𝑎</m:t>
                            </m:r>
                            <m:r>
                              <a:rPr lang="en-US" i="1">
                                <a:latin typeface="Cambria Math" panose="02040503050406030204" pitchFamily="18" charset="0"/>
                              </a:rPr>
                              <m:t>𝑏</m:t>
                            </m:r>
                            <m:r>
                              <a:rPr lang="en-US" b="0" i="1" smtClean="0">
                                <a:latin typeface="Cambria Math" panose="02040503050406030204" pitchFamily="18" charset="0"/>
                              </a:rPr>
                              <m:t>𝑐</m:t>
                            </m:r>
                          </m:sub>
                        </m:sSub>
                      </m:e>
                    </m:d>
                  </m:oMath>
                </a14:m>
                <a:endParaRPr lang="en-US" dirty="0">
                  <a:latin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2759374" y="2101573"/>
                <a:ext cx="3927101" cy="369332"/>
              </a:xfrm>
              <a:prstGeom prst="rect">
                <a:avLst/>
              </a:prstGeom>
              <a:blipFill>
                <a:blip r:embed="rId3"/>
                <a:stretch>
                  <a:fillRect b="-1667"/>
                </a:stretch>
              </a:blipFill>
            </p:spPr>
            <p:txBody>
              <a:bodyPr/>
              <a:lstStyle/>
              <a:p>
                <a:r>
                  <a:rPr lang="en-US">
                    <a:noFill/>
                  </a:rPr>
                  <a:t> </a:t>
                </a:r>
              </a:p>
            </p:txBody>
          </p:sp>
        </mc:Fallback>
      </mc:AlternateContent>
      <p:sp>
        <p:nvSpPr>
          <p:cNvPr id="2" name="Rectangle 1"/>
          <p:cNvSpPr/>
          <p:nvPr/>
        </p:nvSpPr>
        <p:spPr>
          <a:xfrm>
            <a:off x="126124" y="622168"/>
            <a:ext cx="8229600" cy="400110"/>
          </a:xfrm>
          <a:prstGeom prst="rect">
            <a:avLst/>
          </a:prstGeom>
        </p:spPr>
        <p:txBody>
          <a:bodyPr wrap="square">
            <a:spAutoFit/>
          </a:bodyPr>
          <a:lstStyle/>
          <a:p>
            <a:r>
              <a:rPr lang="en-US" sz="2000" dirty="0">
                <a:solidFill>
                  <a:srgbClr val="000000"/>
                </a:solidFill>
                <a:latin typeface="Times New Roman" panose="02020603050405020304" pitchFamily="18" charset="0"/>
              </a:rPr>
              <a:t>The line-to-line voltages on the delta side are given by</a:t>
            </a:r>
            <a:endParaRPr lang="en-US" sz="2000" dirty="0">
              <a:solidFill>
                <a:srgbClr val="000000"/>
              </a:solidFill>
              <a:effectLst/>
              <a:latin typeface="Times New Roman" panose="02020603050405020304" pitchFamily="18" charset="0"/>
            </a:endParaRPr>
          </a:p>
        </p:txBody>
      </p:sp>
      <p:sp>
        <p:nvSpPr>
          <p:cNvPr id="5" name="Rectangle 4"/>
          <p:cNvSpPr/>
          <p:nvPr/>
        </p:nvSpPr>
        <p:spPr>
          <a:xfrm>
            <a:off x="152400" y="2995243"/>
            <a:ext cx="8915400" cy="400110"/>
          </a:xfrm>
          <a:prstGeom prst="rect">
            <a:avLst/>
          </a:prstGeom>
        </p:spPr>
        <p:txBody>
          <a:bodyPr wrap="square">
            <a:spAutoFit/>
          </a:bodyPr>
          <a:lstStyle/>
          <a:p>
            <a:r>
              <a:rPr lang="en-US" sz="2000" dirty="0">
                <a:solidFill>
                  <a:srgbClr val="000000"/>
                </a:solidFill>
                <a:latin typeface="Times New Roman" panose="02020603050405020304" pitchFamily="18" charset="0"/>
              </a:rPr>
              <a:t>Substitute Equation (82) into Equation (84):</a:t>
            </a:r>
            <a:endParaRPr lang="en-US" sz="2000" dirty="0">
              <a:solidFill>
                <a:srgbClr val="000000"/>
              </a:solidFill>
              <a:effectLst/>
              <a:latin typeface="Times New Roman" panose="02020603050405020304" pitchFamily="18" charset="0"/>
            </a:endParaRPr>
          </a:p>
        </p:txBody>
      </p:sp>
      <p:sp>
        <p:nvSpPr>
          <p:cNvPr id="27" name="TextBox 26"/>
          <p:cNvSpPr txBox="1"/>
          <p:nvPr/>
        </p:nvSpPr>
        <p:spPr>
          <a:xfrm>
            <a:off x="8347840" y="2495853"/>
            <a:ext cx="569387" cy="369332"/>
          </a:xfrm>
          <a:prstGeom prst="rect">
            <a:avLst/>
          </a:prstGeom>
          <a:noFill/>
        </p:spPr>
        <p:txBody>
          <a:bodyPr wrap="none" rtlCol="0">
            <a:spAutoFit/>
          </a:bodyPr>
          <a:lstStyle/>
          <a:p>
            <a:r>
              <a:rPr lang="en-US" dirty="0">
                <a:latin typeface="Times New Roman" panose="02020603050405020304" pitchFamily="18" charset="0"/>
              </a:rPr>
              <a:t>(82)</a:t>
            </a:r>
          </a:p>
        </p:txBody>
      </p:sp>
      <mc:AlternateContent xmlns:mc="http://schemas.openxmlformats.org/markup-compatibility/2006" xmlns:a14="http://schemas.microsoft.com/office/drawing/2010/main">
        <mc:Choice Requires="a14">
          <p:sp>
            <p:nvSpPr>
              <p:cNvPr id="28" name="Rectangle 27"/>
              <p:cNvSpPr/>
              <p:nvPr/>
            </p:nvSpPr>
            <p:spPr>
              <a:xfrm>
                <a:off x="2971800" y="2534712"/>
                <a:ext cx="2944268"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b="0" i="1" smtClean="0">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𝑉𝐿𝑁</m:t>
                            </m:r>
                          </m:e>
                          <m:sub>
                            <m:r>
                              <a:rPr lang="en-US" i="1">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2971800" y="2534712"/>
                <a:ext cx="2944268" cy="369332"/>
              </a:xfrm>
              <a:prstGeom prst="rect">
                <a:avLst/>
              </a:prstGeom>
              <a:blipFill>
                <a:blip r:embed="rId4"/>
                <a:stretch>
                  <a:fillRect b="-1667"/>
                </a:stretch>
              </a:blipFill>
            </p:spPr>
            <p:txBody>
              <a:bodyPr/>
              <a:lstStyle/>
              <a:p>
                <a:r>
                  <a:rPr lang="en-US">
                    <a:noFill/>
                  </a:rPr>
                  <a:t> </a:t>
                </a:r>
              </a:p>
            </p:txBody>
          </p:sp>
        </mc:Fallback>
      </mc:AlternateContent>
      <p:sp>
        <p:nvSpPr>
          <p:cNvPr id="29" name="TextBox 28"/>
          <p:cNvSpPr txBox="1"/>
          <p:nvPr/>
        </p:nvSpPr>
        <p:spPr>
          <a:xfrm>
            <a:off x="8347840" y="3601780"/>
            <a:ext cx="569387" cy="369332"/>
          </a:xfrm>
          <a:prstGeom prst="rect">
            <a:avLst/>
          </a:prstGeom>
          <a:noFill/>
        </p:spPr>
        <p:txBody>
          <a:bodyPr wrap="none" rtlCol="0">
            <a:spAutoFit/>
          </a:bodyPr>
          <a:lstStyle/>
          <a:p>
            <a:r>
              <a:rPr lang="en-US" dirty="0">
                <a:latin typeface="Times New Roman" panose="02020603050405020304" pitchFamily="18" charset="0"/>
              </a:rPr>
              <a:t>(85)</a:t>
            </a:r>
          </a:p>
        </p:txBody>
      </p:sp>
      <mc:AlternateContent xmlns:mc="http://schemas.openxmlformats.org/markup-compatibility/2006" xmlns:a14="http://schemas.microsoft.com/office/drawing/2010/main">
        <mc:Choice Requires="a14">
          <p:sp>
            <p:nvSpPr>
              <p:cNvPr id="30" name="Rectangle 29"/>
              <p:cNvSpPr/>
              <p:nvPr/>
            </p:nvSpPr>
            <p:spPr>
              <a:xfrm>
                <a:off x="2388476" y="3550359"/>
                <a:ext cx="4995663"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b="0" i="1" smtClean="0">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𝑉𝐿𝑁</m:t>
                            </m:r>
                          </m:e>
                          <m:sub>
                            <m:r>
                              <a:rPr lang="en-US" i="1">
                                <a:latin typeface="Cambria Math" panose="02040503050406030204" pitchFamily="18" charset="0"/>
                              </a:rPr>
                              <m:t>𝐴𝐵𝐶</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𝑎𝑏𝑐</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2388476" y="3550359"/>
                <a:ext cx="4995663" cy="369332"/>
              </a:xfrm>
              <a:prstGeom prst="rect">
                <a:avLst/>
              </a:prstGeom>
              <a:blipFill>
                <a:blip r:embed="rId5"/>
                <a:stretch>
                  <a:fillRect b="-1639"/>
                </a:stretch>
              </a:blipFill>
            </p:spPr>
            <p:txBody>
              <a:bodyPr/>
              <a:lstStyle/>
              <a:p>
                <a:r>
                  <a:rPr lang="en-US">
                    <a:noFill/>
                  </a:rPr>
                  <a:t> </a:t>
                </a:r>
              </a:p>
            </p:txBody>
          </p:sp>
        </mc:Fallback>
      </mc:AlternateContent>
      <p:sp>
        <p:nvSpPr>
          <p:cNvPr id="7" name="Rectangle 6"/>
          <p:cNvSpPr/>
          <p:nvPr/>
        </p:nvSpPr>
        <p:spPr>
          <a:xfrm>
            <a:off x="182840" y="4508952"/>
            <a:ext cx="4703467" cy="400110"/>
          </a:xfrm>
          <a:prstGeom prst="rect">
            <a:avLst/>
          </a:prstGeom>
        </p:spPr>
        <p:txBody>
          <a:bodyPr wrap="none">
            <a:spAutoFit/>
          </a:bodyPr>
          <a:lstStyle/>
          <a:p>
            <a:r>
              <a:rPr lang="en-US" sz="2000" dirty="0">
                <a:solidFill>
                  <a:srgbClr val="000000"/>
                </a:solidFill>
                <a:latin typeface="Times New Roman" panose="02020603050405020304" pitchFamily="18" charset="0"/>
              </a:rPr>
              <a:t>Substitute Equation (81) into Equation (85):</a:t>
            </a:r>
          </a:p>
        </p:txBody>
      </p:sp>
      <mc:AlternateContent xmlns:mc="http://schemas.openxmlformats.org/markup-compatibility/2006" xmlns:a14="http://schemas.microsoft.com/office/drawing/2010/main">
        <mc:Choice Requires="a14">
          <p:sp>
            <p:nvSpPr>
              <p:cNvPr id="31" name="Rectangle 30"/>
              <p:cNvSpPr/>
              <p:nvPr/>
            </p:nvSpPr>
            <p:spPr>
              <a:xfrm>
                <a:off x="3450359" y="4066791"/>
                <a:ext cx="2319481"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r>
                              <a:rPr lang="en-US" b="0" i="1" smtClean="0">
                                <a:latin typeface="Cambria Math" panose="02040503050406030204" pitchFamily="18" charset="0"/>
                              </a:rPr>
                              <m:t>𝐷</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3450359" y="4066791"/>
                <a:ext cx="2319481" cy="369332"/>
              </a:xfrm>
              <a:prstGeom prst="rect">
                <a:avLst/>
              </a:prstGeom>
              <a:blipFill>
                <a:blip r:embed="rId6"/>
                <a:stretch>
                  <a:fillRect b="-1639"/>
                </a:stretch>
              </a:blipFill>
            </p:spPr>
            <p:txBody>
              <a:bodyPr/>
              <a:lstStyle/>
              <a:p>
                <a:r>
                  <a:rPr lang="en-US">
                    <a:noFill/>
                  </a:rPr>
                  <a:t> </a:t>
                </a:r>
              </a:p>
            </p:txBody>
          </p:sp>
        </mc:Fallback>
      </mc:AlternateContent>
      <p:sp>
        <p:nvSpPr>
          <p:cNvPr id="32" name="TextBox 31"/>
          <p:cNvSpPr txBox="1"/>
          <p:nvPr/>
        </p:nvSpPr>
        <p:spPr>
          <a:xfrm>
            <a:off x="8347839" y="4066791"/>
            <a:ext cx="569387" cy="369332"/>
          </a:xfrm>
          <a:prstGeom prst="rect">
            <a:avLst/>
          </a:prstGeom>
          <a:noFill/>
        </p:spPr>
        <p:txBody>
          <a:bodyPr wrap="none" rtlCol="0">
            <a:spAutoFit/>
          </a:bodyPr>
          <a:lstStyle/>
          <a:p>
            <a:r>
              <a:rPr lang="en-US" dirty="0">
                <a:latin typeface="Times New Roman" panose="02020603050405020304" pitchFamily="18" charset="0"/>
              </a:rPr>
              <a:t>(81)</a:t>
            </a:r>
          </a:p>
        </p:txBody>
      </p:sp>
      <p:sp>
        <p:nvSpPr>
          <p:cNvPr id="33" name="TextBox 32"/>
          <p:cNvSpPr txBox="1"/>
          <p:nvPr/>
        </p:nvSpPr>
        <p:spPr>
          <a:xfrm>
            <a:off x="8347840" y="5207458"/>
            <a:ext cx="569387" cy="369332"/>
          </a:xfrm>
          <a:prstGeom prst="rect">
            <a:avLst/>
          </a:prstGeom>
          <a:noFill/>
        </p:spPr>
        <p:txBody>
          <a:bodyPr wrap="none" rtlCol="0">
            <a:spAutoFit/>
          </a:bodyPr>
          <a:lstStyle/>
          <a:p>
            <a:r>
              <a:rPr lang="en-US" dirty="0">
                <a:latin typeface="Times New Roman" panose="02020603050405020304" pitchFamily="18" charset="0"/>
              </a:rPr>
              <a:t>(86)</a:t>
            </a:r>
          </a:p>
        </p:txBody>
      </p:sp>
      <mc:AlternateContent xmlns:mc="http://schemas.openxmlformats.org/markup-compatibility/2006" xmlns:a14="http://schemas.microsoft.com/office/drawing/2010/main">
        <mc:Choice Requires="a14">
          <p:sp>
            <p:nvSpPr>
              <p:cNvPr id="34" name="Rectangle 33"/>
              <p:cNvSpPr/>
              <p:nvPr/>
            </p:nvSpPr>
            <p:spPr>
              <a:xfrm>
                <a:off x="1861921" y="5215683"/>
                <a:ext cx="5626412"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b="0" i="1" smtClean="0">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𝑉𝐿𝑁</m:t>
                            </m:r>
                          </m:e>
                          <m:sub>
                            <m:r>
                              <a:rPr lang="en-US" i="1">
                                <a:latin typeface="Cambria Math" panose="02040503050406030204" pitchFamily="18" charset="0"/>
                              </a:rPr>
                              <m:t>𝐴𝐵𝐶</m:t>
                            </m:r>
                          </m:sub>
                        </m:sSub>
                      </m:e>
                    </m:d>
                    <m:r>
                      <a:rPr lang="en-US" i="1">
                        <a:latin typeface="Cambria Math" panose="02040503050406030204" pitchFamily="18" charset="0"/>
                      </a:rPr>
                      <m:t>−</m:t>
                    </m:r>
                    <m:r>
                      <m:rPr>
                        <m:nor/>
                      </m:rPr>
                      <a:rPr lang="en-US" b="0" i="0"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𝑎𝑏𝑐</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r>
                      <m:rPr>
                        <m:nor/>
                      </m:rPr>
                      <a:rPr lang="en-US" b="0" i="0" smtClean="0">
                        <a:latin typeface="Cambria Math" panose="02040503050406030204" pitchFamily="18" charset="0"/>
                      </a:rPr>
                      <m:t>)</m:t>
                    </m:r>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34" name="Rectangle 33"/>
              <p:cNvSpPr>
                <a:spLocks noRot="1" noChangeAspect="1" noMove="1" noResize="1" noEditPoints="1" noAdjustHandles="1" noChangeArrowheads="1" noChangeShapeType="1" noTextEdit="1"/>
              </p:cNvSpPr>
              <p:nvPr/>
            </p:nvSpPr>
            <p:spPr>
              <a:xfrm>
                <a:off x="1861921" y="5215683"/>
                <a:ext cx="5626412" cy="369332"/>
              </a:xfrm>
              <a:prstGeom prst="rect">
                <a:avLst/>
              </a:prstGeom>
              <a:blipFill>
                <a:blip r:embed="rId7"/>
                <a:stretch>
                  <a:fillRect b="-15000"/>
                </a:stretch>
              </a:blipFill>
            </p:spPr>
            <p:txBody>
              <a:bodyPr/>
              <a:lstStyle/>
              <a:p>
                <a:r>
                  <a:rPr lang="en-US">
                    <a:noFill/>
                  </a:rPr>
                  <a:t> </a:t>
                </a:r>
              </a:p>
            </p:txBody>
          </p:sp>
        </mc:Fallback>
      </mc:AlternateContent>
    </p:spTree>
    <p:extLst>
      <p:ext uri="{BB962C8B-B14F-4D97-AF65-F5344CB8AC3E}">
        <p14:creationId xmlns:p14="http://schemas.microsoft.com/office/powerpoint/2010/main" val="34043863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7647030" cy="584775"/>
          </a:xfrm>
          <a:prstGeom prst="rect">
            <a:avLst/>
          </a:prstGeom>
        </p:spPr>
        <p:txBody>
          <a:bodyPr wrap="none">
            <a:spAutoFit/>
          </a:bodyPr>
          <a:lstStyle/>
          <a:p>
            <a:r>
              <a:rPr lang="en-US" sz="3200" dirty="0">
                <a:solidFill>
                  <a:srgbClr val="C8102E"/>
                </a:solidFill>
                <a:latin typeface="+mj-lt"/>
                <a:ea typeface="+mj-ea"/>
                <a:cs typeface="+mj-cs"/>
              </a:rPr>
              <a:t>Grounded Wye-Delta Step-Down Connection</a:t>
            </a:r>
          </a:p>
        </p:txBody>
      </p:sp>
      <p:sp>
        <p:nvSpPr>
          <p:cNvPr id="33" name="TextBox 32"/>
          <p:cNvSpPr txBox="1"/>
          <p:nvPr/>
        </p:nvSpPr>
        <p:spPr>
          <a:xfrm>
            <a:off x="8384626" y="1154668"/>
            <a:ext cx="569387" cy="369332"/>
          </a:xfrm>
          <a:prstGeom prst="rect">
            <a:avLst/>
          </a:prstGeom>
          <a:noFill/>
        </p:spPr>
        <p:txBody>
          <a:bodyPr wrap="none" rtlCol="0">
            <a:spAutoFit/>
          </a:bodyPr>
          <a:lstStyle/>
          <a:p>
            <a:r>
              <a:rPr lang="en-US" dirty="0">
                <a:latin typeface="Times New Roman" panose="02020603050405020304" pitchFamily="18" charset="0"/>
              </a:rPr>
              <a:t>(86)</a:t>
            </a:r>
          </a:p>
        </p:txBody>
      </p:sp>
      <mc:AlternateContent xmlns:mc="http://schemas.openxmlformats.org/markup-compatibility/2006" xmlns:a14="http://schemas.microsoft.com/office/drawing/2010/main">
        <mc:Choice Requires="a14">
          <p:sp>
            <p:nvSpPr>
              <p:cNvPr id="34" name="Rectangle 33"/>
              <p:cNvSpPr/>
              <p:nvPr/>
            </p:nvSpPr>
            <p:spPr>
              <a:xfrm>
                <a:off x="1916922" y="1152040"/>
                <a:ext cx="5626412"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b="0" i="1" smtClean="0">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𝑉𝐿𝑁</m:t>
                            </m:r>
                          </m:e>
                          <m:sub>
                            <m:r>
                              <a:rPr lang="en-US" i="1">
                                <a:latin typeface="Cambria Math" panose="02040503050406030204" pitchFamily="18" charset="0"/>
                              </a:rPr>
                              <m:t>𝐴𝐵𝐶</m:t>
                            </m:r>
                          </m:sub>
                        </m:sSub>
                      </m:e>
                    </m:d>
                    <m:r>
                      <a:rPr lang="en-US" i="1">
                        <a:latin typeface="Cambria Math" panose="02040503050406030204" pitchFamily="18" charset="0"/>
                      </a:rPr>
                      <m:t>−</m:t>
                    </m:r>
                    <m:r>
                      <m:rPr>
                        <m:nor/>
                      </m:rPr>
                      <a:rPr lang="en-US" b="0" i="0"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𝑎𝑏𝑐</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r>
                      <m:rPr>
                        <m:nor/>
                      </m:rPr>
                      <a:rPr lang="en-US" b="0" i="0" smtClean="0">
                        <a:latin typeface="Cambria Math" panose="02040503050406030204" pitchFamily="18" charset="0"/>
                      </a:rPr>
                      <m:t>)</m:t>
                    </m:r>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34" name="Rectangle 33"/>
              <p:cNvSpPr>
                <a:spLocks noRot="1" noChangeAspect="1" noMove="1" noResize="1" noEditPoints="1" noAdjustHandles="1" noChangeArrowheads="1" noChangeShapeType="1" noTextEdit="1"/>
              </p:cNvSpPr>
              <p:nvPr/>
            </p:nvSpPr>
            <p:spPr>
              <a:xfrm>
                <a:off x="1916922" y="1152040"/>
                <a:ext cx="5626412" cy="369332"/>
              </a:xfrm>
              <a:prstGeom prst="rect">
                <a:avLst/>
              </a:prstGeom>
              <a:blipFill>
                <a:blip r:embed="rId2"/>
                <a:stretch>
                  <a:fillRect b="-13115"/>
                </a:stretch>
              </a:blipFill>
            </p:spPr>
            <p:txBody>
              <a:bodyPr/>
              <a:lstStyle/>
              <a:p>
                <a:r>
                  <a:rPr lang="en-US">
                    <a:noFill/>
                  </a:rPr>
                  <a:t> </a:t>
                </a:r>
              </a:p>
            </p:txBody>
          </p:sp>
        </mc:Fallback>
      </mc:AlternateContent>
      <p:sp>
        <p:nvSpPr>
          <p:cNvPr id="18" name="TextBox 17"/>
          <p:cNvSpPr txBox="1"/>
          <p:nvPr/>
        </p:nvSpPr>
        <p:spPr>
          <a:xfrm>
            <a:off x="8384627" y="621070"/>
            <a:ext cx="569387" cy="369332"/>
          </a:xfrm>
          <a:prstGeom prst="rect">
            <a:avLst/>
          </a:prstGeom>
          <a:noFill/>
        </p:spPr>
        <p:txBody>
          <a:bodyPr wrap="none" rtlCol="0">
            <a:spAutoFit/>
          </a:bodyPr>
          <a:lstStyle/>
          <a:p>
            <a:r>
              <a:rPr lang="en-US" dirty="0">
                <a:latin typeface="Times New Roman" panose="02020603050405020304" pitchFamily="18" charset="0"/>
              </a:rPr>
              <a:t>(83)</a:t>
            </a:r>
          </a:p>
        </p:txBody>
      </p:sp>
      <mc:AlternateContent xmlns:mc="http://schemas.openxmlformats.org/markup-compatibility/2006" xmlns:a14="http://schemas.microsoft.com/office/drawing/2010/main">
        <mc:Choice Requires="a14">
          <p:sp>
            <p:nvSpPr>
              <p:cNvPr id="19" name="Rectangle 18"/>
              <p:cNvSpPr/>
              <p:nvPr/>
            </p:nvSpPr>
            <p:spPr>
              <a:xfrm>
                <a:off x="2680184" y="621070"/>
                <a:ext cx="3810851"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𝐿𝑁</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𝐿𝐺</m:t>
                            </m:r>
                          </m:e>
                          <m:sub>
                            <m:r>
                              <a:rPr lang="en-US" i="1">
                                <a:latin typeface="Cambria Math" panose="02040503050406030204" pitchFamily="18" charset="0"/>
                              </a:rPr>
                              <m:t>𝐴</m:t>
                            </m:r>
                            <m:r>
                              <a:rPr lang="en-US" b="0" i="1" smtClean="0">
                                <a:latin typeface="Cambria Math" panose="02040503050406030204" pitchFamily="18" charset="0"/>
                              </a:rPr>
                              <m:t>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smtClean="0">
                            <a:latin typeface="Cambria Math" panose="02040503050406030204" pitchFamily="18" charset="0"/>
                          </a:rPr>
                          <m:t>𝑍</m:t>
                        </m:r>
                        <m:r>
                          <a:rPr lang="en-US" b="0" i="1" smtClean="0">
                            <a:latin typeface="Cambria Math" panose="02040503050406030204" pitchFamily="18" charset="0"/>
                          </a:rPr>
                          <m:t>𝐺</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endParaRPr lang="en-US" dirty="0">
                  <a:latin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680184" y="621070"/>
                <a:ext cx="3810851" cy="369332"/>
              </a:xfrm>
              <a:prstGeom prst="rect">
                <a:avLst/>
              </a:prstGeom>
              <a:blipFill>
                <a:blip r:embed="rId3"/>
                <a:stretch>
                  <a:fillRect b="-1667"/>
                </a:stretch>
              </a:blipFill>
            </p:spPr>
            <p:txBody>
              <a:bodyPr/>
              <a:lstStyle/>
              <a:p>
                <a:r>
                  <a:rPr lang="en-US">
                    <a:noFill/>
                  </a:rPr>
                  <a:t> </a:t>
                </a:r>
              </a:p>
            </p:txBody>
          </p:sp>
        </mc:Fallback>
      </mc:AlternateContent>
      <p:sp>
        <p:nvSpPr>
          <p:cNvPr id="20" name="Rectangle 19"/>
          <p:cNvSpPr/>
          <p:nvPr/>
        </p:nvSpPr>
        <p:spPr>
          <a:xfrm>
            <a:off x="152400" y="1625602"/>
            <a:ext cx="4703467" cy="400110"/>
          </a:xfrm>
          <a:prstGeom prst="rect">
            <a:avLst/>
          </a:prstGeom>
        </p:spPr>
        <p:txBody>
          <a:bodyPr wrap="none">
            <a:spAutoFit/>
          </a:bodyPr>
          <a:lstStyle/>
          <a:p>
            <a:r>
              <a:rPr lang="en-US" sz="2000" dirty="0">
                <a:solidFill>
                  <a:srgbClr val="000000"/>
                </a:solidFill>
                <a:latin typeface="Times New Roman" panose="02020603050405020304" pitchFamily="18" charset="0"/>
              </a:rPr>
              <a:t>Substitute Equation (83) into Equation (86):</a:t>
            </a:r>
          </a:p>
        </p:txBody>
      </p:sp>
      <p:sp>
        <p:nvSpPr>
          <p:cNvPr id="24" name="TextBox 23"/>
          <p:cNvSpPr txBox="1"/>
          <p:nvPr/>
        </p:nvSpPr>
        <p:spPr>
          <a:xfrm>
            <a:off x="8410902" y="2368085"/>
            <a:ext cx="569387" cy="369332"/>
          </a:xfrm>
          <a:prstGeom prst="rect">
            <a:avLst/>
          </a:prstGeom>
          <a:noFill/>
        </p:spPr>
        <p:txBody>
          <a:bodyPr wrap="none" rtlCol="0">
            <a:spAutoFit/>
          </a:bodyPr>
          <a:lstStyle/>
          <a:p>
            <a:r>
              <a:rPr lang="en-US" dirty="0">
                <a:latin typeface="Times New Roman" panose="02020603050405020304" pitchFamily="18" charset="0"/>
              </a:rPr>
              <a:t>(87)</a:t>
            </a:r>
          </a:p>
        </p:txBody>
      </p:sp>
      <mc:AlternateContent xmlns:mc="http://schemas.openxmlformats.org/markup-compatibility/2006" xmlns:a14="http://schemas.microsoft.com/office/drawing/2010/main">
        <mc:Choice Requires="a14">
          <p:sp>
            <p:nvSpPr>
              <p:cNvPr id="25" name="Rectangle 24"/>
              <p:cNvSpPr/>
              <p:nvPr/>
            </p:nvSpPr>
            <p:spPr>
              <a:xfrm>
                <a:off x="920695" y="2123656"/>
                <a:ext cx="7329827"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b="0" i="1" smtClean="0">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𝐴𝐵𝐶</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𝑍𝐺</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𝐴𝐵𝐶</m:t>
                            </m:r>
                          </m:sub>
                        </m:sSub>
                      </m:e>
                    </m:d>
                    <m:r>
                      <a:rPr lang="en-US" b="0" i="1" smtClean="0">
                        <a:latin typeface="Cambria Math" panose="02040503050406030204" pitchFamily="18" charset="0"/>
                      </a:rPr>
                      <m:t>)</m:t>
                    </m:r>
                    <m:r>
                      <a:rPr lang="en-US" i="1">
                        <a:latin typeface="Cambria Math" panose="02040503050406030204" pitchFamily="18" charset="0"/>
                      </a:rPr>
                      <m:t>−</m:t>
                    </m:r>
                    <m:r>
                      <m:rPr>
                        <m:nor/>
                      </m:rPr>
                      <a:rPr lang="en-US" b="0" i="0"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𝑎𝑏𝑐</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r>
                      <m:rPr>
                        <m:nor/>
                      </m:rPr>
                      <a:rPr lang="en-US" b="0" i="0" smtClean="0">
                        <a:latin typeface="Cambria Math" panose="02040503050406030204" pitchFamily="18" charset="0"/>
                      </a:rPr>
                      <m:t>)</m:t>
                    </m:r>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920695" y="2123656"/>
                <a:ext cx="7329827" cy="369332"/>
              </a:xfrm>
              <a:prstGeom prst="rect">
                <a:avLst/>
              </a:prstGeom>
              <a:blipFill>
                <a:blip r:embed="rId4"/>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918067" y="2731634"/>
                <a:ext cx="7202485"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b="0" i="1" smtClean="0">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𝐴𝐵𝐶</m:t>
                            </m:r>
                          </m:sub>
                        </m:sSub>
                      </m:e>
                    </m:d>
                    <m:r>
                      <a:rPr lang="en-US" i="1">
                        <a:latin typeface="Cambria Math" panose="02040503050406030204" pitchFamily="18" charset="0"/>
                      </a:rPr>
                      <m:t>−</m:t>
                    </m:r>
                    <m:r>
                      <m:rPr>
                        <m:nor/>
                      </m:rPr>
                      <a:rPr lang="en-US" b="0" i="0"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i="1">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𝑍𝐺</m:t>
                        </m: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𝑎𝑏𝑐</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r>
                      <m:rPr>
                        <m:nor/>
                      </m:rPr>
                      <a:rPr lang="en-US" b="0" i="0" smtClean="0">
                        <a:latin typeface="Cambria Math" panose="02040503050406030204" pitchFamily="18" charset="0"/>
                      </a:rPr>
                      <m:t>)</m:t>
                    </m:r>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918067" y="2731634"/>
                <a:ext cx="7202485" cy="369332"/>
              </a:xfrm>
              <a:prstGeom prst="rect">
                <a:avLst/>
              </a:prstGeom>
              <a:blipFill>
                <a:blip r:embed="rId5"/>
                <a:stretch>
                  <a:fillRect b="-14754"/>
                </a:stretch>
              </a:blipFill>
            </p:spPr>
            <p:txBody>
              <a:bodyPr/>
              <a:lstStyle/>
              <a:p>
                <a:r>
                  <a:rPr lang="en-US">
                    <a:noFill/>
                  </a:rPr>
                  <a:t> </a:t>
                </a:r>
              </a:p>
            </p:txBody>
          </p:sp>
        </mc:Fallback>
      </mc:AlternateContent>
      <p:sp>
        <p:nvSpPr>
          <p:cNvPr id="6" name="Rectangle 5"/>
          <p:cNvSpPr/>
          <p:nvPr/>
        </p:nvSpPr>
        <p:spPr>
          <a:xfrm>
            <a:off x="152400" y="3733800"/>
            <a:ext cx="8915400" cy="1015663"/>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Equation (81) gives the delta secondary currents as a function of the primary wye-side line currents. The secondary line currents are related to the secondary delta currents by</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5" name="Rectangle 34"/>
              <p:cNvSpPr/>
              <p:nvPr/>
            </p:nvSpPr>
            <p:spPr>
              <a:xfrm>
                <a:off x="3492401" y="3352800"/>
                <a:ext cx="2319481"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r>
                              <a:rPr lang="en-US" b="0" i="1" smtClean="0">
                                <a:latin typeface="Cambria Math" panose="02040503050406030204" pitchFamily="18" charset="0"/>
                              </a:rPr>
                              <m:t>𝐷</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3492401" y="3352800"/>
                <a:ext cx="2319481" cy="369332"/>
              </a:xfrm>
              <a:prstGeom prst="rect">
                <a:avLst/>
              </a:prstGeom>
              <a:blipFill>
                <a:blip r:embed="rId6"/>
                <a:stretch>
                  <a:fillRect/>
                </a:stretch>
              </a:blipFill>
            </p:spPr>
            <p:txBody>
              <a:bodyPr/>
              <a:lstStyle/>
              <a:p>
                <a:r>
                  <a:rPr lang="en-US">
                    <a:noFill/>
                  </a:rPr>
                  <a:t> </a:t>
                </a:r>
              </a:p>
            </p:txBody>
          </p:sp>
        </mc:Fallback>
      </mc:AlternateContent>
      <p:sp>
        <p:nvSpPr>
          <p:cNvPr id="36" name="TextBox 35"/>
          <p:cNvSpPr txBox="1"/>
          <p:nvPr/>
        </p:nvSpPr>
        <p:spPr>
          <a:xfrm>
            <a:off x="8389881" y="3352800"/>
            <a:ext cx="569387" cy="369332"/>
          </a:xfrm>
          <a:prstGeom prst="rect">
            <a:avLst/>
          </a:prstGeom>
          <a:noFill/>
        </p:spPr>
        <p:txBody>
          <a:bodyPr wrap="none" rtlCol="0">
            <a:spAutoFit/>
          </a:bodyPr>
          <a:lstStyle/>
          <a:p>
            <a:r>
              <a:rPr lang="en-US" dirty="0">
                <a:latin typeface="Times New Roman" panose="02020603050405020304" pitchFamily="18" charset="0"/>
              </a:rPr>
              <a:t>(81)</a:t>
            </a:r>
          </a:p>
        </p:txBody>
      </p:sp>
      <mc:AlternateContent xmlns:mc="http://schemas.openxmlformats.org/markup-compatibility/2006" xmlns:a14="http://schemas.microsoft.com/office/drawing/2010/main">
        <mc:Choice Requires="a14">
          <p:sp>
            <p:nvSpPr>
              <p:cNvPr id="37" name="Rectangle 36"/>
              <p:cNvSpPr/>
              <p:nvPr/>
            </p:nvSpPr>
            <p:spPr>
              <a:xfrm>
                <a:off x="3186221" y="4591041"/>
                <a:ext cx="3302186" cy="88062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m:t>
                                </m:r>
                              </m:sub>
                            </m:sSub>
                          </m:e>
                          <m:e>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𝑏</m:t>
                                </m:r>
                              </m:sub>
                            </m:sSub>
                          </m:e>
                          <m:e>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m:t>
                                </m:r>
                              </m:sub>
                            </m:sSub>
                          </m:e>
                        </m:eqArr>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−1</m:t>
                              </m:r>
                            </m:e>
                            <m:e>
                              <m:r>
                                <a:rPr lang="en-US" i="1">
                                  <a:latin typeface="Cambria Math" panose="02040503050406030204" pitchFamily="18" charset="0"/>
                                </a:rPr>
                                <m:t>1</m:t>
                              </m:r>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i="1">
                                    <a:latin typeface="Cambria Math" panose="02040503050406030204" pitchFamily="18" charset="0"/>
                                  </a:rPr>
                                  <m:t>𝑏𝑎</m:t>
                                </m:r>
                              </m:sub>
                            </m:sSub>
                          </m:e>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i="1">
                                    <a:latin typeface="Cambria Math" panose="02040503050406030204" pitchFamily="18" charset="0"/>
                                  </a:rPr>
                                  <m:t>𝑐𝑏</m:t>
                                </m:r>
                              </m:sub>
                            </m:sSub>
                          </m:e>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i="1">
                                    <a:latin typeface="Cambria Math" panose="02040503050406030204" pitchFamily="18" charset="0"/>
                                  </a:rPr>
                                  <m:t>𝑎𝑐</m:t>
                                </m:r>
                              </m:sub>
                            </m:sSub>
                          </m:e>
                        </m:eqArr>
                      </m:e>
                    </m:d>
                  </m:oMath>
                </a14:m>
                <a:endParaRPr lang="en-US" dirty="0">
                  <a:latin typeface="Times New Roman" panose="02020603050405020304" pitchFamily="18" charset="0"/>
                </a:endParaRPr>
              </a:p>
            </p:txBody>
          </p:sp>
        </mc:Choice>
        <mc:Fallback xmlns="">
          <p:sp>
            <p:nvSpPr>
              <p:cNvPr id="37" name="Rectangle 36"/>
              <p:cNvSpPr>
                <a:spLocks noRot="1" noChangeAspect="1" noMove="1" noResize="1" noEditPoints="1" noAdjustHandles="1" noChangeArrowheads="1" noChangeShapeType="1" noTextEdit="1"/>
              </p:cNvSpPr>
              <p:nvPr/>
            </p:nvSpPr>
            <p:spPr>
              <a:xfrm>
                <a:off x="3186221" y="4591041"/>
                <a:ext cx="3302186" cy="88062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3584109" y="5654831"/>
                <a:ext cx="2292038"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𝐷𝐼</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3584109" y="5654831"/>
                <a:ext cx="2292038" cy="369332"/>
              </a:xfrm>
              <a:prstGeom prst="rect">
                <a:avLst/>
              </a:prstGeom>
              <a:blipFill>
                <a:blip r:embed="rId8"/>
                <a:stretch>
                  <a:fillRect b="-1667"/>
                </a:stretch>
              </a:blipFill>
            </p:spPr>
            <p:txBody>
              <a:bodyPr/>
              <a:lstStyle/>
              <a:p>
                <a:r>
                  <a:rPr lang="en-US">
                    <a:noFill/>
                  </a:rPr>
                  <a:t> </a:t>
                </a:r>
              </a:p>
            </p:txBody>
          </p:sp>
        </mc:Fallback>
      </mc:AlternateContent>
      <p:sp>
        <p:nvSpPr>
          <p:cNvPr id="39" name="TextBox 38"/>
          <p:cNvSpPr txBox="1"/>
          <p:nvPr/>
        </p:nvSpPr>
        <p:spPr>
          <a:xfrm>
            <a:off x="8384625" y="4960355"/>
            <a:ext cx="569387" cy="369332"/>
          </a:xfrm>
          <a:prstGeom prst="rect">
            <a:avLst/>
          </a:prstGeom>
          <a:noFill/>
        </p:spPr>
        <p:txBody>
          <a:bodyPr wrap="none" rtlCol="0">
            <a:spAutoFit/>
          </a:bodyPr>
          <a:lstStyle/>
          <a:p>
            <a:r>
              <a:rPr lang="en-US" dirty="0">
                <a:latin typeface="Times New Roman" panose="02020603050405020304" pitchFamily="18" charset="0"/>
              </a:rPr>
              <a:t>(88)</a:t>
            </a:r>
          </a:p>
        </p:txBody>
      </p:sp>
    </p:spTree>
    <p:extLst>
      <p:ext uri="{BB962C8B-B14F-4D97-AF65-F5344CB8AC3E}">
        <p14:creationId xmlns:p14="http://schemas.microsoft.com/office/powerpoint/2010/main" val="1765713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3710696" cy="584775"/>
          </a:xfrm>
          <a:prstGeom prst="rect">
            <a:avLst/>
          </a:prstGeom>
        </p:spPr>
        <p:txBody>
          <a:bodyPr wrap="none">
            <a:spAutoFit/>
          </a:bodyPr>
          <a:lstStyle/>
          <a:p>
            <a:r>
              <a:rPr lang="en-US" sz="3200" dirty="0">
                <a:solidFill>
                  <a:srgbClr val="C8102E"/>
                </a:solidFill>
                <a:latin typeface="+mj-lt"/>
                <a:ea typeface="+mj-ea"/>
                <a:cs typeface="+mj-cs"/>
              </a:rPr>
              <a:t>Generalized Matrices</a:t>
            </a:r>
          </a:p>
        </p:txBody>
      </p:sp>
      <mc:AlternateContent xmlns:mc="http://schemas.openxmlformats.org/markup-compatibility/2006" xmlns:a14="http://schemas.microsoft.com/office/drawing/2010/main">
        <mc:Choice Requires="a14">
          <p:sp>
            <p:nvSpPr>
              <p:cNvPr id="17" name="TextBox 16"/>
              <p:cNvSpPr txBox="1"/>
              <p:nvPr/>
            </p:nvSpPr>
            <p:spPr>
              <a:xfrm>
                <a:off x="2460734" y="838200"/>
                <a:ext cx="409246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i="1">
                                  <a:latin typeface="Cambria Math" panose="02040503050406030204" pitchFamily="18" charset="0"/>
                                </a:rPr>
                                <m:t>𝑎𝑏𝑐</m:t>
                              </m:r>
                            </m:sub>
                          </m:sSub>
                        </m:e>
                      </m:d>
                      <m:r>
                        <a:rPr lang="en-US" b="0" i="0" smtClean="0">
                          <a:latin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b="0" i="1" smtClean="0">
                                  <a:latin typeface="Cambria Math" panose="02040503050406030204" pitchFamily="18" charset="0"/>
                                </a:rPr>
                                <m:t>𝐴𝐵𝐶</m:t>
                              </m:r>
                            </m:sub>
                          </m:sSub>
                        </m:e>
                      </m:d>
                      <m:r>
                        <a:rPr lang="en-US" b="0" i="0"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oMath>
                  </m:oMathPara>
                </a14:m>
                <a:endParaRPr lang="en-US" dirty="0">
                  <a:latin typeface="Times New Roman" panose="020206030504050203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460734" y="838200"/>
                <a:ext cx="4092466" cy="276999"/>
              </a:xfrm>
              <a:prstGeom prst="rect">
                <a:avLst/>
              </a:prstGeom>
              <a:blipFill>
                <a:blip r:embed="rId2"/>
                <a:stretch>
                  <a:fillRect t="-2222" b="-40000"/>
                </a:stretch>
              </a:blipFill>
            </p:spPr>
            <p:txBody>
              <a:bodyPr/>
              <a:lstStyle/>
              <a:p>
                <a:r>
                  <a:rPr lang="en-US">
                    <a:noFill/>
                  </a:rPr>
                  <a:t> </a:t>
                </a:r>
              </a:p>
            </p:txBody>
          </p:sp>
        </mc:Fallback>
      </mc:AlternateContent>
      <p:sp>
        <p:nvSpPr>
          <p:cNvPr id="19" name="TextBox 18"/>
          <p:cNvSpPr txBox="1"/>
          <p:nvPr/>
        </p:nvSpPr>
        <p:spPr>
          <a:xfrm>
            <a:off x="7620000" y="838200"/>
            <a:ext cx="453970" cy="369332"/>
          </a:xfrm>
          <a:prstGeom prst="rect">
            <a:avLst/>
          </a:prstGeom>
          <a:noFill/>
        </p:spPr>
        <p:txBody>
          <a:bodyPr wrap="none" rtlCol="0">
            <a:spAutoFit/>
          </a:bodyPr>
          <a:lstStyle/>
          <a:p>
            <a:r>
              <a:rPr lang="en-US" dirty="0">
                <a:latin typeface="Times New Roman" panose="02020603050405020304" pitchFamily="18" charset="0"/>
              </a:rPr>
              <a:t>(5)</a:t>
            </a:r>
          </a:p>
        </p:txBody>
      </p:sp>
      <mc:AlternateContent xmlns:mc="http://schemas.openxmlformats.org/markup-compatibility/2006" xmlns:a14="http://schemas.microsoft.com/office/drawing/2010/main">
        <mc:Choice Requires="a14">
          <p:sp>
            <p:nvSpPr>
              <p:cNvPr id="22" name="TextBox 21"/>
              <p:cNvSpPr txBox="1"/>
              <p:nvPr/>
            </p:nvSpPr>
            <p:spPr>
              <a:xfrm>
                <a:off x="2671520" y="1814651"/>
                <a:ext cx="37045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𝐴𝐵𝐶</m:t>
                              </m:r>
                            </m:sub>
                          </m:sSub>
                        </m:e>
                      </m:d>
                      <m:r>
                        <a:rPr lang="en-US" b="0" i="0" smtClean="0">
                          <a:latin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b="0" i="1" smtClean="0">
                                  <a:latin typeface="Cambria Math" panose="02040503050406030204" pitchFamily="18" charset="0"/>
                                </a:rPr>
                                <m:t>𝑎𝑏𝑐</m:t>
                              </m:r>
                            </m:sub>
                          </m:sSub>
                        </m:e>
                      </m:d>
                      <m:r>
                        <a:rPr lang="en-US" b="0" i="0"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oMath>
                  </m:oMathPara>
                </a14:m>
                <a:endParaRPr lang="en-US" dirty="0">
                  <a:latin typeface="Times New Roman" panose="020206030504050203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2671520" y="1814651"/>
                <a:ext cx="3704540" cy="276999"/>
              </a:xfrm>
              <a:prstGeom prst="rect">
                <a:avLst/>
              </a:prstGeom>
              <a:blipFill>
                <a:blip r:embed="rId3"/>
                <a:stretch>
                  <a:fillRect t="-2222" b="-40000"/>
                </a:stretch>
              </a:blipFill>
            </p:spPr>
            <p:txBody>
              <a:bodyPr/>
              <a:lstStyle/>
              <a:p>
                <a:r>
                  <a:rPr lang="en-US">
                    <a:noFill/>
                  </a:rPr>
                  <a:t> </a:t>
                </a:r>
              </a:p>
            </p:txBody>
          </p:sp>
        </mc:Fallback>
      </mc:AlternateContent>
      <p:sp>
        <p:nvSpPr>
          <p:cNvPr id="23" name="TextBox 22"/>
          <p:cNvSpPr txBox="1"/>
          <p:nvPr/>
        </p:nvSpPr>
        <p:spPr>
          <a:xfrm>
            <a:off x="7620000" y="1722318"/>
            <a:ext cx="453970" cy="369332"/>
          </a:xfrm>
          <a:prstGeom prst="rect">
            <a:avLst/>
          </a:prstGeom>
          <a:noFill/>
        </p:spPr>
        <p:txBody>
          <a:bodyPr wrap="none" rtlCol="0">
            <a:spAutoFit/>
          </a:bodyPr>
          <a:lstStyle/>
          <a:p>
            <a:r>
              <a:rPr lang="en-US" dirty="0">
                <a:latin typeface="Times New Roman" panose="02020603050405020304" pitchFamily="18" charset="0"/>
              </a:rPr>
              <a:t>(7)</a:t>
            </a:r>
          </a:p>
        </p:txBody>
      </p:sp>
      <p:sp>
        <p:nvSpPr>
          <p:cNvPr id="6" name="Rectangle 5"/>
          <p:cNvSpPr/>
          <p:nvPr/>
        </p:nvSpPr>
        <p:spPr>
          <a:xfrm>
            <a:off x="152400" y="2209800"/>
            <a:ext cx="8893066" cy="3785652"/>
          </a:xfrm>
          <a:prstGeom prst="rect">
            <a:avLst/>
          </a:prstGeom>
        </p:spPr>
        <p:txBody>
          <a:bodyPr wrap="square">
            <a:spAutoFit/>
          </a:bodyPr>
          <a:lstStyle/>
          <a:p>
            <a:pPr algn="just"/>
            <a:r>
              <a:rPr lang="en-US" sz="2000" dirty="0">
                <a:latin typeface="Times New Roman" panose="02020603050405020304" pitchFamily="18" charset="0"/>
              </a:rPr>
              <a:t>In Equations (5) through (7), the matrices [</a:t>
            </a:r>
            <a:r>
              <a:rPr lang="en-US" sz="2000" i="1" dirty="0">
                <a:latin typeface="Times New Roman" panose="02020603050405020304" pitchFamily="18" charset="0"/>
              </a:rPr>
              <a:t>VLN</a:t>
            </a:r>
            <a:r>
              <a:rPr lang="en-US" sz="2000" i="1" baseline="-25000" dirty="0">
                <a:latin typeface="Times New Roman" panose="02020603050405020304" pitchFamily="18" charset="0"/>
              </a:rPr>
              <a:t>ABC</a:t>
            </a:r>
            <a:r>
              <a:rPr lang="en-US" sz="2000" dirty="0">
                <a:latin typeface="Times New Roman" panose="02020603050405020304" pitchFamily="18" charset="0"/>
              </a:rPr>
              <a:t>] and [</a:t>
            </a:r>
            <a:r>
              <a:rPr lang="en-US" sz="2000" i="1" dirty="0" err="1">
                <a:latin typeface="Times New Roman" panose="02020603050405020304" pitchFamily="18" charset="0"/>
              </a:rPr>
              <a:t>VLN</a:t>
            </a:r>
            <a:r>
              <a:rPr lang="en-US" sz="2000" i="1" baseline="-25000" dirty="0" err="1">
                <a:latin typeface="Times New Roman" panose="02020603050405020304" pitchFamily="18" charset="0"/>
              </a:rPr>
              <a:t>abc</a:t>
            </a:r>
            <a:r>
              <a:rPr lang="en-US" sz="2000" dirty="0">
                <a:latin typeface="Times New Roman" panose="02020603050405020304" pitchFamily="18" charset="0"/>
              </a:rPr>
              <a:t>] represent the line-to-neutral voltages for an ungrounded wye connection or the line-to-ground voltages for a grounded wye connection. </a:t>
            </a:r>
          </a:p>
          <a:p>
            <a:pPr algn="just"/>
            <a:endParaRPr lang="en-US" sz="2000">
              <a:latin typeface="Times New Roman" panose="02020603050405020304" pitchFamily="18" charset="0"/>
            </a:endParaRPr>
          </a:p>
          <a:p>
            <a:pPr algn="just"/>
            <a:r>
              <a:rPr lang="en-US" sz="2000">
                <a:latin typeface="Times New Roman" panose="02020603050405020304" pitchFamily="18" charset="0"/>
              </a:rPr>
              <a:t>For </a:t>
            </a:r>
            <a:r>
              <a:rPr lang="en-US" sz="2000" dirty="0">
                <a:latin typeface="Times New Roman" panose="02020603050405020304" pitchFamily="18" charset="0"/>
              </a:rPr>
              <a:t>a delta connection, the voltage matrices represent “equivalent” line-to-neutral voltages. The current matrices represent the line currents regardless of the transformer winding connection.</a:t>
            </a:r>
          </a:p>
          <a:p>
            <a:pPr algn="just"/>
            <a:endParaRPr lang="en-US" sz="2000" dirty="0">
              <a:latin typeface="Times New Roman" panose="02020603050405020304" pitchFamily="18" charset="0"/>
            </a:endParaRPr>
          </a:p>
          <a:p>
            <a:pPr algn="just"/>
            <a:r>
              <a:rPr lang="en-US" sz="2000" dirty="0">
                <a:latin typeface="Times New Roman" panose="02020603050405020304" pitchFamily="18" charset="0"/>
              </a:rPr>
              <a:t>In the modified ladder technique, Equation (5) is used to compute new node voltages downstream from the source using the most recent line currents. In the backward sweep, only Equation (7) is used to compute the source-side line currents using the newly computed load-side line currents.</a:t>
            </a:r>
          </a:p>
        </p:txBody>
      </p:sp>
      <mc:AlternateContent xmlns:mc="http://schemas.openxmlformats.org/markup-compatibility/2006" xmlns:a14="http://schemas.microsoft.com/office/drawing/2010/main">
        <mc:Choice Requires="a14">
          <p:sp>
            <p:nvSpPr>
              <p:cNvPr id="13" name="TextBox 12"/>
              <p:cNvSpPr txBox="1"/>
              <p:nvPr/>
            </p:nvSpPr>
            <p:spPr>
              <a:xfrm>
                <a:off x="2478367" y="1320637"/>
                <a:ext cx="40748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b="0" i="1" smtClean="0">
                                  <a:latin typeface="Cambria Math" panose="02040503050406030204" pitchFamily="18" charset="0"/>
                                </a:rPr>
                                <m:t>𝐴𝐵𝐶</m:t>
                              </m:r>
                            </m:sub>
                          </m:sSub>
                        </m:e>
                      </m:d>
                      <m:r>
                        <a:rPr lang="en-US" b="0" i="0" smtClean="0">
                          <a:latin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b="0" i="1" smtClean="0">
                                  <a:latin typeface="Cambria Math" panose="02040503050406030204" pitchFamily="18" charset="0"/>
                                </a:rPr>
                                <m:t>𝑎𝑏𝑐</m:t>
                              </m:r>
                            </m:sub>
                          </m:sSub>
                        </m:e>
                      </m:d>
                      <m:r>
                        <a:rPr lang="en-US" b="0" i="0"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oMath>
                  </m:oMathPara>
                </a14:m>
                <a:endParaRPr lang="en-US" dirty="0">
                  <a:latin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478367" y="1320637"/>
                <a:ext cx="4074833" cy="276999"/>
              </a:xfrm>
              <a:prstGeom prst="rect">
                <a:avLst/>
              </a:prstGeom>
              <a:blipFill>
                <a:blip r:embed="rId4"/>
                <a:stretch>
                  <a:fillRect t="-2222" b="-40000"/>
                </a:stretch>
              </a:blipFill>
            </p:spPr>
            <p:txBody>
              <a:bodyPr/>
              <a:lstStyle/>
              <a:p>
                <a:r>
                  <a:rPr lang="en-US">
                    <a:noFill/>
                  </a:rPr>
                  <a:t> </a:t>
                </a:r>
              </a:p>
            </p:txBody>
          </p:sp>
        </mc:Fallback>
      </mc:AlternateContent>
      <p:sp>
        <p:nvSpPr>
          <p:cNvPr id="14" name="TextBox 13"/>
          <p:cNvSpPr txBox="1"/>
          <p:nvPr/>
        </p:nvSpPr>
        <p:spPr>
          <a:xfrm>
            <a:off x="7620000" y="1233349"/>
            <a:ext cx="453970" cy="369332"/>
          </a:xfrm>
          <a:prstGeom prst="rect">
            <a:avLst/>
          </a:prstGeom>
          <a:noFill/>
        </p:spPr>
        <p:txBody>
          <a:bodyPr wrap="none" rtlCol="0">
            <a:spAutoFit/>
          </a:bodyPr>
          <a:lstStyle/>
          <a:p>
            <a:r>
              <a:rPr lang="en-US" dirty="0">
                <a:latin typeface="Times New Roman" panose="02020603050405020304" pitchFamily="18" charset="0"/>
              </a:rPr>
              <a:t>(6)</a:t>
            </a:r>
          </a:p>
        </p:txBody>
      </p:sp>
    </p:spTree>
    <p:extLst>
      <p:ext uri="{BB962C8B-B14F-4D97-AF65-F5344CB8AC3E}">
        <p14:creationId xmlns:p14="http://schemas.microsoft.com/office/powerpoint/2010/main" val="2745528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7647030" cy="584775"/>
          </a:xfrm>
          <a:prstGeom prst="rect">
            <a:avLst/>
          </a:prstGeom>
        </p:spPr>
        <p:txBody>
          <a:bodyPr wrap="none">
            <a:spAutoFit/>
          </a:bodyPr>
          <a:lstStyle/>
          <a:p>
            <a:r>
              <a:rPr lang="en-US" sz="3200" dirty="0">
                <a:solidFill>
                  <a:srgbClr val="C8102E"/>
                </a:solidFill>
                <a:latin typeface="+mj-lt"/>
                <a:ea typeface="+mj-ea"/>
                <a:cs typeface="+mj-cs"/>
              </a:rPr>
              <a:t>Grounded Wye-Delta Step-Down Connection</a:t>
            </a:r>
          </a:p>
        </p:txBody>
      </p:sp>
      <p:sp>
        <p:nvSpPr>
          <p:cNvPr id="2" name="Rectangle 1"/>
          <p:cNvSpPr/>
          <p:nvPr/>
        </p:nvSpPr>
        <p:spPr>
          <a:xfrm>
            <a:off x="36786" y="685800"/>
            <a:ext cx="8994228" cy="1938992"/>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The real problem of transforming currents from one side to the other occurs for the case when the line currents on the delta secondary side [</a:t>
            </a:r>
            <a:r>
              <a:rPr lang="en-US" sz="2000" i="1" dirty="0" err="1">
                <a:solidFill>
                  <a:srgbClr val="000000"/>
                </a:solidFill>
                <a:latin typeface="Times New Roman" panose="02020603050405020304" pitchFamily="18" charset="0"/>
              </a:rPr>
              <a:t>I</a:t>
            </a:r>
            <a:r>
              <a:rPr lang="en-US" sz="2000" i="1" baseline="-25000" dirty="0" err="1">
                <a:solidFill>
                  <a:srgbClr val="000000"/>
                </a:solidFill>
                <a:latin typeface="Times New Roman" panose="02020603050405020304" pitchFamily="18" charset="0"/>
              </a:rPr>
              <a:t>abc</a:t>
            </a:r>
            <a:r>
              <a:rPr lang="en-US" sz="2000" dirty="0">
                <a:solidFill>
                  <a:srgbClr val="000000"/>
                </a:solidFill>
                <a:latin typeface="Times New Roman" panose="02020603050405020304" pitchFamily="18" charset="0"/>
              </a:rPr>
              <a:t>] are known and the transformer secondary currents [</a:t>
            </a:r>
            <a:r>
              <a:rPr lang="en-US" sz="2000" i="1" dirty="0" err="1">
                <a:solidFill>
                  <a:srgbClr val="000000"/>
                </a:solidFill>
                <a:latin typeface="Times New Roman" panose="02020603050405020304" pitchFamily="18" charset="0"/>
              </a:rPr>
              <a:t>ID</a:t>
            </a:r>
            <a:r>
              <a:rPr lang="en-US" sz="2000" i="1" baseline="-25000" dirty="0" err="1">
                <a:solidFill>
                  <a:srgbClr val="000000"/>
                </a:solidFill>
                <a:latin typeface="Times New Roman" panose="02020603050405020304" pitchFamily="18" charset="0"/>
              </a:rPr>
              <a:t>abc</a:t>
            </a:r>
            <a:r>
              <a:rPr lang="en-US" sz="2000" dirty="0">
                <a:solidFill>
                  <a:srgbClr val="000000"/>
                </a:solidFill>
                <a:latin typeface="Times New Roman" panose="02020603050405020304" pitchFamily="18" charset="0"/>
              </a:rPr>
              <a:t>] and primary line currents on the wye side [</a:t>
            </a:r>
            <a:r>
              <a:rPr lang="en-US" sz="2000" i="1" dirty="0">
                <a:solidFill>
                  <a:srgbClr val="000000"/>
                </a:solidFill>
                <a:latin typeface="Times New Roman" panose="02020603050405020304" pitchFamily="18" charset="0"/>
              </a:rPr>
              <a:t>I</a:t>
            </a:r>
            <a:r>
              <a:rPr lang="en-US" sz="2000" i="1" baseline="-25000" dirty="0">
                <a:solidFill>
                  <a:srgbClr val="000000"/>
                </a:solidFill>
                <a:latin typeface="Times New Roman" panose="02020603050405020304" pitchFamily="18" charset="0"/>
              </a:rPr>
              <a:t>ABC</a:t>
            </a:r>
            <a:r>
              <a:rPr lang="en-US" sz="2000" dirty="0">
                <a:solidFill>
                  <a:srgbClr val="000000"/>
                </a:solidFill>
                <a:latin typeface="Times New Roman" panose="02020603050405020304" pitchFamily="18" charset="0"/>
              </a:rPr>
              <a:t>] are needed. The only way a relationship can be developed is to recognize that the sum of the line-to-line voltages on the delta secondary of the transformer bank must add up to zero. Three independent equations can be written as follows: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3741856" y="2743200"/>
                <a:ext cx="158408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𝑏</m:t>
                          </m:r>
                          <m:r>
                            <a:rPr lang="en-US" i="1">
                              <a:latin typeface="Cambria Math" panose="02040503050406030204" pitchFamily="18" charset="0"/>
                            </a:rPr>
                            <m:t>𝑎</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r>
                            <a:rPr lang="en-US" b="0" i="1" smtClean="0">
                              <a:latin typeface="Cambria Math" panose="02040503050406030204" pitchFamily="18" charset="0"/>
                            </a:rPr>
                            <m:t>𝑐</m:t>
                          </m:r>
                        </m:sub>
                      </m:sSub>
                    </m:oMath>
                  </m:oMathPara>
                </a14:m>
                <a:endParaRPr lang="en-US" dirty="0">
                  <a:latin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741856" y="2743200"/>
                <a:ext cx="1584088" cy="369332"/>
              </a:xfrm>
              <a:prstGeom prst="rect">
                <a:avLst/>
              </a:prstGeom>
              <a:blipFill>
                <a:blip r:embed="rId2"/>
                <a:stretch>
                  <a:fillRect/>
                </a:stretch>
              </a:blipFill>
            </p:spPr>
            <p:txBody>
              <a:bodyPr/>
              <a:lstStyle/>
              <a:p>
                <a:r>
                  <a:rPr lang="en-US">
                    <a:noFill/>
                  </a:rPr>
                  <a:t> </a:t>
                </a:r>
              </a:p>
            </p:txBody>
          </p:sp>
        </mc:Fallback>
      </mc:AlternateContent>
      <p:sp>
        <p:nvSpPr>
          <p:cNvPr id="21" name="TextBox 20"/>
          <p:cNvSpPr txBox="1"/>
          <p:nvPr/>
        </p:nvSpPr>
        <p:spPr>
          <a:xfrm>
            <a:off x="8406915" y="2927866"/>
            <a:ext cx="569387" cy="369332"/>
          </a:xfrm>
          <a:prstGeom prst="rect">
            <a:avLst/>
          </a:prstGeom>
          <a:noFill/>
        </p:spPr>
        <p:txBody>
          <a:bodyPr wrap="none" rtlCol="0">
            <a:spAutoFit/>
          </a:bodyPr>
          <a:lstStyle/>
          <a:p>
            <a:r>
              <a:rPr lang="en-US" dirty="0">
                <a:latin typeface="Times New Roman" panose="02020603050405020304" pitchFamily="18" charset="0"/>
              </a:rPr>
              <a:t>(89)</a:t>
            </a:r>
          </a:p>
        </p:txBody>
      </p:sp>
      <mc:AlternateContent xmlns:mc="http://schemas.openxmlformats.org/markup-compatibility/2006" xmlns:a14="http://schemas.microsoft.com/office/drawing/2010/main">
        <mc:Choice Requires="a14">
          <p:sp>
            <p:nvSpPr>
              <p:cNvPr id="22" name="Rectangle 21"/>
              <p:cNvSpPr/>
              <p:nvPr/>
            </p:nvSpPr>
            <p:spPr>
              <a:xfrm>
                <a:off x="3741856" y="3122620"/>
                <a:ext cx="157402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smtClean="0">
                              <a:latin typeface="Cambria Math" panose="02040503050406030204" pitchFamily="18" charset="0"/>
                            </a:rPr>
                            <m:t>𝑏</m:t>
                          </m:r>
                          <m:r>
                            <a:rPr lang="en-US" b="0" i="1" smtClean="0">
                              <a:latin typeface="Cambria Math" panose="02040503050406030204" pitchFamily="18" charset="0"/>
                            </a:rPr>
                            <m:t>𝑎</m:t>
                          </m:r>
                        </m:sub>
                      </m:sSub>
                    </m:oMath>
                  </m:oMathPara>
                </a14:m>
                <a:endParaRPr lang="en-US" dirty="0">
                  <a:latin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3741856" y="3122620"/>
                <a:ext cx="1574021" cy="369332"/>
              </a:xfrm>
              <a:prstGeom prst="rect">
                <a:avLst/>
              </a:prstGeom>
              <a:blipFill>
                <a:blip r:embed="rId3"/>
                <a:stretch>
                  <a:fillRect b="-1639"/>
                </a:stretch>
              </a:blipFill>
            </p:spPr>
            <p:txBody>
              <a:bodyPr/>
              <a:lstStyle/>
              <a:p>
                <a:r>
                  <a:rPr lang="en-US">
                    <a:noFill/>
                  </a:rPr>
                  <a:t> </a:t>
                </a:r>
              </a:p>
            </p:txBody>
          </p:sp>
        </mc:Fallback>
      </mc:AlternateContent>
      <p:sp>
        <p:nvSpPr>
          <p:cNvPr id="7" name="Rectangle 6"/>
          <p:cNvSpPr/>
          <p:nvPr/>
        </p:nvSpPr>
        <p:spPr>
          <a:xfrm>
            <a:off x="152400" y="3531146"/>
            <a:ext cx="8991600" cy="400110"/>
          </a:xfrm>
          <a:prstGeom prst="rect">
            <a:avLst/>
          </a:prstGeom>
        </p:spPr>
        <p:txBody>
          <a:bodyPr wrap="square">
            <a:spAutoFit/>
          </a:bodyPr>
          <a:lstStyle/>
          <a:p>
            <a:r>
              <a:rPr lang="en-US" sz="2000" dirty="0">
                <a:solidFill>
                  <a:srgbClr val="000000"/>
                </a:solidFill>
                <a:latin typeface="Times New Roman" panose="02020603050405020304" pitchFamily="18" charset="0"/>
              </a:rPr>
              <a:t>KVL around the delta secondary windings gives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1603039" y="4050268"/>
                <a:ext cx="60903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𝑉𝑡</m:t>
                          </m:r>
                        </m:e>
                        <m:sub>
                          <m:r>
                            <a:rPr lang="en-US" i="1">
                              <a:latin typeface="Cambria Math" panose="02040503050406030204" pitchFamily="18" charset="0"/>
                            </a:rPr>
                            <m:t>𝑎</m:t>
                          </m:r>
                          <m:r>
                            <a:rPr lang="en-US" b="0" i="1" smtClean="0">
                              <a:latin typeface="Cambria Math" panose="02040503050406030204" pitchFamily="18" charset="0"/>
                            </a:rPr>
                            <m:t>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𝑍𝑡</m:t>
                          </m:r>
                        </m:e>
                        <m:sub>
                          <m:r>
                            <a:rPr lang="en-US" i="1">
                              <a:latin typeface="Cambria Math" panose="02040503050406030204" pitchFamily="18" charset="0"/>
                            </a:rPr>
                            <m:t>𝑎</m:t>
                          </m:r>
                          <m:r>
                            <a:rPr lang="en-US" b="0" i="1" smtClean="0">
                              <a:latin typeface="Cambria Math" panose="02040503050406030204" pitchFamily="18" charset="0"/>
                            </a:rPr>
                            <m:t>𝑏</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𝑏</m:t>
                          </m:r>
                          <m:r>
                            <a:rPr lang="en-US" i="1">
                              <a:latin typeface="Cambria Math" panose="02040503050406030204" pitchFamily="18" charset="0"/>
                            </a:rPr>
                            <m:t>𝑎</m:t>
                          </m:r>
                        </m:sub>
                      </m:sSub>
                      <m: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𝑉𝑡</m:t>
                          </m:r>
                        </m:e>
                        <m:sub>
                          <m:r>
                            <a:rPr lang="en-US" b="0" i="1" smtClean="0">
                              <a:latin typeface="Cambria Math" panose="02040503050406030204" pitchFamily="18" charset="0"/>
                            </a:rPr>
                            <m:t>𝑏𝑐</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𝑏𝑐</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b="0" i="1" smtClean="0">
                              <a:latin typeface="Cambria Math" panose="02040503050406030204" pitchFamily="18" charset="0"/>
                            </a:rPr>
                            <m:t>𝑐𝑎</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𝑐𝑎</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𝑎𝑐</m:t>
                          </m:r>
                        </m:sub>
                      </m:sSub>
                      <m:r>
                        <a:rPr lang="en-US" b="0" i="1" smtClean="0">
                          <a:latin typeface="Cambria Math" panose="02040503050406030204" pitchFamily="18" charset="0"/>
                        </a:rPr>
                        <m:t>=0</m:t>
                      </m:r>
                    </m:oMath>
                  </m:oMathPara>
                </a14:m>
                <a:endParaRPr lang="en-US" dirty="0">
                  <a:latin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603039" y="4050268"/>
                <a:ext cx="6090322" cy="369332"/>
              </a:xfrm>
              <a:prstGeom prst="rect">
                <a:avLst/>
              </a:prstGeom>
              <a:blipFill>
                <a:blip r:embed="rId4"/>
                <a:stretch>
                  <a:fillRect b="-1639"/>
                </a:stretch>
              </a:blipFill>
            </p:spPr>
            <p:txBody>
              <a:bodyPr/>
              <a:lstStyle/>
              <a:p>
                <a:r>
                  <a:rPr lang="en-US">
                    <a:noFill/>
                  </a:rPr>
                  <a:t> </a:t>
                </a:r>
              </a:p>
            </p:txBody>
          </p:sp>
        </mc:Fallback>
      </mc:AlternateContent>
      <p:sp>
        <p:nvSpPr>
          <p:cNvPr id="27" name="TextBox 26"/>
          <p:cNvSpPr txBox="1"/>
          <p:nvPr/>
        </p:nvSpPr>
        <p:spPr>
          <a:xfrm>
            <a:off x="8406914" y="4050158"/>
            <a:ext cx="569387" cy="369332"/>
          </a:xfrm>
          <a:prstGeom prst="rect">
            <a:avLst/>
          </a:prstGeom>
          <a:noFill/>
        </p:spPr>
        <p:txBody>
          <a:bodyPr wrap="none" rtlCol="0">
            <a:spAutoFit/>
          </a:bodyPr>
          <a:lstStyle/>
          <a:p>
            <a:r>
              <a:rPr lang="en-US" dirty="0">
                <a:latin typeface="Times New Roman" panose="02020603050405020304" pitchFamily="18" charset="0"/>
              </a:rPr>
              <a:t>(90)</a:t>
            </a:r>
          </a:p>
        </p:txBody>
      </p:sp>
      <p:sp>
        <p:nvSpPr>
          <p:cNvPr id="9" name="Rectangle 8"/>
          <p:cNvSpPr/>
          <p:nvPr/>
        </p:nvSpPr>
        <p:spPr>
          <a:xfrm>
            <a:off x="132693" y="4572000"/>
            <a:ext cx="9011308" cy="707886"/>
          </a:xfrm>
          <a:prstGeom prst="rect">
            <a:avLst/>
          </a:prstGeom>
        </p:spPr>
        <p:txBody>
          <a:bodyPr wrap="square">
            <a:spAutoFit/>
          </a:bodyPr>
          <a:lstStyle/>
          <a:p>
            <a:r>
              <a:rPr lang="en-US" sz="2000" dirty="0">
                <a:solidFill>
                  <a:srgbClr val="000000"/>
                </a:solidFill>
                <a:latin typeface="Times New Roman" panose="02020603050405020304" pitchFamily="18" charset="0"/>
              </a:rPr>
              <a:t>Replacing the “ideal” secondary delta voltages with the primary line-to-neutral voltages,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2356464" y="5220783"/>
                <a:ext cx="5313249" cy="6576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𝐴𝑁</m:t>
                              </m:r>
                            </m:sub>
                          </m:sSub>
                        </m:num>
                        <m:den>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𝐵</m:t>
                              </m:r>
                              <m:r>
                                <a:rPr lang="en-US" i="1">
                                  <a:latin typeface="Cambria Math" panose="02040503050406030204" pitchFamily="18" charset="0"/>
                                </a:rPr>
                                <m:t>𝑁</m:t>
                              </m:r>
                            </m:sub>
                          </m:sSub>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𝐶</m:t>
                              </m:r>
                              <m:r>
                                <a:rPr lang="en-US" i="1">
                                  <a:latin typeface="Cambria Math" panose="02040503050406030204" pitchFamily="18" charset="0"/>
                                </a:rPr>
                                <m:t>𝑁</m:t>
                              </m:r>
                            </m:sub>
                          </m:sSub>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sSub>
                        <m:sSubPr>
                          <m:ctrlPr>
                            <a:rPr lang="en-US" i="1" smtClean="0">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𝑎𝑏</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𝑏𝑎</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𝑏𝑐</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𝑐𝑎</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𝑎𝑐</m:t>
                          </m:r>
                        </m:sub>
                      </m:sSub>
                    </m:oMath>
                  </m:oMathPara>
                </a14:m>
                <a:endParaRPr lang="en-US"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356464" y="5220783"/>
                <a:ext cx="5313249" cy="657681"/>
              </a:xfrm>
              <a:prstGeom prst="rect">
                <a:avLst/>
              </a:prstGeom>
              <a:blipFill>
                <a:blip r:embed="rId5"/>
                <a:stretch>
                  <a:fillRect/>
                </a:stretch>
              </a:blipFill>
            </p:spPr>
            <p:txBody>
              <a:bodyPr/>
              <a:lstStyle/>
              <a:p>
                <a:r>
                  <a:rPr lang="en-US">
                    <a:noFill/>
                  </a:rPr>
                  <a:t> </a:t>
                </a:r>
              </a:p>
            </p:txBody>
          </p:sp>
        </mc:Fallback>
      </mc:AlternateContent>
      <p:sp>
        <p:nvSpPr>
          <p:cNvPr id="28" name="TextBox 27"/>
          <p:cNvSpPr txBox="1"/>
          <p:nvPr/>
        </p:nvSpPr>
        <p:spPr>
          <a:xfrm>
            <a:off x="8406914" y="5311288"/>
            <a:ext cx="569387" cy="369332"/>
          </a:xfrm>
          <a:prstGeom prst="rect">
            <a:avLst/>
          </a:prstGeom>
          <a:noFill/>
        </p:spPr>
        <p:txBody>
          <a:bodyPr wrap="none" rtlCol="0">
            <a:spAutoFit/>
          </a:bodyPr>
          <a:lstStyle/>
          <a:p>
            <a:r>
              <a:rPr lang="en-US" dirty="0">
                <a:latin typeface="Times New Roman" panose="02020603050405020304" pitchFamily="18" charset="0"/>
              </a:rPr>
              <a:t>(91)</a:t>
            </a:r>
          </a:p>
        </p:txBody>
      </p:sp>
    </p:spTree>
    <p:extLst>
      <p:ext uri="{BB962C8B-B14F-4D97-AF65-F5344CB8AC3E}">
        <p14:creationId xmlns:p14="http://schemas.microsoft.com/office/powerpoint/2010/main" val="25471575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7647030" cy="584775"/>
          </a:xfrm>
          <a:prstGeom prst="rect">
            <a:avLst/>
          </a:prstGeom>
        </p:spPr>
        <p:txBody>
          <a:bodyPr wrap="none">
            <a:spAutoFit/>
          </a:bodyPr>
          <a:lstStyle/>
          <a:p>
            <a:r>
              <a:rPr lang="en-US" sz="3200" dirty="0">
                <a:solidFill>
                  <a:srgbClr val="C8102E"/>
                </a:solidFill>
                <a:latin typeface="+mj-lt"/>
                <a:ea typeface="+mj-ea"/>
                <a:cs typeface="+mj-cs"/>
              </a:rPr>
              <a:t>Grounded Wye-Delta Step-Down Connection</a:t>
            </a:r>
          </a:p>
        </p:txBody>
      </p:sp>
      <mc:AlternateContent xmlns:mc="http://schemas.openxmlformats.org/markup-compatibility/2006" xmlns:a14="http://schemas.microsoft.com/office/drawing/2010/main">
        <mc:Choice Requires="a14">
          <p:sp>
            <p:nvSpPr>
              <p:cNvPr id="10" name="Rectangle 9"/>
              <p:cNvSpPr/>
              <p:nvPr/>
            </p:nvSpPr>
            <p:spPr>
              <a:xfrm>
                <a:off x="1981200" y="762000"/>
                <a:ext cx="5313249" cy="6576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𝐴𝑁</m:t>
                              </m:r>
                            </m:sub>
                          </m:sSub>
                        </m:num>
                        <m:den>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𝐵</m:t>
                              </m:r>
                              <m:r>
                                <a:rPr lang="en-US" i="1">
                                  <a:latin typeface="Cambria Math" panose="02040503050406030204" pitchFamily="18" charset="0"/>
                                </a:rPr>
                                <m:t>𝑁</m:t>
                              </m:r>
                            </m:sub>
                          </m:sSub>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𝐶</m:t>
                              </m:r>
                              <m:r>
                                <a:rPr lang="en-US" i="1">
                                  <a:latin typeface="Cambria Math" panose="02040503050406030204" pitchFamily="18" charset="0"/>
                                </a:rPr>
                                <m:t>𝑁</m:t>
                              </m:r>
                            </m:sub>
                          </m:sSub>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sSub>
                        <m:sSubPr>
                          <m:ctrlPr>
                            <a:rPr lang="en-US" i="1" smtClean="0">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𝑎𝑏</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𝑏𝑎</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𝑏𝑐</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𝑐𝑎</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𝑎𝑐</m:t>
                          </m:r>
                        </m:sub>
                      </m:sSub>
                    </m:oMath>
                  </m:oMathPara>
                </a14:m>
                <a:endParaRPr lang="en-US"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981200" y="762000"/>
                <a:ext cx="5313249" cy="657681"/>
              </a:xfrm>
              <a:prstGeom prst="rect">
                <a:avLst/>
              </a:prstGeom>
              <a:blipFill>
                <a:blip r:embed="rId2"/>
                <a:stretch>
                  <a:fillRect/>
                </a:stretch>
              </a:blipFill>
            </p:spPr>
            <p:txBody>
              <a:bodyPr/>
              <a:lstStyle/>
              <a:p>
                <a:r>
                  <a:rPr lang="en-US">
                    <a:noFill/>
                  </a:rPr>
                  <a:t> </a:t>
                </a:r>
              </a:p>
            </p:txBody>
          </p:sp>
        </mc:Fallback>
      </mc:AlternateContent>
      <p:sp>
        <p:nvSpPr>
          <p:cNvPr id="28" name="TextBox 27"/>
          <p:cNvSpPr txBox="1"/>
          <p:nvPr/>
        </p:nvSpPr>
        <p:spPr>
          <a:xfrm>
            <a:off x="8431831" y="947588"/>
            <a:ext cx="569387" cy="369332"/>
          </a:xfrm>
          <a:prstGeom prst="rect">
            <a:avLst/>
          </a:prstGeom>
          <a:noFill/>
        </p:spPr>
        <p:txBody>
          <a:bodyPr wrap="none" rtlCol="0">
            <a:spAutoFit/>
          </a:bodyPr>
          <a:lstStyle/>
          <a:p>
            <a:r>
              <a:rPr lang="en-US" dirty="0">
                <a:latin typeface="Times New Roman" panose="02020603050405020304" pitchFamily="18" charset="0"/>
              </a:rPr>
              <a:t>(91)</a:t>
            </a:r>
          </a:p>
        </p:txBody>
      </p:sp>
      <p:sp>
        <p:nvSpPr>
          <p:cNvPr id="6" name="Rectangle 5"/>
          <p:cNvSpPr/>
          <p:nvPr/>
        </p:nvSpPr>
        <p:spPr>
          <a:xfrm>
            <a:off x="155028" y="1427564"/>
            <a:ext cx="8836572" cy="369332"/>
          </a:xfrm>
          <a:prstGeom prst="rect">
            <a:avLst/>
          </a:prstGeom>
        </p:spPr>
        <p:txBody>
          <a:bodyPr wrap="square">
            <a:spAutoFit/>
          </a:bodyPr>
          <a:lstStyle/>
          <a:p>
            <a:r>
              <a:rPr lang="en-US" dirty="0">
                <a:solidFill>
                  <a:srgbClr val="000000"/>
                </a:solidFill>
                <a:latin typeface="Times New Roman" panose="02020603050405020304" pitchFamily="18" charset="0"/>
              </a:rPr>
              <a:t>Multiply both sides of the Equation (91) by the turns ratio </a:t>
            </a:r>
            <a:r>
              <a:rPr lang="en-US" i="1" dirty="0" err="1">
                <a:solidFill>
                  <a:srgbClr val="000000"/>
                </a:solidFill>
                <a:latin typeface="Times New Roman" panose="02020603050405020304" pitchFamily="18" charset="0"/>
              </a:rPr>
              <a:t>n</a:t>
            </a:r>
            <a:r>
              <a:rPr lang="en-US" i="1" baseline="-25000" dirty="0" err="1">
                <a:solidFill>
                  <a:srgbClr val="000000"/>
                </a:solidFill>
                <a:latin typeface="Times New Roman" panose="02020603050405020304" pitchFamily="18" charset="0"/>
              </a:rPr>
              <a:t>t</a:t>
            </a:r>
            <a:r>
              <a:rPr lang="en-US" dirty="0">
                <a:solidFill>
                  <a:srgbClr val="000000"/>
                </a:solidFill>
                <a:latin typeface="Times New Roman" panose="02020603050405020304" pitchFamily="18" charset="0"/>
              </a:rPr>
              <a:t>:</a:t>
            </a:r>
            <a:endParaRPr lang="en-US"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Rectangle 14"/>
              <p:cNvSpPr/>
              <p:nvPr/>
            </p:nvSpPr>
            <p:spPr>
              <a:xfrm>
                <a:off x="1593028" y="1956151"/>
                <a:ext cx="642368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𝐴𝑁</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𝐵</m:t>
                          </m:r>
                          <m:r>
                            <a:rPr lang="en-US" i="1">
                              <a:latin typeface="Cambria Math" panose="02040503050406030204" pitchFamily="18" charset="0"/>
                            </a:rPr>
                            <m:t>𝑁</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𝐶</m:t>
                          </m:r>
                          <m:r>
                            <a:rPr lang="en-US" i="1">
                              <a:latin typeface="Cambria Math" panose="02040503050406030204" pitchFamily="18" charset="0"/>
                            </a:rPr>
                            <m:t>𝑁</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𝑎𝑏</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𝑏𝑎</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𝑏𝑐</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b="0" i="1" smtClean="0">
                              <a:latin typeface="Cambria Math" panose="02040503050406030204" pitchFamily="18" charset="0"/>
                            </a:rPr>
                            <m:t>𝑐𝑎</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𝑎𝑐</m:t>
                          </m:r>
                        </m:sub>
                      </m:sSub>
                    </m:oMath>
                  </m:oMathPara>
                </a14:m>
                <a:endParaRPr lang="en-US" dirty="0">
                  <a:latin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593028" y="1956151"/>
                <a:ext cx="6423682" cy="369332"/>
              </a:xfrm>
              <a:prstGeom prst="rect">
                <a:avLst/>
              </a:prstGeom>
              <a:blipFill>
                <a:blip r:embed="rId3"/>
                <a:stretch>
                  <a:fillRect b="-1667"/>
                </a:stretch>
              </a:blipFill>
            </p:spPr>
            <p:txBody>
              <a:bodyPr/>
              <a:lstStyle/>
              <a:p>
                <a:r>
                  <a:rPr lang="en-US">
                    <a:noFill/>
                  </a:rPr>
                  <a:t> </a:t>
                </a:r>
              </a:p>
            </p:txBody>
          </p:sp>
        </mc:Fallback>
      </mc:AlternateContent>
      <p:sp>
        <p:nvSpPr>
          <p:cNvPr id="16" name="TextBox 15"/>
          <p:cNvSpPr txBox="1"/>
          <p:nvPr/>
        </p:nvSpPr>
        <p:spPr>
          <a:xfrm>
            <a:off x="8431831" y="1931158"/>
            <a:ext cx="569387" cy="369332"/>
          </a:xfrm>
          <a:prstGeom prst="rect">
            <a:avLst/>
          </a:prstGeom>
          <a:noFill/>
        </p:spPr>
        <p:txBody>
          <a:bodyPr wrap="none" rtlCol="0">
            <a:spAutoFit/>
          </a:bodyPr>
          <a:lstStyle/>
          <a:p>
            <a:r>
              <a:rPr lang="en-US" dirty="0">
                <a:latin typeface="Times New Roman" panose="02020603050405020304" pitchFamily="18" charset="0"/>
              </a:rPr>
              <a:t>(92)</a:t>
            </a:r>
          </a:p>
        </p:txBody>
      </p:sp>
      <p:sp>
        <p:nvSpPr>
          <p:cNvPr id="11" name="Rectangle 10"/>
          <p:cNvSpPr/>
          <p:nvPr/>
        </p:nvSpPr>
        <p:spPr>
          <a:xfrm>
            <a:off x="152400" y="3200400"/>
            <a:ext cx="9067800" cy="646331"/>
          </a:xfrm>
          <a:prstGeom prst="rect">
            <a:avLst/>
          </a:prstGeom>
        </p:spPr>
        <p:txBody>
          <a:bodyPr wrap="square">
            <a:spAutoFit/>
          </a:bodyPr>
          <a:lstStyle/>
          <a:p>
            <a:r>
              <a:rPr lang="en-US" dirty="0">
                <a:solidFill>
                  <a:srgbClr val="000000"/>
                </a:solidFill>
                <a:latin typeface="Times New Roman" panose="02020603050405020304" pitchFamily="18" charset="0"/>
              </a:rPr>
              <a:t>Determine the left side of Equation (92) as a function of the line-to-ground voltages using Equation (83):</a:t>
            </a:r>
            <a:endParaRPr lang="en-US" dirty="0">
              <a:solidFill>
                <a:srgbClr val="000000"/>
              </a:solidFill>
              <a:effectLst/>
              <a:latin typeface="Times New Roman" panose="02020603050405020304" pitchFamily="18" charset="0"/>
            </a:endParaRPr>
          </a:p>
        </p:txBody>
      </p:sp>
      <p:sp>
        <p:nvSpPr>
          <p:cNvPr id="18" name="TextBox 17"/>
          <p:cNvSpPr txBox="1"/>
          <p:nvPr/>
        </p:nvSpPr>
        <p:spPr>
          <a:xfrm>
            <a:off x="8446792" y="2590800"/>
            <a:ext cx="569387" cy="369332"/>
          </a:xfrm>
          <a:prstGeom prst="rect">
            <a:avLst/>
          </a:prstGeom>
          <a:noFill/>
        </p:spPr>
        <p:txBody>
          <a:bodyPr wrap="none" rtlCol="0">
            <a:spAutoFit/>
          </a:bodyPr>
          <a:lstStyle/>
          <a:p>
            <a:r>
              <a:rPr lang="en-US" dirty="0">
                <a:latin typeface="Times New Roman" panose="02020603050405020304" pitchFamily="18" charset="0"/>
              </a:rPr>
              <a:t>(83)</a:t>
            </a:r>
          </a:p>
        </p:txBody>
      </p:sp>
      <mc:AlternateContent xmlns:mc="http://schemas.openxmlformats.org/markup-compatibility/2006" xmlns:a14="http://schemas.microsoft.com/office/drawing/2010/main">
        <mc:Choice Requires="a14">
          <p:sp>
            <p:nvSpPr>
              <p:cNvPr id="19" name="Rectangle 18"/>
              <p:cNvSpPr/>
              <p:nvPr/>
            </p:nvSpPr>
            <p:spPr>
              <a:xfrm>
                <a:off x="2742349" y="2590800"/>
                <a:ext cx="3810851"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𝐿𝑁</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𝐿𝐺</m:t>
                            </m:r>
                          </m:e>
                          <m:sub>
                            <m:r>
                              <a:rPr lang="en-US" i="1">
                                <a:latin typeface="Cambria Math" panose="02040503050406030204" pitchFamily="18" charset="0"/>
                              </a:rPr>
                              <m:t>𝐴</m:t>
                            </m:r>
                            <m:r>
                              <a:rPr lang="en-US" b="0" i="1" smtClean="0">
                                <a:latin typeface="Cambria Math" panose="02040503050406030204" pitchFamily="18" charset="0"/>
                              </a:rPr>
                              <m:t>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smtClean="0">
                            <a:latin typeface="Cambria Math" panose="02040503050406030204" pitchFamily="18" charset="0"/>
                          </a:rPr>
                          <m:t>𝑍</m:t>
                        </m:r>
                        <m:r>
                          <a:rPr lang="en-US" b="0" i="1" smtClean="0">
                            <a:latin typeface="Cambria Math" panose="02040503050406030204" pitchFamily="18" charset="0"/>
                          </a:rPr>
                          <m:t>𝐺</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endParaRPr lang="en-US" dirty="0">
                  <a:latin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742349" y="2590800"/>
                <a:ext cx="3810851"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1590400" y="3890651"/>
                <a:ext cx="6062044" cy="391902"/>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𝐴𝑁</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𝐵</m:t>
                        </m:r>
                        <m:r>
                          <a:rPr lang="en-US" i="1">
                            <a:latin typeface="Cambria Math" panose="02040503050406030204" pitchFamily="18" charset="0"/>
                          </a:rPr>
                          <m:t>𝑁</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𝐶</m:t>
                        </m:r>
                        <m:r>
                          <a:rPr lang="en-US" i="1">
                            <a:latin typeface="Cambria Math" panose="02040503050406030204" pitchFamily="18" charset="0"/>
                          </a:rPr>
                          <m:t>𝑁</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𝐴</m:t>
                        </m:r>
                        <m:r>
                          <a:rPr lang="en-US" b="0" i="1" smtClean="0">
                            <a:latin typeface="Cambria Math" panose="02040503050406030204" pitchFamily="18" charset="0"/>
                          </a:rPr>
                          <m:t>𝐺</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𝐵</m:t>
                        </m:r>
                        <m:r>
                          <a:rPr lang="en-US" b="0" i="1" smtClean="0">
                            <a:latin typeface="Cambria Math" panose="02040503050406030204" pitchFamily="18" charset="0"/>
                          </a:rPr>
                          <m:t>𝐺</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𝐶</m:t>
                        </m:r>
                        <m:r>
                          <a:rPr lang="en-US" b="0" i="1" smtClean="0">
                            <a:latin typeface="Cambria Math" panose="02040503050406030204" pitchFamily="18" charset="0"/>
                          </a:rPr>
                          <m:t>𝐺</m:t>
                        </m:r>
                      </m:sub>
                    </m:sSub>
                    <m:r>
                      <a:rPr lang="en-US" b="0" i="1" smtClean="0">
                        <a:latin typeface="Cambria Math" panose="02040503050406030204" pitchFamily="18" charset="0"/>
                      </a:rPr>
                      <m:t>−3</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𝑔</m:t>
                        </m:r>
                      </m:sub>
                    </m:sSub>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latin typeface="Times New Roman" panose="02020603050405020304" pitchFamily="18" charset="0"/>
                  </a:rPr>
                  <a:t>(</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𝐴</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𝐵</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𝐶</m:t>
                        </m:r>
                      </m:sub>
                    </m:sSub>
                  </m:oMath>
                </a14:m>
                <a:r>
                  <a:rPr lang="en-US" dirty="0">
                    <a:latin typeface="Times New Roman" panose="02020603050405020304" pitchFamily="18" charset="0"/>
                  </a:rPr>
                  <a:t>)</a:t>
                </a:r>
              </a:p>
            </p:txBody>
          </p:sp>
        </mc:Choice>
        <mc:Fallback xmlns="">
          <p:sp>
            <p:nvSpPr>
              <p:cNvPr id="20" name="Rectangle 19"/>
              <p:cNvSpPr>
                <a:spLocks noRot="1" noChangeAspect="1" noMove="1" noResize="1" noEditPoints="1" noAdjustHandles="1" noChangeArrowheads="1" noChangeShapeType="1" noTextEdit="1"/>
              </p:cNvSpPr>
              <p:nvPr/>
            </p:nvSpPr>
            <p:spPr>
              <a:xfrm>
                <a:off x="1590400" y="3890651"/>
                <a:ext cx="6062044" cy="391902"/>
              </a:xfrm>
              <a:prstGeom prst="rect">
                <a:avLst/>
              </a:prstGeom>
              <a:blipFill>
                <a:blip r:embed="rId5"/>
                <a:stretch>
                  <a:fillRect t="-7692" b="-16923"/>
                </a:stretch>
              </a:blipFill>
            </p:spPr>
            <p:txBody>
              <a:bodyPr/>
              <a:lstStyle/>
              <a:p>
                <a:r>
                  <a:rPr lang="en-US">
                    <a:noFill/>
                  </a:rPr>
                  <a:t> </a:t>
                </a:r>
              </a:p>
            </p:txBody>
          </p:sp>
        </mc:Fallback>
      </mc:AlternateContent>
      <p:sp>
        <p:nvSpPr>
          <p:cNvPr id="23" name="TextBox 22"/>
          <p:cNvSpPr txBox="1"/>
          <p:nvPr/>
        </p:nvSpPr>
        <p:spPr>
          <a:xfrm>
            <a:off x="8406915" y="4097887"/>
            <a:ext cx="569387" cy="369332"/>
          </a:xfrm>
          <a:prstGeom prst="rect">
            <a:avLst/>
          </a:prstGeom>
          <a:noFill/>
        </p:spPr>
        <p:txBody>
          <a:bodyPr wrap="none" rtlCol="0">
            <a:spAutoFit/>
          </a:bodyPr>
          <a:lstStyle/>
          <a:p>
            <a:r>
              <a:rPr lang="en-US" dirty="0">
                <a:latin typeface="Times New Roman" panose="02020603050405020304" pitchFamily="18" charset="0"/>
              </a:rPr>
              <a:t>(93)</a:t>
            </a:r>
          </a:p>
        </p:txBody>
      </p:sp>
      <mc:AlternateContent xmlns:mc="http://schemas.openxmlformats.org/markup-compatibility/2006" xmlns:a14="http://schemas.microsoft.com/office/drawing/2010/main">
        <mc:Choice Requires="a14">
          <p:sp>
            <p:nvSpPr>
              <p:cNvPr id="24" name="Rectangle 23"/>
              <p:cNvSpPr/>
              <p:nvPr/>
            </p:nvSpPr>
            <p:spPr>
              <a:xfrm>
                <a:off x="1432518" y="4390236"/>
                <a:ext cx="6569171" cy="519181"/>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𝐴𝑁</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𝐵</m:t>
                        </m:r>
                        <m:r>
                          <a:rPr lang="en-US" i="1">
                            <a:latin typeface="Cambria Math" panose="02040503050406030204" pitchFamily="18" charset="0"/>
                          </a:rPr>
                          <m:t>𝑁</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𝐶</m:t>
                        </m:r>
                        <m:r>
                          <a:rPr lang="en-US" i="1">
                            <a:latin typeface="Cambria Math" panose="02040503050406030204" pitchFamily="18" charset="0"/>
                          </a:rPr>
                          <m:t>𝑁</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𝐴</m:t>
                        </m:r>
                        <m:r>
                          <a:rPr lang="en-US" b="0" i="1" smtClean="0">
                            <a:latin typeface="Cambria Math" panose="02040503050406030204" pitchFamily="18" charset="0"/>
                          </a:rPr>
                          <m:t>𝐺</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𝐵</m:t>
                        </m:r>
                        <m:r>
                          <a:rPr lang="en-US" b="0" i="1" smtClean="0">
                            <a:latin typeface="Cambria Math" panose="02040503050406030204" pitchFamily="18" charset="0"/>
                          </a:rPr>
                          <m:t>𝐺</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𝐶</m:t>
                        </m:r>
                        <m:r>
                          <a:rPr lang="en-US" b="0" i="1" smtClean="0">
                            <a:latin typeface="Cambria Math" panose="02040503050406030204" pitchFamily="18" charset="0"/>
                          </a:rPr>
                          <m:t>𝐺</m:t>
                        </m:r>
                      </m:sub>
                    </m:sSub>
                    <m:r>
                      <a:rPr lang="en-US" b="0" i="1" smtClean="0">
                        <a:latin typeface="Cambria Math" panose="02040503050406030204" pitchFamily="18" charset="0"/>
                      </a:rPr>
                      <m:t>−3</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𝑍</m:t>
                        </m:r>
                      </m:e>
                      <m:sub>
                        <m:r>
                          <a:rPr lang="en-US" b="0" i="1" smtClean="0">
                            <a:latin typeface="Cambria Math" panose="02040503050406030204" pitchFamily="18" charset="0"/>
                          </a:rPr>
                          <m:t>𝑔</m:t>
                        </m:r>
                      </m:sub>
                    </m:sSub>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latin typeface="Times New Roman" panose="02020603050405020304" pitchFamily="18" charset="0"/>
                  </a:rPr>
                  <a:t>(</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𝑏𝑎</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𝑎𝑐</m:t>
                        </m:r>
                      </m:sub>
                    </m:sSub>
                  </m:oMath>
                </a14:m>
                <a:r>
                  <a:rPr lang="en-US" dirty="0">
                    <a:latin typeface="Times New Roman" panose="02020603050405020304" pitchFamily="18" charset="0"/>
                  </a:rPr>
                  <a:t>)</a:t>
                </a:r>
              </a:p>
            </p:txBody>
          </p:sp>
        </mc:Choice>
        <mc:Fallback xmlns="">
          <p:sp>
            <p:nvSpPr>
              <p:cNvPr id="24" name="Rectangle 23"/>
              <p:cNvSpPr>
                <a:spLocks noRot="1" noChangeAspect="1" noMove="1" noResize="1" noEditPoints="1" noAdjustHandles="1" noChangeArrowheads="1" noChangeShapeType="1" noTextEdit="1"/>
              </p:cNvSpPr>
              <p:nvPr/>
            </p:nvSpPr>
            <p:spPr>
              <a:xfrm>
                <a:off x="1432518" y="4390236"/>
                <a:ext cx="6569171" cy="519181"/>
              </a:xfrm>
              <a:prstGeom prst="rect">
                <a:avLst/>
              </a:prstGeom>
              <a:blipFill>
                <a:blip r:embed="rId6"/>
                <a:stretch>
                  <a:fillRect b="-1176"/>
                </a:stretch>
              </a:blipFill>
            </p:spPr>
            <p:txBody>
              <a:bodyPr/>
              <a:lstStyle/>
              <a:p>
                <a:r>
                  <a:rPr lang="en-US">
                    <a:noFill/>
                  </a:rPr>
                  <a:t> </a:t>
                </a:r>
              </a:p>
            </p:txBody>
          </p:sp>
        </mc:Fallback>
      </mc:AlternateContent>
    </p:spTree>
    <p:extLst>
      <p:ext uri="{BB962C8B-B14F-4D97-AF65-F5344CB8AC3E}">
        <p14:creationId xmlns:p14="http://schemas.microsoft.com/office/powerpoint/2010/main" val="28769308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7647030" cy="584775"/>
          </a:xfrm>
          <a:prstGeom prst="rect">
            <a:avLst/>
          </a:prstGeom>
        </p:spPr>
        <p:txBody>
          <a:bodyPr wrap="none">
            <a:spAutoFit/>
          </a:bodyPr>
          <a:lstStyle/>
          <a:p>
            <a:r>
              <a:rPr lang="en-US" sz="3200" dirty="0">
                <a:solidFill>
                  <a:srgbClr val="C8102E"/>
                </a:solidFill>
                <a:latin typeface="+mj-lt"/>
                <a:ea typeface="+mj-ea"/>
                <a:cs typeface="+mj-cs"/>
              </a:rPr>
              <a:t>Grounded Wye-Delta Step-Down Connection</a:t>
            </a:r>
          </a:p>
        </p:txBody>
      </p:sp>
      <mc:AlternateContent xmlns:mc="http://schemas.openxmlformats.org/markup-compatibility/2006" xmlns:a14="http://schemas.microsoft.com/office/drawing/2010/main">
        <mc:Choice Requires="a14">
          <p:sp>
            <p:nvSpPr>
              <p:cNvPr id="15" name="Rectangle 14"/>
              <p:cNvSpPr/>
              <p:nvPr/>
            </p:nvSpPr>
            <p:spPr>
              <a:xfrm>
                <a:off x="1567497" y="832816"/>
                <a:ext cx="642368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𝐴𝑁</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𝐵</m:t>
                          </m:r>
                          <m:r>
                            <a:rPr lang="en-US" i="1">
                              <a:latin typeface="Cambria Math" panose="02040503050406030204" pitchFamily="18" charset="0"/>
                            </a:rPr>
                            <m:t>𝑁</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𝐶</m:t>
                          </m:r>
                          <m:r>
                            <a:rPr lang="en-US" i="1">
                              <a:latin typeface="Cambria Math" panose="02040503050406030204" pitchFamily="18" charset="0"/>
                            </a:rPr>
                            <m:t>𝑁</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𝑎𝑏</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𝑏𝑎</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𝑏𝑐</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b="0" i="1" smtClean="0">
                              <a:latin typeface="Cambria Math" panose="02040503050406030204" pitchFamily="18" charset="0"/>
                            </a:rPr>
                            <m:t>𝑐𝑎</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𝑎𝑐</m:t>
                          </m:r>
                        </m:sub>
                      </m:sSub>
                    </m:oMath>
                  </m:oMathPara>
                </a14:m>
                <a:endParaRPr lang="en-US" dirty="0">
                  <a:latin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567497" y="832816"/>
                <a:ext cx="6423682" cy="369332"/>
              </a:xfrm>
              <a:prstGeom prst="rect">
                <a:avLst/>
              </a:prstGeom>
              <a:blipFill>
                <a:blip r:embed="rId2"/>
                <a:stretch>
                  <a:fillRect b="-1667"/>
                </a:stretch>
              </a:blipFill>
            </p:spPr>
            <p:txBody>
              <a:bodyPr/>
              <a:lstStyle/>
              <a:p>
                <a:r>
                  <a:rPr lang="en-US">
                    <a:noFill/>
                  </a:rPr>
                  <a:t> </a:t>
                </a:r>
              </a:p>
            </p:txBody>
          </p:sp>
        </mc:Fallback>
      </mc:AlternateContent>
      <p:sp>
        <p:nvSpPr>
          <p:cNvPr id="16" name="TextBox 15"/>
          <p:cNvSpPr txBox="1"/>
          <p:nvPr/>
        </p:nvSpPr>
        <p:spPr>
          <a:xfrm>
            <a:off x="8458200" y="832816"/>
            <a:ext cx="569387" cy="369332"/>
          </a:xfrm>
          <a:prstGeom prst="rect">
            <a:avLst/>
          </a:prstGeom>
          <a:noFill/>
        </p:spPr>
        <p:txBody>
          <a:bodyPr wrap="none" rtlCol="0">
            <a:spAutoFit/>
          </a:bodyPr>
          <a:lstStyle/>
          <a:p>
            <a:r>
              <a:rPr lang="en-US" dirty="0">
                <a:latin typeface="Times New Roman" panose="02020603050405020304" pitchFamily="18" charset="0"/>
              </a:rPr>
              <a:t>(92)</a:t>
            </a:r>
          </a:p>
        </p:txBody>
      </p:sp>
      <p:sp>
        <p:nvSpPr>
          <p:cNvPr id="23" name="TextBox 22"/>
          <p:cNvSpPr txBox="1"/>
          <p:nvPr/>
        </p:nvSpPr>
        <p:spPr>
          <a:xfrm>
            <a:off x="8458199" y="1438540"/>
            <a:ext cx="569387" cy="369332"/>
          </a:xfrm>
          <a:prstGeom prst="rect">
            <a:avLst/>
          </a:prstGeom>
          <a:noFill/>
        </p:spPr>
        <p:txBody>
          <a:bodyPr wrap="none" rtlCol="0">
            <a:spAutoFit/>
          </a:bodyPr>
          <a:lstStyle/>
          <a:p>
            <a:r>
              <a:rPr lang="en-US" dirty="0">
                <a:latin typeface="Times New Roman" panose="02020603050405020304" pitchFamily="18" charset="0"/>
              </a:rPr>
              <a:t>(93)</a:t>
            </a:r>
          </a:p>
        </p:txBody>
      </p:sp>
      <mc:AlternateContent xmlns:mc="http://schemas.openxmlformats.org/markup-compatibility/2006" xmlns:a14="http://schemas.microsoft.com/office/drawing/2010/main">
        <mc:Choice Requires="a14">
          <p:sp>
            <p:nvSpPr>
              <p:cNvPr id="24" name="Rectangle 23"/>
              <p:cNvSpPr/>
              <p:nvPr/>
            </p:nvSpPr>
            <p:spPr>
              <a:xfrm>
                <a:off x="1419380" y="1363616"/>
                <a:ext cx="6569171" cy="519181"/>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𝐴𝑁</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𝐵</m:t>
                        </m:r>
                        <m:r>
                          <a:rPr lang="en-US" i="1">
                            <a:latin typeface="Cambria Math" panose="02040503050406030204" pitchFamily="18" charset="0"/>
                          </a:rPr>
                          <m:t>𝑁</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𝐶</m:t>
                        </m:r>
                        <m:r>
                          <a:rPr lang="en-US" i="1">
                            <a:latin typeface="Cambria Math" panose="02040503050406030204" pitchFamily="18" charset="0"/>
                          </a:rPr>
                          <m:t>𝑁</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𝐴</m:t>
                        </m:r>
                        <m:r>
                          <a:rPr lang="en-US" b="0" i="1" smtClean="0">
                            <a:latin typeface="Cambria Math" panose="02040503050406030204" pitchFamily="18" charset="0"/>
                          </a:rPr>
                          <m:t>𝐺</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𝐵</m:t>
                        </m:r>
                        <m:r>
                          <a:rPr lang="en-US" b="0" i="1" smtClean="0">
                            <a:latin typeface="Cambria Math" panose="02040503050406030204" pitchFamily="18" charset="0"/>
                          </a:rPr>
                          <m:t>𝐺</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𝐶</m:t>
                        </m:r>
                        <m:r>
                          <a:rPr lang="en-US" b="0" i="1" smtClean="0">
                            <a:latin typeface="Cambria Math" panose="02040503050406030204" pitchFamily="18" charset="0"/>
                          </a:rPr>
                          <m:t>𝐺</m:t>
                        </m:r>
                      </m:sub>
                    </m:sSub>
                    <m:r>
                      <a:rPr lang="en-US" b="0" i="1" smtClean="0">
                        <a:latin typeface="Cambria Math" panose="02040503050406030204" pitchFamily="18" charset="0"/>
                      </a:rPr>
                      <m:t>−3</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𝑍</m:t>
                        </m:r>
                      </m:e>
                      <m:sub>
                        <m:r>
                          <a:rPr lang="en-US" b="0" i="1" smtClean="0">
                            <a:latin typeface="Cambria Math" panose="02040503050406030204" pitchFamily="18" charset="0"/>
                          </a:rPr>
                          <m:t>𝑔</m:t>
                        </m:r>
                      </m:sub>
                    </m:sSub>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latin typeface="Times New Roman" panose="02020603050405020304" pitchFamily="18" charset="0"/>
                  </a:rPr>
                  <a:t>(</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𝑏𝑎</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𝑎𝑐</m:t>
                        </m:r>
                      </m:sub>
                    </m:sSub>
                  </m:oMath>
                </a14:m>
                <a:r>
                  <a:rPr lang="en-US" dirty="0">
                    <a:latin typeface="Times New Roman" panose="02020603050405020304" pitchFamily="18" charset="0"/>
                  </a:rPr>
                  <a:t>)</a:t>
                </a:r>
              </a:p>
            </p:txBody>
          </p:sp>
        </mc:Choice>
        <mc:Fallback xmlns="">
          <p:sp>
            <p:nvSpPr>
              <p:cNvPr id="24" name="Rectangle 23"/>
              <p:cNvSpPr>
                <a:spLocks noRot="1" noChangeAspect="1" noMove="1" noResize="1" noEditPoints="1" noAdjustHandles="1" noChangeArrowheads="1" noChangeShapeType="1" noTextEdit="1"/>
              </p:cNvSpPr>
              <p:nvPr/>
            </p:nvSpPr>
            <p:spPr>
              <a:xfrm>
                <a:off x="1419380" y="1363616"/>
                <a:ext cx="6569171" cy="519181"/>
              </a:xfrm>
              <a:prstGeom prst="rect">
                <a:avLst/>
              </a:prstGeom>
              <a:blipFill>
                <a:blip r:embed="rId3"/>
                <a:stretch>
                  <a:fillRect/>
                </a:stretch>
              </a:blipFill>
            </p:spPr>
            <p:txBody>
              <a:bodyPr/>
              <a:lstStyle/>
              <a:p>
                <a:r>
                  <a:rPr lang="en-US">
                    <a:noFill/>
                  </a:rPr>
                  <a:t> </a:t>
                </a:r>
              </a:p>
            </p:txBody>
          </p:sp>
        </mc:Fallback>
      </mc:AlternateContent>
      <p:sp>
        <p:nvSpPr>
          <p:cNvPr id="2" name="Rectangle 1"/>
          <p:cNvSpPr/>
          <p:nvPr/>
        </p:nvSpPr>
        <p:spPr>
          <a:xfrm>
            <a:off x="131964" y="1924709"/>
            <a:ext cx="8935835" cy="400110"/>
          </a:xfrm>
          <a:prstGeom prst="rect">
            <a:avLst/>
          </a:prstGeom>
        </p:spPr>
        <p:txBody>
          <a:bodyPr wrap="square">
            <a:spAutoFit/>
          </a:bodyPr>
          <a:lstStyle/>
          <a:p>
            <a:r>
              <a:rPr lang="en-US" sz="2000" dirty="0">
                <a:solidFill>
                  <a:srgbClr val="000000"/>
                </a:solidFill>
                <a:latin typeface="Times New Roman" panose="02020603050405020304" pitchFamily="18" charset="0"/>
              </a:rPr>
              <a:t>Substitute Equation (93) into Equation (92):</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131964" y="2401008"/>
                <a:ext cx="9123460" cy="659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𝐴𝐺</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𝐵𝐺</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𝐶𝐺</m:t>
                          </m:r>
                        </m:sub>
                      </m:sSub>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3</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m:t>
                          </m:r>
                        </m:e>
                        <m:sub>
                          <m:r>
                            <a:rPr lang="en-US" i="1">
                              <a:latin typeface="Cambria Math" panose="02040503050406030204" pitchFamily="18" charset="0"/>
                            </a:rPr>
                            <m:t>𝑔</m:t>
                          </m:r>
                        </m:sub>
                      </m:sSub>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r>
                        <m:rPr>
                          <m:nor/>
                        </m:rPr>
                        <a:rPr lang="en-US" dirty="0">
                          <a:latin typeface="Times New Roman" panose="020206030504050203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𝑏𝑎</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𝑐𝑏</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𝑎𝑐</m:t>
                          </m:r>
                        </m:sub>
                      </m:sSub>
                      <m:r>
                        <m:rPr>
                          <m:nor/>
                        </m:rPr>
                        <a:rPr lang="en-US" dirty="0" smtClean="0">
                          <a:latin typeface="Times New Roman" panose="020206030504050203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𝑎𝑏</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𝑏𝑎</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𝑏𝑐</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𝑐𝑏</m:t>
                          </m:r>
                        </m:sub>
                      </m:sSub>
                      <m:r>
                        <a:rPr lang="en-US" i="1">
                          <a:latin typeface="Cambria Math" panose="02040503050406030204" pitchFamily="18" charset="0"/>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𝑐𝑎</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𝑎𝑐</m:t>
                          </m:r>
                        </m:sub>
                      </m:sSub>
                    </m:oMath>
                  </m:oMathPara>
                </a14:m>
                <a:endParaRPr lang="en-US" dirty="0">
                  <a:latin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31964" y="2401008"/>
                <a:ext cx="9123460" cy="65954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63886" y="3227204"/>
                <a:ext cx="8659615" cy="659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𝑠𝑢𝑚</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b="0" i="1" smtClean="0">
                              <a:latin typeface="Cambria Math" panose="02040503050406030204" pitchFamily="18" charset="0"/>
                            </a:rPr>
                            <m:t>𝑎𝑏</m:t>
                          </m:r>
                        </m:sub>
                      </m:sSub>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3</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m:t>
                          </m:r>
                        </m:e>
                        <m:sub>
                          <m:r>
                            <a:rPr lang="en-US" i="1">
                              <a:latin typeface="Cambria Math" panose="02040503050406030204" pitchFamily="18" charset="0"/>
                            </a:rPr>
                            <m:t>𝑔</m:t>
                          </m:r>
                        </m:sub>
                      </m:sSub>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𝑏𝑎</m:t>
                          </m:r>
                        </m:sub>
                      </m:sSub>
                      <m:r>
                        <a:rPr lang="en-US" i="1">
                          <a:latin typeface="Cambria Math" panose="02040503050406030204" pitchFamily="18" charset="0"/>
                        </a:rPr>
                        <m:t>+</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b="0" i="1" smtClean="0">
                              <a:latin typeface="Cambria Math" panose="02040503050406030204" pitchFamily="18" charset="0"/>
                            </a:rPr>
                            <m:t>𝑏𝑐</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3</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m:t>
                          </m:r>
                        </m:e>
                        <m:sub>
                          <m:r>
                            <a:rPr lang="en-US" i="1">
                              <a:latin typeface="Cambria Math" panose="02040503050406030204" pitchFamily="18" charset="0"/>
                            </a:rPr>
                            <m:t>𝑔</m:t>
                          </m:r>
                        </m:sub>
                      </m:sSub>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𝑐𝑏</m:t>
                          </m:r>
                        </m:sub>
                      </m:sSub>
                      <m:r>
                        <a:rPr lang="en-US" i="1">
                          <a:latin typeface="Cambria Math" panose="02040503050406030204" pitchFamily="18" charset="0"/>
                        </a:rPr>
                        <m:t>+</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b="0" i="1" smtClean="0">
                              <a:latin typeface="Cambria Math" panose="02040503050406030204" pitchFamily="18" charset="0"/>
                            </a:rPr>
                            <m:t>𝑐𝑎</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3</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m:t>
                          </m:r>
                        </m:e>
                        <m:sub>
                          <m:r>
                            <a:rPr lang="en-US" i="1">
                              <a:latin typeface="Cambria Math" panose="02040503050406030204" pitchFamily="18" charset="0"/>
                            </a:rPr>
                            <m:t>𝑔</m:t>
                          </m:r>
                        </m:sub>
                      </m:sSub>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𝑎𝑐</m:t>
                          </m:r>
                        </m:sub>
                      </m:sSub>
                    </m:oMath>
                  </m:oMathPara>
                </a14:m>
                <a:endParaRPr lang="en-US" dirty="0">
                  <a:latin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63886" y="3227204"/>
                <a:ext cx="8659615" cy="65954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309175" y="4053400"/>
                <a:ext cx="258141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𝑠𝑢𝑚</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𝐴𝐺</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𝐵𝐺</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𝐶𝐺</m:t>
                          </m:r>
                        </m:sub>
                      </m:sSub>
                    </m:oMath>
                  </m:oMathPara>
                </a14:m>
                <a:endParaRPr lang="en-US" dirty="0">
                  <a:latin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309175" y="4053400"/>
                <a:ext cx="2581412" cy="369332"/>
              </a:xfrm>
              <a:prstGeom prst="rect">
                <a:avLst/>
              </a:prstGeom>
              <a:blipFill>
                <a:blip r:embed="rId6"/>
                <a:stretch>
                  <a:fillRect/>
                </a:stretch>
              </a:blipFill>
            </p:spPr>
            <p:txBody>
              <a:bodyPr/>
              <a:lstStyle/>
              <a:p>
                <a:r>
                  <a:rPr lang="en-US">
                    <a:noFill/>
                  </a:rPr>
                  <a:t> </a:t>
                </a:r>
              </a:p>
            </p:txBody>
          </p:sp>
        </mc:Fallback>
      </mc:AlternateContent>
      <p:sp>
        <p:nvSpPr>
          <p:cNvPr id="21" name="TextBox 20"/>
          <p:cNvSpPr txBox="1"/>
          <p:nvPr/>
        </p:nvSpPr>
        <p:spPr>
          <a:xfrm>
            <a:off x="8458199" y="4053400"/>
            <a:ext cx="569387" cy="369332"/>
          </a:xfrm>
          <a:prstGeom prst="rect">
            <a:avLst/>
          </a:prstGeom>
          <a:noFill/>
        </p:spPr>
        <p:txBody>
          <a:bodyPr wrap="none" rtlCol="0">
            <a:spAutoFit/>
          </a:bodyPr>
          <a:lstStyle/>
          <a:p>
            <a:r>
              <a:rPr lang="en-US" dirty="0">
                <a:latin typeface="Times New Roman" panose="02020603050405020304" pitchFamily="18" charset="0"/>
              </a:rPr>
              <a:t>(94)</a:t>
            </a:r>
          </a:p>
        </p:txBody>
      </p:sp>
    </p:spTree>
    <p:extLst>
      <p:ext uri="{BB962C8B-B14F-4D97-AF65-F5344CB8AC3E}">
        <p14:creationId xmlns:p14="http://schemas.microsoft.com/office/powerpoint/2010/main" val="5152728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7647030" cy="584775"/>
          </a:xfrm>
          <a:prstGeom prst="rect">
            <a:avLst/>
          </a:prstGeom>
        </p:spPr>
        <p:txBody>
          <a:bodyPr wrap="none">
            <a:spAutoFit/>
          </a:bodyPr>
          <a:lstStyle/>
          <a:p>
            <a:r>
              <a:rPr lang="en-US" sz="3200" dirty="0">
                <a:solidFill>
                  <a:srgbClr val="C8102E"/>
                </a:solidFill>
                <a:latin typeface="+mj-lt"/>
                <a:ea typeface="+mj-ea"/>
                <a:cs typeface="+mj-cs"/>
              </a:rPr>
              <a:t>Grounded Wye-Delta Step-Down Connection</a:t>
            </a:r>
          </a:p>
        </p:txBody>
      </p:sp>
      <mc:AlternateContent xmlns:mc="http://schemas.openxmlformats.org/markup-compatibility/2006" xmlns:a14="http://schemas.microsoft.com/office/drawing/2010/main">
        <mc:Choice Requires="a14">
          <p:sp>
            <p:nvSpPr>
              <p:cNvPr id="7" name="Rectangle 6"/>
              <p:cNvSpPr/>
              <p:nvPr/>
            </p:nvSpPr>
            <p:spPr>
              <a:xfrm>
                <a:off x="447599" y="1759968"/>
                <a:ext cx="8659615" cy="659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𝑠𝑢𝑚</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b="0" i="1" smtClean="0">
                              <a:latin typeface="Cambria Math" panose="02040503050406030204" pitchFamily="18" charset="0"/>
                            </a:rPr>
                            <m:t>𝑎𝑏</m:t>
                          </m:r>
                        </m:sub>
                      </m:sSub>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3</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m:t>
                          </m:r>
                        </m:e>
                        <m:sub>
                          <m:r>
                            <a:rPr lang="en-US" i="1">
                              <a:latin typeface="Cambria Math" panose="02040503050406030204" pitchFamily="18" charset="0"/>
                            </a:rPr>
                            <m:t>𝑔</m:t>
                          </m:r>
                        </m:sub>
                      </m:sSub>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𝑏𝑎</m:t>
                          </m:r>
                        </m:sub>
                      </m:sSub>
                      <m:r>
                        <a:rPr lang="en-US" i="1">
                          <a:latin typeface="Cambria Math" panose="02040503050406030204" pitchFamily="18" charset="0"/>
                        </a:rPr>
                        <m:t>+</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b="0" i="1" smtClean="0">
                              <a:latin typeface="Cambria Math" panose="02040503050406030204" pitchFamily="18" charset="0"/>
                            </a:rPr>
                            <m:t>𝑏𝑐</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3</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m:t>
                          </m:r>
                        </m:e>
                        <m:sub>
                          <m:r>
                            <a:rPr lang="en-US" i="1">
                              <a:latin typeface="Cambria Math" panose="02040503050406030204" pitchFamily="18" charset="0"/>
                            </a:rPr>
                            <m:t>𝑔</m:t>
                          </m:r>
                        </m:sub>
                      </m:sSub>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𝑐𝑏</m:t>
                          </m:r>
                        </m:sub>
                      </m:sSub>
                      <m:r>
                        <a:rPr lang="en-US" i="1">
                          <a:latin typeface="Cambria Math" panose="02040503050406030204" pitchFamily="18" charset="0"/>
                        </a:rPr>
                        <m:t>+</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b="0" i="1" smtClean="0">
                              <a:latin typeface="Cambria Math" panose="02040503050406030204" pitchFamily="18" charset="0"/>
                            </a:rPr>
                            <m:t>𝑐𝑎</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3</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m:t>
                          </m:r>
                        </m:e>
                        <m:sub>
                          <m:r>
                            <a:rPr lang="en-US" i="1">
                              <a:latin typeface="Cambria Math" panose="02040503050406030204" pitchFamily="18" charset="0"/>
                            </a:rPr>
                            <m:t>𝑔</m:t>
                          </m:r>
                        </m:sub>
                      </m:sSub>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𝑎𝑐</m:t>
                          </m:r>
                        </m:sub>
                      </m:sSub>
                    </m:oMath>
                  </m:oMathPara>
                </a14:m>
                <a:endParaRPr lang="en-US" dirty="0">
                  <a:latin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47599" y="1759968"/>
                <a:ext cx="8659615" cy="659540"/>
              </a:xfrm>
              <a:prstGeom prst="rect">
                <a:avLst/>
              </a:prstGeom>
              <a:blipFill>
                <a:blip r:embed="rId2"/>
                <a:stretch>
                  <a:fillRect/>
                </a:stretch>
              </a:blipFill>
            </p:spPr>
            <p:txBody>
              <a:bodyPr/>
              <a:lstStyle/>
              <a:p>
                <a:r>
                  <a:rPr lang="en-US">
                    <a:noFill/>
                  </a:rPr>
                  <a:t> </a:t>
                </a:r>
              </a:p>
            </p:txBody>
          </p:sp>
        </mc:Fallback>
      </mc:AlternateContent>
      <p:sp>
        <p:nvSpPr>
          <p:cNvPr id="21" name="TextBox 20"/>
          <p:cNvSpPr txBox="1"/>
          <p:nvPr/>
        </p:nvSpPr>
        <p:spPr>
          <a:xfrm>
            <a:off x="8305799" y="2401115"/>
            <a:ext cx="569387" cy="369332"/>
          </a:xfrm>
          <a:prstGeom prst="rect">
            <a:avLst/>
          </a:prstGeom>
          <a:noFill/>
        </p:spPr>
        <p:txBody>
          <a:bodyPr wrap="none" rtlCol="0">
            <a:spAutoFit/>
          </a:bodyPr>
          <a:lstStyle/>
          <a:p>
            <a:r>
              <a:rPr lang="en-US" dirty="0">
                <a:latin typeface="Times New Roman" panose="02020603050405020304" pitchFamily="18" charset="0"/>
              </a:rPr>
              <a:t>(94)</a:t>
            </a:r>
          </a:p>
        </p:txBody>
      </p:sp>
      <mc:AlternateContent xmlns:mc="http://schemas.openxmlformats.org/markup-compatibility/2006" xmlns:a14="http://schemas.microsoft.com/office/drawing/2010/main">
        <mc:Choice Requires="a14">
          <p:sp>
            <p:nvSpPr>
              <p:cNvPr id="13" name="Rectangle 12"/>
              <p:cNvSpPr/>
              <p:nvPr/>
            </p:nvSpPr>
            <p:spPr>
              <a:xfrm>
                <a:off x="3733800" y="1083367"/>
                <a:ext cx="158408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𝑏</m:t>
                          </m:r>
                          <m:r>
                            <a:rPr lang="en-US" i="1">
                              <a:latin typeface="Cambria Math" panose="02040503050406030204" pitchFamily="18" charset="0"/>
                            </a:rPr>
                            <m:t>𝑎</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r>
                            <a:rPr lang="en-US" b="0" i="1" smtClean="0">
                              <a:latin typeface="Cambria Math" panose="02040503050406030204" pitchFamily="18" charset="0"/>
                            </a:rPr>
                            <m:t>𝑐</m:t>
                          </m:r>
                        </m:sub>
                      </m:sSub>
                    </m:oMath>
                  </m:oMathPara>
                </a14:m>
                <a:endParaRPr lang="en-US" dirty="0">
                  <a:latin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733800" y="1083367"/>
                <a:ext cx="1584088" cy="369332"/>
              </a:xfrm>
              <a:prstGeom prst="rect">
                <a:avLst/>
              </a:prstGeom>
              <a:blipFill>
                <a:blip r:embed="rId3"/>
                <a:stretch>
                  <a:fillRect b="-1667"/>
                </a:stretch>
              </a:blipFill>
            </p:spPr>
            <p:txBody>
              <a:bodyPr/>
              <a:lstStyle/>
              <a:p>
                <a:r>
                  <a:rPr lang="en-US">
                    <a:noFill/>
                  </a:rPr>
                  <a:t> </a:t>
                </a:r>
              </a:p>
            </p:txBody>
          </p:sp>
        </mc:Fallback>
      </mc:AlternateContent>
      <p:sp>
        <p:nvSpPr>
          <p:cNvPr id="14" name="TextBox 13"/>
          <p:cNvSpPr txBox="1"/>
          <p:nvPr/>
        </p:nvSpPr>
        <p:spPr>
          <a:xfrm>
            <a:off x="8305800" y="1293586"/>
            <a:ext cx="569387" cy="369332"/>
          </a:xfrm>
          <a:prstGeom prst="rect">
            <a:avLst/>
          </a:prstGeom>
          <a:noFill/>
        </p:spPr>
        <p:txBody>
          <a:bodyPr wrap="none" rtlCol="0">
            <a:spAutoFit/>
          </a:bodyPr>
          <a:lstStyle/>
          <a:p>
            <a:r>
              <a:rPr lang="en-US" dirty="0">
                <a:latin typeface="Times New Roman" panose="02020603050405020304" pitchFamily="18" charset="0"/>
              </a:rPr>
              <a:t>(89)</a:t>
            </a:r>
          </a:p>
        </p:txBody>
      </p:sp>
      <mc:AlternateContent xmlns:mc="http://schemas.openxmlformats.org/markup-compatibility/2006" xmlns:a14="http://schemas.microsoft.com/office/drawing/2010/main">
        <mc:Choice Requires="a14">
          <p:sp>
            <p:nvSpPr>
              <p:cNvPr id="17" name="Rectangle 16"/>
              <p:cNvSpPr/>
              <p:nvPr/>
            </p:nvSpPr>
            <p:spPr>
              <a:xfrm>
                <a:off x="3733800" y="1462787"/>
                <a:ext cx="157402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smtClean="0">
                              <a:latin typeface="Cambria Math" panose="02040503050406030204" pitchFamily="18" charset="0"/>
                            </a:rPr>
                            <m:t>𝑏</m:t>
                          </m:r>
                          <m:r>
                            <a:rPr lang="en-US" b="0" i="1" smtClean="0">
                              <a:latin typeface="Cambria Math" panose="02040503050406030204" pitchFamily="18" charset="0"/>
                            </a:rPr>
                            <m:t>𝑎</m:t>
                          </m:r>
                        </m:sub>
                      </m:sSub>
                    </m:oMath>
                  </m:oMathPara>
                </a14:m>
                <a:endParaRPr lang="en-US" dirty="0">
                  <a:latin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3733800" y="1462787"/>
                <a:ext cx="1574021"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3289729" y="711745"/>
                <a:ext cx="2292038"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𝐷𝐼</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289729" y="711745"/>
                <a:ext cx="2292038" cy="369332"/>
              </a:xfrm>
              <a:prstGeom prst="rect">
                <a:avLst/>
              </a:prstGeom>
              <a:blipFill>
                <a:blip r:embed="rId5"/>
                <a:stretch>
                  <a:fillRect b="-1667"/>
                </a:stretch>
              </a:blipFill>
            </p:spPr>
            <p:txBody>
              <a:bodyPr/>
              <a:lstStyle/>
              <a:p>
                <a:r>
                  <a:rPr lang="en-US">
                    <a:noFill/>
                  </a:rPr>
                  <a:t> </a:t>
                </a:r>
              </a:p>
            </p:txBody>
          </p:sp>
        </mc:Fallback>
      </mc:AlternateContent>
      <p:sp>
        <p:nvSpPr>
          <p:cNvPr id="19" name="TextBox 18"/>
          <p:cNvSpPr txBox="1"/>
          <p:nvPr/>
        </p:nvSpPr>
        <p:spPr>
          <a:xfrm>
            <a:off x="8305800" y="711745"/>
            <a:ext cx="569387" cy="369332"/>
          </a:xfrm>
          <a:prstGeom prst="rect">
            <a:avLst/>
          </a:prstGeom>
          <a:noFill/>
        </p:spPr>
        <p:txBody>
          <a:bodyPr wrap="none" rtlCol="0">
            <a:spAutoFit/>
          </a:bodyPr>
          <a:lstStyle/>
          <a:p>
            <a:r>
              <a:rPr lang="en-US" dirty="0">
                <a:latin typeface="Times New Roman" panose="02020603050405020304" pitchFamily="18" charset="0"/>
              </a:rPr>
              <a:t>(88)</a:t>
            </a:r>
          </a:p>
        </p:txBody>
      </p:sp>
      <p:sp>
        <p:nvSpPr>
          <p:cNvPr id="6" name="Rectangle 5"/>
          <p:cNvSpPr/>
          <p:nvPr/>
        </p:nvSpPr>
        <p:spPr>
          <a:xfrm>
            <a:off x="152400" y="2646378"/>
            <a:ext cx="9296400" cy="400110"/>
          </a:xfrm>
          <a:prstGeom prst="rect">
            <a:avLst/>
          </a:prstGeom>
        </p:spPr>
        <p:txBody>
          <a:bodyPr wrap="square">
            <a:spAutoFit/>
          </a:bodyPr>
          <a:lstStyle/>
          <a:p>
            <a:r>
              <a:rPr lang="en-US" sz="2000" dirty="0">
                <a:solidFill>
                  <a:srgbClr val="000000"/>
                </a:solidFill>
                <a:latin typeface="Times New Roman" panose="02020603050405020304" pitchFamily="18" charset="0"/>
              </a:rPr>
              <a:t>Equations (88), (89), and (94) can be put into matrix form:</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Rectangle 19"/>
              <p:cNvSpPr/>
              <p:nvPr/>
            </p:nvSpPr>
            <p:spPr>
              <a:xfrm>
                <a:off x="737830" y="3316589"/>
                <a:ext cx="7567969" cy="1021498"/>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m:t>
                                </m:r>
                              </m:sub>
                            </m:sSub>
                          </m:e>
                          <m:e>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𝑠𝑢𝑚</m:t>
                                </m:r>
                              </m:sub>
                            </m:sSub>
                          </m:e>
                        </m:eqArr>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0</m:t>
                              </m:r>
                            </m:e>
                          </m:mr>
                          <m:m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𝑎𝑏</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3</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m:t>
                                  </m:r>
                                </m:e>
                                <m:sub>
                                  <m:r>
                                    <a:rPr lang="en-US" i="1">
                                      <a:latin typeface="Cambria Math" panose="02040503050406030204" pitchFamily="18" charset="0"/>
                                    </a:rPr>
                                    <m:t>𝑔</m:t>
                                  </m:r>
                                </m:sub>
                              </m:sSub>
                            </m:e>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𝑎𝑏</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3</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m:t>
                                  </m:r>
                                </m:e>
                                <m:sub>
                                  <m:r>
                                    <a:rPr lang="en-US" i="1">
                                      <a:latin typeface="Cambria Math" panose="02040503050406030204" pitchFamily="18" charset="0"/>
                                    </a:rPr>
                                    <m:t>𝑔</m:t>
                                  </m:r>
                                </m:sub>
                              </m:sSub>
                            </m:e>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𝑎𝑏</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3</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m:t>
                                  </m:r>
                                </m:e>
                                <m:sub>
                                  <m:r>
                                    <a:rPr lang="en-US" i="1">
                                      <a:latin typeface="Cambria Math" panose="02040503050406030204" pitchFamily="18" charset="0"/>
                                    </a:rPr>
                                    <m:t>𝑔</m:t>
                                  </m:r>
                                </m:sub>
                              </m:sSub>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𝑎𝑐</m:t>
                                </m:r>
                              </m:sub>
                            </m:sSub>
                          </m:e>
                        </m:eqArr>
                      </m:e>
                    </m:d>
                  </m:oMath>
                </a14:m>
                <a:endParaRPr lang="en-US" dirty="0">
                  <a:latin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737830" y="3316589"/>
                <a:ext cx="7567969" cy="1021498"/>
              </a:xfrm>
              <a:prstGeom prst="rect">
                <a:avLst/>
              </a:prstGeom>
              <a:blipFill>
                <a:blip r:embed="rId6"/>
                <a:stretch>
                  <a:fillRect/>
                </a:stretch>
              </a:blipFill>
            </p:spPr>
            <p:txBody>
              <a:bodyPr/>
              <a:lstStyle/>
              <a:p>
                <a:r>
                  <a:rPr lang="en-US">
                    <a:noFill/>
                  </a:rPr>
                  <a:t> </a:t>
                </a:r>
              </a:p>
            </p:txBody>
          </p:sp>
        </mc:Fallback>
      </mc:AlternateContent>
      <p:sp>
        <p:nvSpPr>
          <p:cNvPr id="22" name="TextBox 21"/>
          <p:cNvSpPr txBox="1"/>
          <p:nvPr/>
        </p:nvSpPr>
        <p:spPr>
          <a:xfrm>
            <a:off x="8318937" y="3642672"/>
            <a:ext cx="569387" cy="369332"/>
          </a:xfrm>
          <a:prstGeom prst="rect">
            <a:avLst/>
          </a:prstGeom>
          <a:noFill/>
        </p:spPr>
        <p:txBody>
          <a:bodyPr wrap="none" rtlCol="0">
            <a:spAutoFit/>
          </a:bodyPr>
          <a:lstStyle/>
          <a:p>
            <a:r>
              <a:rPr lang="en-US" dirty="0">
                <a:latin typeface="Times New Roman" panose="02020603050405020304" pitchFamily="18" charset="0"/>
              </a:rPr>
              <a:t>(95)</a:t>
            </a:r>
          </a:p>
        </p:txBody>
      </p:sp>
      <p:sp>
        <p:nvSpPr>
          <p:cNvPr id="9" name="Rectangle 8"/>
          <p:cNvSpPr/>
          <p:nvPr/>
        </p:nvSpPr>
        <p:spPr>
          <a:xfrm>
            <a:off x="124799" y="4394847"/>
            <a:ext cx="3609001" cy="400110"/>
          </a:xfrm>
          <a:prstGeom prst="rect">
            <a:avLst/>
          </a:prstGeom>
        </p:spPr>
        <p:txBody>
          <a:bodyPr wrap="none">
            <a:spAutoFit/>
          </a:bodyPr>
          <a:lstStyle/>
          <a:p>
            <a:r>
              <a:rPr lang="en-US" sz="2000" dirty="0">
                <a:solidFill>
                  <a:srgbClr val="000000"/>
                </a:solidFill>
                <a:latin typeface="Times New Roman" panose="02020603050405020304" pitchFamily="18" charset="0"/>
              </a:rPr>
              <a:t>Equations (95) in general form is </a:t>
            </a:r>
            <a:endParaRPr lang="en-US" sz="20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5" name="Rectangle 24"/>
              <p:cNvSpPr/>
              <p:nvPr/>
            </p:nvSpPr>
            <p:spPr>
              <a:xfrm>
                <a:off x="3790277" y="4690945"/>
                <a:ext cx="1974258"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r>
                          <a:rPr lang="en-US" i="1" smtClean="0">
                            <a:latin typeface="Cambria Math" panose="02040503050406030204" pitchFamily="18" charset="0"/>
                          </a:rPr>
                          <m:t>𝑋</m:t>
                        </m:r>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𝐹</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3790277" y="4690945"/>
                <a:ext cx="1974258" cy="369332"/>
              </a:xfrm>
              <a:prstGeom prst="rect">
                <a:avLst/>
              </a:prstGeom>
              <a:blipFill>
                <a:blip r:embed="rId7"/>
                <a:stretch>
                  <a:fillRect b="-1667"/>
                </a:stretch>
              </a:blipFill>
            </p:spPr>
            <p:txBody>
              <a:bodyPr/>
              <a:lstStyle/>
              <a:p>
                <a:r>
                  <a:rPr lang="en-US">
                    <a:noFill/>
                  </a:rPr>
                  <a:t> </a:t>
                </a:r>
              </a:p>
            </p:txBody>
          </p:sp>
        </mc:Fallback>
      </mc:AlternateContent>
      <p:sp>
        <p:nvSpPr>
          <p:cNvPr id="26" name="TextBox 25"/>
          <p:cNvSpPr txBox="1"/>
          <p:nvPr/>
        </p:nvSpPr>
        <p:spPr>
          <a:xfrm>
            <a:off x="8305798" y="4636021"/>
            <a:ext cx="569387" cy="369332"/>
          </a:xfrm>
          <a:prstGeom prst="rect">
            <a:avLst/>
          </a:prstGeom>
          <a:noFill/>
        </p:spPr>
        <p:txBody>
          <a:bodyPr wrap="none" rtlCol="0">
            <a:spAutoFit/>
          </a:bodyPr>
          <a:lstStyle/>
          <a:p>
            <a:r>
              <a:rPr lang="en-US" dirty="0">
                <a:latin typeface="Times New Roman" panose="02020603050405020304" pitchFamily="18" charset="0"/>
              </a:rPr>
              <a:t>(96)</a:t>
            </a:r>
          </a:p>
        </p:txBody>
      </p:sp>
      <mc:AlternateContent xmlns:mc="http://schemas.openxmlformats.org/markup-compatibility/2006" xmlns:a14="http://schemas.microsoft.com/office/drawing/2010/main">
        <mc:Choice Requires="a14">
          <p:sp>
            <p:nvSpPr>
              <p:cNvPr id="27" name="Rectangle 26"/>
              <p:cNvSpPr/>
              <p:nvPr/>
            </p:nvSpPr>
            <p:spPr>
              <a:xfrm>
                <a:off x="152400" y="5147163"/>
                <a:ext cx="2032929" cy="400110"/>
              </a:xfrm>
              <a:prstGeom prst="rect">
                <a:avLst/>
              </a:prstGeom>
            </p:spPr>
            <p:txBody>
              <a:bodyPr wrap="none">
                <a:spAutoFit/>
              </a:bodyPr>
              <a:lstStyle/>
              <a:p>
                <a:r>
                  <a:rPr lang="en-US" sz="2000" dirty="0">
                    <a:solidFill>
                      <a:srgbClr val="000000"/>
                    </a:solidFill>
                    <a:latin typeface="Times New Roman" panose="02020603050405020304" pitchFamily="18" charset="0"/>
                  </a:rPr>
                  <a:t>Solve for </a:t>
                </a:r>
                <a14:m>
                  <m:oMath xmlns:m="http://schemas.openxmlformats.org/officeDocument/2006/math">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𝐼𝐷</m:t>
                            </m:r>
                          </m:e>
                          <m:sub>
                            <m:r>
                              <a:rPr lang="en-US" sz="2000" i="1">
                                <a:latin typeface="Cambria Math" panose="02040503050406030204" pitchFamily="18" charset="0"/>
                              </a:rPr>
                              <m:t>𝑎𝑏𝑐</m:t>
                            </m:r>
                          </m:sub>
                        </m:sSub>
                      </m:e>
                    </m:d>
                  </m:oMath>
                </a14:m>
                <a:r>
                  <a:rPr lang="en-US" sz="2000" dirty="0">
                    <a:solidFill>
                      <a:srgbClr val="000000"/>
                    </a:solidFill>
                    <a:latin typeface="Times New Roman" panose="02020603050405020304" pitchFamily="18" charset="0"/>
                  </a:rPr>
                  <a:t> </a:t>
                </a:r>
                <a:endParaRPr lang="en-US" sz="2000" dirty="0">
                  <a:latin typeface="Times New Roman" panose="02020603050405020304" pitchFamily="18"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152400" y="5147163"/>
                <a:ext cx="2032929" cy="400110"/>
              </a:xfrm>
              <a:prstGeom prst="rect">
                <a:avLst/>
              </a:prstGeom>
              <a:blipFill>
                <a:blip r:embed="rId8"/>
                <a:stretch>
                  <a:fillRect l="-3003" t="-7576" b="-25758"/>
                </a:stretch>
              </a:blipFill>
            </p:spPr>
            <p:txBody>
              <a:bodyPr/>
              <a:lstStyle/>
              <a:p>
                <a:r>
                  <a:rPr lang="en-US">
                    <a:noFill/>
                  </a:rPr>
                  <a:t> </a:t>
                </a:r>
              </a:p>
            </p:txBody>
          </p:sp>
        </mc:Fallback>
      </mc:AlternateContent>
      <p:sp>
        <p:nvSpPr>
          <p:cNvPr id="28" name="TextBox 27"/>
          <p:cNvSpPr txBox="1"/>
          <p:nvPr/>
        </p:nvSpPr>
        <p:spPr>
          <a:xfrm>
            <a:off x="8318937" y="5549901"/>
            <a:ext cx="569387" cy="369332"/>
          </a:xfrm>
          <a:prstGeom prst="rect">
            <a:avLst/>
          </a:prstGeom>
          <a:noFill/>
        </p:spPr>
        <p:txBody>
          <a:bodyPr wrap="none" rtlCol="0">
            <a:spAutoFit/>
          </a:bodyPr>
          <a:lstStyle/>
          <a:p>
            <a:r>
              <a:rPr lang="en-US" dirty="0">
                <a:latin typeface="Times New Roman" panose="02020603050405020304" pitchFamily="18" charset="0"/>
              </a:rPr>
              <a:t>(97)</a:t>
            </a:r>
          </a:p>
        </p:txBody>
      </p:sp>
      <mc:AlternateContent xmlns:mc="http://schemas.openxmlformats.org/markup-compatibility/2006" xmlns:a14="http://schemas.microsoft.com/office/drawing/2010/main">
        <mc:Choice Requires="a14">
          <p:sp>
            <p:nvSpPr>
              <p:cNvPr id="29" name="Rectangle 28"/>
              <p:cNvSpPr/>
              <p:nvPr/>
            </p:nvSpPr>
            <p:spPr>
              <a:xfrm>
                <a:off x="3147102" y="5579266"/>
                <a:ext cx="3306996"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i="1">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𝐹</m:t>
                            </m:r>
                          </m:e>
                        </m:d>
                      </m:e>
                      <m:sup>
                        <m:r>
                          <a:rPr lang="en-US" b="0" i="1" smtClean="0">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𝐺</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𝑋</m:t>
                        </m:r>
                      </m:e>
                    </m:d>
                  </m:oMath>
                </a14:m>
                <a:endParaRPr lang="en-US" dirty="0">
                  <a:latin typeface="Times New Roman" panose="02020603050405020304" pitchFamily="18" charset="0"/>
                </a:endParaRPr>
              </a:p>
            </p:txBody>
          </p:sp>
        </mc:Choice>
        <mc:Fallback xmlns="">
          <p:sp>
            <p:nvSpPr>
              <p:cNvPr id="29" name="Rectangle 28"/>
              <p:cNvSpPr>
                <a:spLocks noRot="1" noChangeAspect="1" noMove="1" noResize="1" noEditPoints="1" noAdjustHandles="1" noChangeArrowheads="1" noChangeShapeType="1" noTextEdit="1"/>
              </p:cNvSpPr>
              <p:nvPr/>
            </p:nvSpPr>
            <p:spPr>
              <a:xfrm>
                <a:off x="3147102" y="5579266"/>
                <a:ext cx="3306996" cy="369332"/>
              </a:xfrm>
              <a:prstGeom prst="rect">
                <a:avLst/>
              </a:prstGeom>
              <a:blipFill>
                <a:blip r:embed="rId9"/>
                <a:stretch>
                  <a:fillRect b="-1639"/>
                </a:stretch>
              </a:blipFill>
            </p:spPr>
            <p:txBody>
              <a:bodyPr/>
              <a:lstStyle/>
              <a:p>
                <a:r>
                  <a:rPr lang="en-US">
                    <a:noFill/>
                  </a:rPr>
                  <a:t> </a:t>
                </a:r>
              </a:p>
            </p:txBody>
          </p:sp>
        </mc:Fallback>
      </mc:AlternateContent>
    </p:spTree>
    <p:extLst>
      <p:ext uri="{BB962C8B-B14F-4D97-AF65-F5344CB8AC3E}">
        <p14:creationId xmlns:p14="http://schemas.microsoft.com/office/powerpoint/2010/main" val="3041444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7647030" cy="584775"/>
          </a:xfrm>
          <a:prstGeom prst="rect">
            <a:avLst/>
          </a:prstGeom>
        </p:spPr>
        <p:txBody>
          <a:bodyPr wrap="none">
            <a:spAutoFit/>
          </a:bodyPr>
          <a:lstStyle/>
          <a:p>
            <a:r>
              <a:rPr lang="en-US" sz="3200" dirty="0">
                <a:solidFill>
                  <a:srgbClr val="C8102E"/>
                </a:solidFill>
                <a:latin typeface="+mj-lt"/>
                <a:ea typeface="+mj-ea"/>
                <a:cs typeface="+mj-cs"/>
              </a:rPr>
              <a:t>Grounded Wye-Delta Step-Down Connection</a:t>
            </a:r>
          </a:p>
        </p:txBody>
      </p:sp>
      <p:sp>
        <p:nvSpPr>
          <p:cNvPr id="28" name="TextBox 27"/>
          <p:cNvSpPr txBox="1"/>
          <p:nvPr/>
        </p:nvSpPr>
        <p:spPr>
          <a:xfrm>
            <a:off x="8067435" y="732635"/>
            <a:ext cx="569387" cy="369332"/>
          </a:xfrm>
          <a:prstGeom prst="rect">
            <a:avLst/>
          </a:prstGeom>
          <a:noFill/>
        </p:spPr>
        <p:txBody>
          <a:bodyPr wrap="none" rtlCol="0">
            <a:spAutoFit/>
          </a:bodyPr>
          <a:lstStyle/>
          <a:p>
            <a:r>
              <a:rPr lang="en-US" dirty="0">
                <a:latin typeface="Times New Roman" panose="02020603050405020304" pitchFamily="18" charset="0"/>
              </a:rPr>
              <a:t>(97)</a:t>
            </a:r>
          </a:p>
        </p:txBody>
      </p:sp>
      <mc:AlternateContent xmlns:mc="http://schemas.openxmlformats.org/markup-compatibility/2006" xmlns:a14="http://schemas.microsoft.com/office/drawing/2010/main">
        <mc:Choice Requires="a14">
          <p:sp>
            <p:nvSpPr>
              <p:cNvPr id="29" name="Rectangle 28"/>
              <p:cNvSpPr/>
              <p:nvPr/>
            </p:nvSpPr>
            <p:spPr>
              <a:xfrm>
                <a:off x="2895600" y="762000"/>
                <a:ext cx="3306996"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i="1">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𝐹</m:t>
                            </m:r>
                          </m:e>
                        </m:d>
                      </m:e>
                      <m:sup>
                        <m:r>
                          <a:rPr lang="en-US" b="0" i="1" smtClean="0">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𝐺</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𝑋</m:t>
                        </m:r>
                      </m:e>
                    </m:d>
                  </m:oMath>
                </a14:m>
                <a:endParaRPr lang="en-US" dirty="0">
                  <a:latin typeface="Times New Roman" panose="02020603050405020304" pitchFamily="18" charset="0"/>
                </a:endParaRPr>
              </a:p>
            </p:txBody>
          </p:sp>
        </mc:Choice>
        <mc:Fallback xmlns="">
          <p:sp>
            <p:nvSpPr>
              <p:cNvPr id="29" name="Rectangle 28"/>
              <p:cNvSpPr>
                <a:spLocks noRot="1" noChangeAspect="1" noMove="1" noResize="1" noEditPoints="1" noAdjustHandles="1" noChangeArrowheads="1" noChangeShapeType="1" noTextEdit="1"/>
              </p:cNvSpPr>
              <p:nvPr/>
            </p:nvSpPr>
            <p:spPr>
              <a:xfrm>
                <a:off x="2895600" y="762000"/>
                <a:ext cx="3306996" cy="369332"/>
              </a:xfrm>
              <a:prstGeom prst="rect">
                <a:avLst/>
              </a:prstGeom>
              <a:blipFill>
                <a:blip r:embed="rId2"/>
                <a:stretch>
                  <a:fillRect/>
                </a:stretch>
              </a:blipFill>
            </p:spPr>
            <p:txBody>
              <a:bodyPr/>
              <a:lstStyle/>
              <a:p>
                <a:r>
                  <a:rPr lang="en-US">
                    <a:noFill/>
                  </a:rPr>
                  <a:t> </a:t>
                </a:r>
              </a:p>
            </p:txBody>
          </p:sp>
        </mc:Fallback>
      </mc:AlternateContent>
      <p:sp>
        <p:nvSpPr>
          <p:cNvPr id="23" name="Rectangle 22"/>
          <p:cNvSpPr/>
          <p:nvPr/>
        </p:nvSpPr>
        <p:spPr>
          <a:xfrm>
            <a:off x="152400" y="1245632"/>
            <a:ext cx="3239990" cy="400110"/>
          </a:xfrm>
          <a:prstGeom prst="rect">
            <a:avLst/>
          </a:prstGeom>
        </p:spPr>
        <p:txBody>
          <a:bodyPr wrap="none">
            <a:spAutoFit/>
          </a:bodyPr>
          <a:lstStyle/>
          <a:p>
            <a:r>
              <a:rPr lang="en-US" sz="2000" dirty="0">
                <a:solidFill>
                  <a:srgbClr val="000000"/>
                </a:solidFill>
                <a:latin typeface="Times New Roman" panose="02020603050405020304" pitchFamily="18" charset="0"/>
              </a:rPr>
              <a:t>Equations (97) in full form is </a:t>
            </a:r>
            <a:endParaRPr lang="en-US" sz="20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Rectangle 23"/>
              <p:cNvSpPr/>
              <p:nvPr/>
            </p:nvSpPr>
            <p:spPr>
              <a:xfrm>
                <a:off x="2108173" y="1645742"/>
                <a:ext cx="4881849" cy="97270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𝐷</m:t>
                            </m:r>
                          </m:e>
                          <m:sub>
                            <m:r>
                              <a:rPr lang="en-US" i="1">
                                <a:latin typeface="Cambria Math" panose="02040503050406030204" pitchFamily="18" charset="0"/>
                              </a:rPr>
                              <m:t>𝑎</m:t>
                            </m:r>
                            <m:r>
                              <a:rPr lang="en-US" b="0" i="1" smtClean="0">
                                <a:latin typeface="Cambria Math" panose="02040503050406030204" pitchFamily="18" charset="0"/>
                              </a:rPr>
                              <m:t>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11</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1</m:t>
                                  </m:r>
                                  <m:r>
                                    <a:rPr lang="en-US" b="0" i="1" smtClean="0">
                                      <a:latin typeface="Cambria Math" panose="02040503050406030204" pitchFamily="18" charset="0"/>
                                    </a:rPr>
                                    <m:t>2</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1</m:t>
                                  </m:r>
                                  <m:r>
                                    <a:rPr lang="en-US" b="0" i="1" smtClean="0">
                                      <a:latin typeface="Cambria Math" panose="02040503050406030204" pitchFamily="18" charset="0"/>
                                    </a:rPr>
                                    <m:t>3</m:t>
                                  </m:r>
                                </m:sub>
                              </m:sSub>
                            </m:e>
                          </m:mr>
                          <m:mr>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2</m:t>
                                  </m:r>
                                  <m:r>
                                    <a:rPr lang="en-US" i="1">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22</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23</m:t>
                                  </m:r>
                                </m:sub>
                              </m:sSub>
                            </m:e>
                          </m:mr>
                          <m:mr>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3</m:t>
                                  </m:r>
                                  <m:r>
                                    <a:rPr lang="en-US" i="1">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32</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33</m:t>
                                  </m:r>
                                </m:sub>
                              </m:sSub>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𝐴𝐺</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𝐴𝐺</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𝐴𝐺</m:t>
                                </m:r>
                              </m:sub>
                            </m:sSub>
                          </m:e>
                        </m:eqArr>
                      </m:e>
                    </m:d>
                  </m:oMath>
                </a14:m>
                <a:endParaRPr lang="en-US" dirty="0">
                  <a:latin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2108173" y="1645742"/>
                <a:ext cx="4881849" cy="972702"/>
              </a:xfrm>
              <a:prstGeom prst="rect">
                <a:avLst/>
              </a:prstGeom>
              <a:blipFill>
                <a:blip r:embed="rId3"/>
                <a:stretch>
                  <a:fillRect/>
                </a:stretch>
              </a:blipFill>
            </p:spPr>
            <p:txBody>
              <a:bodyPr/>
              <a:lstStyle/>
              <a:p>
                <a:r>
                  <a:rPr lang="en-US">
                    <a:noFill/>
                  </a:rPr>
                  <a:t> </a:t>
                </a:r>
              </a:p>
            </p:txBody>
          </p:sp>
        </mc:Fallback>
      </mc:AlternateContent>
      <p:sp>
        <p:nvSpPr>
          <p:cNvPr id="30" name="TextBox 29"/>
          <p:cNvSpPr txBox="1"/>
          <p:nvPr/>
        </p:nvSpPr>
        <p:spPr>
          <a:xfrm>
            <a:off x="8127031" y="2387125"/>
            <a:ext cx="569387" cy="369332"/>
          </a:xfrm>
          <a:prstGeom prst="rect">
            <a:avLst/>
          </a:prstGeom>
          <a:noFill/>
        </p:spPr>
        <p:txBody>
          <a:bodyPr wrap="none" rtlCol="0">
            <a:spAutoFit/>
          </a:bodyPr>
          <a:lstStyle/>
          <a:p>
            <a:r>
              <a:rPr lang="en-US" dirty="0">
                <a:latin typeface="Times New Roman" panose="02020603050405020304" pitchFamily="18" charset="0"/>
              </a:rPr>
              <a:t>(98)</a:t>
            </a:r>
          </a:p>
        </p:txBody>
      </p:sp>
      <mc:AlternateContent xmlns:mc="http://schemas.openxmlformats.org/markup-compatibility/2006" xmlns:a14="http://schemas.microsoft.com/office/drawing/2010/main">
        <mc:Choice Requires="a14">
          <p:sp>
            <p:nvSpPr>
              <p:cNvPr id="31" name="Rectangle 30"/>
              <p:cNvSpPr/>
              <p:nvPr/>
            </p:nvSpPr>
            <p:spPr>
              <a:xfrm>
                <a:off x="1427473" y="2756457"/>
                <a:ext cx="6243248" cy="97270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𝐷</m:t>
                            </m:r>
                          </m:e>
                          <m:sub>
                            <m:r>
                              <a:rPr lang="en-US" i="1">
                                <a:latin typeface="Cambria Math" panose="02040503050406030204" pitchFamily="18" charset="0"/>
                              </a:rPr>
                              <m:t>𝑎</m:t>
                            </m:r>
                            <m:r>
                              <a:rPr lang="en-US" b="0" i="1" smtClean="0">
                                <a:latin typeface="Cambria Math" panose="02040503050406030204" pitchFamily="18" charset="0"/>
                              </a:rPr>
                              <m:t>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11</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1</m:t>
                                  </m:r>
                                  <m:r>
                                    <a:rPr lang="en-US" b="0" i="1" smtClean="0">
                                      <a:latin typeface="Cambria Math" panose="02040503050406030204" pitchFamily="18" charset="0"/>
                                    </a:rPr>
                                    <m:t>2</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1</m:t>
                                  </m:r>
                                  <m:r>
                                    <a:rPr lang="en-US" b="0" i="1" smtClean="0">
                                      <a:latin typeface="Cambria Math" panose="02040503050406030204" pitchFamily="18" charset="0"/>
                                    </a:rPr>
                                    <m:t>3</m:t>
                                  </m:r>
                                </m:sub>
                              </m:sSub>
                            </m:e>
                          </m:mr>
                          <m:mr>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2</m:t>
                                  </m:r>
                                  <m:r>
                                    <a:rPr lang="en-US" i="1">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22</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23</m:t>
                                  </m:r>
                                </m:sub>
                              </m:sSub>
                            </m:e>
                          </m:mr>
                          <m:mr>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3</m:t>
                                  </m:r>
                                  <m:r>
                                    <a:rPr lang="en-US" i="1">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32</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33</m:t>
                                  </m:r>
                                </m:sub>
                              </m:sSub>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𝐴𝐺</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𝐵</m:t>
                                </m:r>
                                <m:r>
                                  <a:rPr lang="en-US" i="1">
                                    <a:latin typeface="Cambria Math" panose="02040503050406030204" pitchFamily="18" charset="0"/>
                                  </a:rPr>
                                  <m:t>𝐺</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𝐶</m:t>
                                </m:r>
                                <m:r>
                                  <a:rPr lang="en-US" i="1">
                                    <a:latin typeface="Cambria Math" panose="02040503050406030204" pitchFamily="18" charset="0"/>
                                  </a:rPr>
                                  <m:t>𝐺</m:t>
                                </m:r>
                              </m:sub>
                            </m:sSub>
                          </m:e>
                        </m:eqAr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11</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12</m:t>
                                  </m:r>
                                </m:sub>
                              </m:sSub>
                            </m:e>
                            <m:e>
                              <m:r>
                                <a:rPr lang="en-US" b="0" i="1" smtClean="0">
                                  <a:latin typeface="Cambria Math" panose="02040503050406030204" pitchFamily="18" charset="0"/>
                                </a:rPr>
                                <m:t>0</m:t>
                              </m:r>
                            </m:e>
                          </m:mr>
                          <m:mr>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21</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22</m:t>
                                  </m:r>
                                </m:sub>
                              </m:sSub>
                            </m:e>
                            <m:e>
                              <m:r>
                                <a:rPr lang="en-US" b="0" i="1" smtClean="0">
                                  <a:latin typeface="Cambria Math" panose="02040503050406030204" pitchFamily="18" charset="0"/>
                                </a:rPr>
                                <m:t>0</m:t>
                              </m:r>
                            </m:e>
                          </m:mr>
                          <m:mr>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31</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32</m:t>
                                  </m:r>
                                </m:sub>
                              </m:sSub>
                            </m:e>
                            <m:e>
                              <m:r>
                                <a:rPr lang="en-US" b="0" i="1" smtClean="0">
                                  <a:latin typeface="Cambria Math" panose="02040503050406030204" pitchFamily="18" charset="0"/>
                                </a:rPr>
                                <m:t>0</m:t>
                              </m:r>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m:t>
                                </m:r>
                              </m:sub>
                            </m:sSub>
                          </m:e>
                        </m:eqArr>
                      </m:e>
                    </m:d>
                  </m:oMath>
                </a14:m>
                <a:endParaRPr lang="en-US" dirty="0">
                  <a:latin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1427473" y="2756457"/>
                <a:ext cx="6243248" cy="972702"/>
              </a:xfrm>
              <a:prstGeom prst="rect">
                <a:avLst/>
              </a:prstGeom>
              <a:blipFill>
                <a:blip r:embed="rId4"/>
                <a:stretch>
                  <a:fillRect/>
                </a:stretch>
              </a:blipFill>
            </p:spPr>
            <p:txBody>
              <a:bodyPr/>
              <a:lstStyle/>
              <a:p>
                <a:r>
                  <a:rPr lang="en-US">
                    <a:noFill/>
                  </a:rPr>
                  <a:t> </a:t>
                </a:r>
              </a:p>
            </p:txBody>
          </p:sp>
        </mc:Fallback>
      </mc:AlternateContent>
      <p:sp>
        <p:nvSpPr>
          <p:cNvPr id="32" name="Rectangle 31"/>
          <p:cNvSpPr/>
          <p:nvPr/>
        </p:nvSpPr>
        <p:spPr>
          <a:xfrm>
            <a:off x="152400" y="3962400"/>
            <a:ext cx="3379130" cy="400110"/>
          </a:xfrm>
          <a:prstGeom prst="rect">
            <a:avLst/>
          </a:prstGeom>
        </p:spPr>
        <p:txBody>
          <a:bodyPr wrap="none">
            <a:spAutoFit/>
          </a:bodyPr>
          <a:lstStyle/>
          <a:p>
            <a:r>
              <a:rPr lang="en-US" sz="2000" dirty="0">
                <a:solidFill>
                  <a:srgbClr val="000000"/>
                </a:solidFill>
                <a:latin typeface="Times New Roman" panose="02020603050405020304" pitchFamily="18" charset="0"/>
              </a:rPr>
              <a:t>Equations (98) in short form is </a:t>
            </a:r>
            <a:endParaRPr lang="en-US" sz="2000" dirty="0">
              <a:latin typeface="Times New Roman" panose="02020603050405020304" pitchFamily="18" charset="0"/>
            </a:endParaRPr>
          </a:p>
        </p:txBody>
      </p:sp>
      <p:sp>
        <p:nvSpPr>
          <p:cNvPr id="33" name="TextBox 32"/>
          <p:cNvSpPr txBox="1"/>
          <p:nvPr/>
        </p:nvSpPr>
        <p:spPr>
          <a:xfrm>
            <a:off x="8067435" y="4442974"/>
            <a:ext cx="569387" cy="369332"/>
          </a:xfrm>
          <a:prstGeom prst="rect">
            <a:avLst/>
          </a:prstGeom>
          <a:noFill/>
        </p:spPr>
        <p:txBody>
          <a:bodyPr wrap="none" rtlCol="0">
            <a:spAutoFit/>
          </a:bodyPr>
          <a:lstStyle/>
          <a:p>
            <a:r>
              <a:rPr lang="en-US" dirty="0">
                <a:latin typeface="Times New Roman" panose="02020603050405020304" pitchFamily="18" charset="0"/>
              </a:rPr>
              <a:t>(99)</a:t>
            </a:r>
          </a:p>
        </p:txBody>
      </p:sp>
      <mc:AlternateContent xmlns:mc="http://schemas.openxmlformats.org/markup-compatibility/2006" xmlns:a14="http://schemas.microsoft.com/office/drawing/2010/main">
        <mc:Choice Requires="a14">
          <p:sp>
            <p:nvSpPr>
              <p:cNvPr id="34" name="Rectangle 33"/>
              <p:cNvSpPr/>
              <p:nvPr/>
            </p:nvSpPr>
            <p:spPr>
              <a:xfrm>
                <a:off x="2911366" y="4442974"/>
                <a:ext cx="4267322"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i="1">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𝐺</m:t>
                        </m:r>
                        <m:r>
                          <a:rPr lang="en-US" b="0" i="1" smtClean="0">
                            <a:latin typeface="Cambria Math" panose="02040503050406030204" pitchFamily="18" charset="0"/>
                          </a:rPr>
                          <m:t>1</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𝑉𝐿𝐺</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𝐺</m:t>
                        </m:r>
                        <m:r>
                          <a:rPr lang="en-US" b="0" i="1" smtClean="0">
                            <a:latin typeface="Cambria Math" panose="02040503050406030204" pitchFamily="18" charset="0"/>
                          </a:rPr>
                          <m:t>2</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34" name="Rectangle 33"/>
              <p:cNvSpPr>
                <a:spLocks noRot="1" noChangeAspect="1" noMove="1" noResize="1" noEditPoints="1" noAdjustHandles="1" noChangeArrowheads="1" noChangeShapeType="1" noTextEdit="1"/>
              </p:cNvSpPr>
              <p:nvPr/>
            </p:nvSpPr>
            <p:spPr>
              <a:xfrm>
                <a:off x="2911366" y="4442974"/>
                <a:ext cx="4267322" cy="369332"/>
              </a:xfrm>
              <a:prstGeom prst="rect">
                <a:avLst/>
              </a:prstGeom>
              <a:blipFill>
                <a:blip r:embed="rId5"/>
                <a:stretch>
                  <a:fillRect b="-1667"/>
                </a:stretch>
              </a:blipFill>
            </p:spPr>
            <p:txBody>
              <a:bodyPr/>
              <a:lstStyle/>
              <a:p>
                <a:r>
                  <a:rPr lang="en-US">
                    <a:noFill/>
                  </a:rPr>
                  <a:t> </a:t>
                </a:r>
              </a:p>
            </p:txBody>
          </p:sp>
        </mc:Fallback>
      </mc:AlternateContent>
    </p:spTree>
    <p:extLst>
      <p:ext uri="{BB962C8B-B14F-4D97-AF65-F5344CB8AC3E}">
        <p14:creationId xmlns:p14="http://schemas.microsoft.com/office/powerpoint/2010/main" val="270936754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7647030" cy="584775"/>
          </a:xfrm>
          <a:prstGeom prst="rect">
            <a:avLst/>
          </a:prstGeom>
        </p:spPr>
        <p:txBody>
          <a:bodyPr wrap="none">
            <a:spAutoFit/>
          </a:bodyPr>
          <a:lstStyle/>
          <a:p>
            <a:r>
              <a:rPr lang="en-US" sz="3200" dirty="0">
                <a:solidFill>
                  <a:srgbClr val="C8102E"/>
                </a:solidFill>
                <a:latin typeface="+mj-lt"/>
                <a:ea typeface="+mj-ea"/>
                <a:cs typeface="+mj-cs"/>
              </a:rPr>
              <a:t>Grounded Wye-Delta Step-Down Connection</a:t>
            </a:r>
          </a:p>
        </p:txBody>
      </p:sp>
      <p:sp>
        <p:nvSpPr>
          <p:cNvPr id="30" name="TextBox 29"/>
          <p:cNvSpPr txBox="1"/>
          <p:nvPr/>
        </p:nvSpPr>
        <p:spPr>
          <a:xfrm>
            <a:off x="8406914" y="1786231"/>
            <a:ext cx="569387" cy="369332"/>
          </a:xfrm>
          <a:prstGeom prst="rect">
            <a:avLst/>
          </a:prstGeom>
          <a:noFill/>
        </p:spPr>
        <p:txBody>
          <a:bodyPr wrap="none" rtlCol="0">
            <a:spAutoFit/>
          </a:bodyPr>
          <a:lstStyle/>
          <a:p>
            <a:r>
              <a:rPr lang="en-US" dirty="0">
                <a:latin typeface="Times New Roman" panose="02020603050405020304" pitchFamily="18" charset="0"/>
              </a:rPr>
              <a:t>(98)</a:t>
            </a:r>
          </a:p>
        </p:txBody>
      </p:sp>
      <mc:AlternateContent xmlns:mc="http://schemas.openxmlformats.org/markup-compatibility/2006" xmlns:a14="http://schemas.microsoft.com/office/drawing/2010/main">
        <mc:Choice Requires="a14">
          <p:sp>
            <p:nvSpPr>
              <p:cNvPr id="31" name="Rectangle 30"/>
              <p:cNvSpPr/>
              <p:nvPr/>
            </p:nvSpPr>
            <p:spPr>
              <a:xfrm>
                <a:off x="1405655" y="1484546"/>
                <a:ext cx="6243248" cy="97270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𝐷</m:t>
                            </m:r>
                          </m:e>
                          <m:sub>
                            <m:r>
                              <a:rPr lang="en-US" i="1">
                                <a:latin typeface="Cambria Math" panose="02040503050406030204" pitchFamily="18" charset="0"/>
                              </a:rPr>
                              <m:t>𝑎</m:t>
                            </m:r>
                            <m:r>
                              <a:rPr lang="en-US" b="0" i="1" smtClean="0">
                                <a:latin typeface="Cambria Math" panose="02040503050406030204" pitchFamily="18" charset="0"/>
                              </a:rPr>
                              <m:t>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11</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1</m:t>
                                  </m:r>
                                  <m:r>
                                    <a:rPr lang="en-US" b="0" i="1" smtClean="0">
                                      <a:latin typeface="Cambria Math" panose="02040503050406030204" pitchFamily="18" charset="0"/>
                                    </a:rPr>
                                    <m:t>2</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1</m:t>
                                  </m:r>
                                  <m:r>
                                    <a:rPr lang="en-US" b="0" i="1" smtClean="0">
                                      <a:latin typeface="Cambria Math" panose="02040503050406030204" pitchFamily="18" charset="0"/>
                                    </a:rPr>
                                    <m:t>3</m:t>
                                  </m:r>
                                </m:sub>
                              </m:sSub>
                            </m:e>
                          </m:mr>
                          <m:mr>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2</m:t>
                                  </m:r>
                                  <m:r>
                                    <a:rPr lang="en-US" i="1">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22</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23</m:t>
                                  </m:r>
                                </m:sub>
                              </m:sSub>
                            </m:e>
                          </m:mr>
                          <m:mr>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3</m:t>
                                  </m:r>
                                  <m:r>
                                    <a:rPr lang="en-US" i="1">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32</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33</m:t>
                                  </m:r>
                                </m:sub>
                              </m:sSub>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𝐴𝐺</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𝐵</m:t>
                                </m:r>
                                <m:r>
                                  <a:rPr lang="en-US" i="1">
                                    <a:latin typeface="Cambria Math" panose="02040503050406030204" pitchFamily="18" charset="0"/>
                                  </a:rPr>
                                  <m:t>𝐺</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𝐶</m:t>
                                </m:r>
                                <m:r>
                                  <a:rPr lang="en-US" i="1">
                                    <a:latin typeface="Cambria Math" panose="02040503050406030204" pitchFamily="18" charset="0"/>
                                  </a:rPr>
                                  <m:t>𝐺</m:t>
                                </m:r>
                              </m:sub>
                            </m:sSub>
                          </m:e>
                        </m:eqAr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11</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12</m:t>
                                  </m:r>
                                </m:sub>
                              </m:sSub>
                            </m:e>
                            <m:e>
                              <m:r>
                                <a:rPr lang="en-US" b="0" i="1" smtClean="0">
                                  <a:latin typeface="Cambria Math" panose="02040503050406030204" pitchFamily="18" charset="0"/>
                                </a:rPr>
                                <m:t>0</m:t>
                              </m:r>
                            </m:e>
                          </m:mr>
                          <m:mr>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21</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22</m:t>
                                  </m:r>
                                </m:sub>
                              </m:sSub>
                            </m:e>
                            <m:e>
                              <m:r>
                                <a:rPr lang="en-US" b="0" i="1" smtClean="0">
                                  <a:latin typeface="Cambria Math" panose="02040503050406030204" pitchFamily="18" charset="0"/>
                                </a:rPr>
                                <m:t>0</m:t>
                              </m:r>
                            </m:e>
                          </m:mr>
                          <m:mr>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31</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32</m:t>
                                  </m:r>
                                </m:sub>
                              </m:sSub>
                            </m:e>
                            <m:e>
                              <m:r>
                                <a:rPr lang="en-US" b="0" i="1" smtClean="0">
                                  <a:latin typeface="Cambria Math" panose="02040503050406030204" pitchFamily="18" charset="0"/>
                                </a:rPr>
                                <m:t>0</m:t>
                              </m:r>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m:t>
                                </m:r>
                              </m:sub>
                            </m:sSub>
                          </m:e>
                        </m:eqArr>
                      </m:e>
                    </m:d>
                  </m:oMath>
                </a14:m>
                <a:endParaRPr lang="en-US" dirty="0">
                  <a:latin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1405655" y="1484546"/>
                <a:ext cx="6243248" cy="972702"/>
              </a:xfrm>
              <a:prstGeom prst="rect">
                <a:avLst/>
              </a:prstGeom>
              <a:blipFill>
                <a:blip r:embed="rId2"/>
                <a:stretch>
                  <a:fillRect/>
                </a:stretch>
              </a:blipFill>
            </p:spPr>
            <p:txBody>
              <a:bodyPr/>
              <a:lstStyle/>
              <a:p>
                <a:r>
                  <a:rPr lang="en-US">
                    <a:noFill/>
                  </a:rPr>
                  <a:t> </a:t>
                </a:r>
              </a:p>
            </p:txBody>
          </p:sp>
        </mc:Fallback>
      </mc:AlternateContent>
      <p:sp>
        <p:nvSpPr>
          <p:cNvPr id="13" name="TextBox 12"/>
          <p:cNvSpPr txBox="1"/>
          <p:nvPr/>
        </p:nvSpPr>
        <p:spPr>
          <a:xfrm>
            <a:off x="8406915" y="934123"/>
            <a:ext cx="569387" cy="369332"/>
          </a:xfrm>
          <a:prstGeom prst="rect">
            <a:avLst/>
          </a:prstGeom>
          <a:noFill/>
        </p:spPr>
        <p:txBody>
          <a:bodyPr wrap="none" rtlCol="0">
            <a:spAutoFit/>
          </a:bodyPr>
          <a:lstStyle/>
          <a:p>
            <a:r>
              <a:rPr lang="en-US" dirty="0">
                <a:latin typeface="Times New Roman" panose="02020603050405020304" pitchFamily="18" charset="0"/>
              </a:rPr>
              <a:t>(81)</a:t>
            </a:r>
          </a:p>
        </p:txBody>
      </p:sp>
      <mc:AlternateContent xmlns:mc="http://schemas.openxmlformats.org/markup-compatibility/2006" xmlns:a14="http://schemas.microsoft.com/office/drawing/2010/main">
        <mc:Choice Requires="a14">
          <p:sp>
            <p:nvSpPr>
              <p:cNvPr id="14" name="Rectangle 13"/>
              <p:cNvSpPr/>
              <p:nvPr/>
            </p:nvSpPr>
            <p:spPr>
              <a:xfrm>
                <a:off x="3276600" y="934123"/>
                <a:ext cx="2319481"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r>
                              <a:rPr lang="en-US" b="0" i="1" smtClean="0">
                                <a:latin typeface="Cambria Math" panose="02040503050406030204" pitchFamily="18" charset="0"/>
                              </a:rPr>
                              <m:t>𝐷</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3276600" y="934123"/>
                <a:ext cx="2319481" cy="369332"/>
              </a:xfrm>
              <a:prstGeom prst="rect">
                <a:avLst/>
              </a:prstGeom>
              <a:blipFill>
                <a:blip r:embed="rId3"/>
                <a:stretch>
                  <a:fillRect b="-1639"/>
                </a:stretch>
              </a:blipFill>
            </p:spPr>
            <p:txBody>
              <a:bodyPr/>
              <a:lstStyle/>
              <a:p>
                <a:r>
                  <a:rPr lang="en-US">
                    <a:noFill/>
                  </a:rPr>
                  <a:t> </a:t>
                </a:r>
              </a:p>
            </p:txBody>
          </p:sp>
        </mc:Fallback>
      </mc:AlternateContent>
      <p:sp>
        <p:nvSpPr>
          <p:cNvPr id="15" name="Rectangle 14"/>
          <p:cNvSpPr/>
          <p:nvPr/>
        </p:nvSpPr>
        <p:spPr>
          <a:xfrm>
            <a:off x="59361" y="2465131"/>
            <a:ext cx="8935835" cy="400110"/>
          </a:xfrm>
          <a:prstGeom prst="rect">
            <a:avLst/>
          </a:prstGeom>
        </p:spPr>
        <p:txBody>
          <a:bodyPr wrap="square">
            <a:spAutoFit/>
          </a:bodyPr>
          <a:lstStyle/>
          <a:p>
            <a:r>
              <a:rPr lang="en-US" sz="2000" dirty="0">
                <a:solidFill>
                  <a:srgbClr val="000000"/>
                </a:solidFill>
                <a:latin typeface="Times New Roman" panose="02020603050405020304" pitchFamily="18" charset="0"/>
              </a:rPr>
              <a:t>Substitute Equation (81) into Equation (98):</a:t>
            </a:r>
            <a:endParaRPr lang="en-US" sz="2000" dirty="0">
              <a:solidFill>
                <a:srgbClr val="000000"/>
              </a:solidFill>
              <a:effectLst/>
              <a:latin typeface="Times New Roman" panose="02020603050405020304" pitchFamily="18" charset="0"/>
            </a:endParaRPr>
          </a:p>
        </p:txBody>
      </p:sp>
      <p:sp>
        <p:nvSpPr>
          <p:cNvPr id="16" name="TextBox 15"/>
          <p:cNvSpPr txBox="1"/>
          <p:nvPr/>
        </p:nvSpPr>
        <p:spPr>
          <a:xfrm>
            <a:off x="8406913" y="2936220"/>
            <a:ext cx="684803" cy="369332"/>
          </a:xfrm>
          <a:prstGeom prst="rect">
            <a:avLst/>
          </a:prstGeom>
          <a:noFill/>
        </p:spPr>
        <p:txBody>
          <a:bodyPr wrap="none" rtlCol="0">
            <a:spAutoFit/>
          </a:bodyPr>
          <a:lstStyle/>
          <a:p>
            <a:r>
              <a:rPr lang="en-US" dirty="0">
                <a:latin typeface="Times New Roman" panose="02020603050405020304" pitchFamily="18" charset="0"/>
              </a:rPr>
              <a:t>(100)</a:t>
            </a:r>
          </a:p>
        </p:txBody>
      </p:sp>
      <mc:AlternateContent xmlns:mc="http://schemas.openxmlformats.org/markup-compatibility/2006" xmlns:a14="http://schemas.microsoft.com/office/drawing/2010/main">
        <mc:Choice Requires="a14">
          <p:sp>
            <p:nvSpPr>
              <p:cNvPr id="17" name="Rectangle 16"/>
              <p:cNvSpPr/>
              <p:nvPr/>
            </p:nvSpPr>
            <p:spPr>
              <a:xfrm>
                <a:off x="1141351" y="2990143"/>
                <a:ext cx="6771854"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e>
                      <m:sup>
                        <m:r>
                          <a:rPr lang="en-US" b="0" i="1" smtClean="0">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𝐷</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𝐴𝐼</m:t>
                            </m:r>
                          </m:e>
                        </m:d>
                      </m:e>
                      <m:sup>
                        <m:r>
                          <a:rPr lang="en-US" i="1">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𝐺</m:t>
                        </m:r>
                        <m:r>
                          <a:rPr lang="en-US" i="1">
                            <a:latin typeface="Cambria Math" panose="02040503050406030204" pitchFamily="18" charset="0"/>
                          </a:rPr>
                          <m:t>1</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𝐴𝐵𝐶</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𝐺</m:t>
                        </m:r>
                        <m:r>
                          <a:rPr lang="en-US" i="1">
                            <a:latin typeface="Cambria Math" panose="02040503050406030204" pitchFamily="18" charset="0"/>
                          </a:rPr>
                          <m:t>2</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r>
                      <a:rPr lang="en-US" b="0" i="1" smtClean="0">
                        <a:latin typeface="Cambria Math" panose="02040503050406030204" pitchFamily="18" charset="0"/>
                      </a:rPr>
                      <m:t>)</m:t>
                    </m:r>
                  </m:oMath>
                </a14:m>
                <a:endParaRPr lang="en-US" dirty="0">
                  <a:latin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1141351" y="2990143"/>
                <a:ext cx="6771854" cy="369332"/>
              </a:xfrm>
              <a:prstGeom prst="rect">
                <a:avLst/>
              </a:prstGeom>
              <a:blipFill>
                <a:blip r:embed="rId4"/>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2599410" y="3586353"/>
                <a:ext cx="3855736"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𝑉𝐿𝐺</m:t>
                            </m:r>
                          </m:e>
                          <m:sub>
                            <m:r>
                              <a:rPr lang="en-US" i="1">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i="1">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2599410" y="3586353"/>
                <a:ext cx="3855736" cy="369332"/>
              </a:xfrm>
              <a:prstGeom prst="rect">
                <a:avLst/>
              </a:prstGeom>
              <a:blipFill>
                <a:blip r:embed="rId5"/>
                <a:stretch>
                  <a:fillRect b="-1639"/>
                </a:stretch>
              </a:blipFill>
            </p:spPr>
            <p:txBody>
              <a:bodyPr/>
              <a:lstStyle/>
              <a:p>
                <a:r>
                  <a:rPr lang="en-US">
                    <a:noFill/>
                  </a:rPr>
                  <a:t> </a:t>
                </a:r>
              </a:p>
            </p:txBody>
          </p:sp>
        </mc:Fallback>
      </mc:AlternateContent>
      <p:sp>
        <p:nvSpPr>
          <p:cNvPr id="19" name="Rectangle 18"/>
          <p:cNvSpPr/>
          <p:nvPr/>
        </p:nvSpPr>
        <p:spPr>
          <a:xfrm>
            <a:off x="41358" y="4000120"/>
            <a:ext cx="8935835" cy="400110"/>
          </a:xfrm>
          <a:prstGeom prst="rect">
            <a:avLst/>
          </a:prstGeom>
        </p:spPr>
        <p:txBody>
          <a:bodyPr wrap="square">
            <a:spAutoFit/>
          </a:bodyPr>
          <a:lstStyle/>
          <a:p>
            <a:r>
              <a:rPr lang="en-US" sz="2000" dirty="0">
                <a:solidFill>
                  <a:srgbClr val="000000"/>
                </a:solidFill>
                <a:latin typeface="Times New Roman" panose="02020603050405020304" pitchFamily="18" charset="0"/>
              </a:rPr>
              <a:t>where</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3363546" y="4280921"/>
                <a:ext cx="214558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𝑡</m:t>
                              </m:r>
                            </m:sub>
                          </m:sSub>
                        </m:e>
                      </m:d>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𝐴𝐼</m:t>
                              </m:r>
                            </m:e>
                          </m:d>
                        </m:e>
                        <m:sup>
                          <m:r>
                            <a:rPr lang="en-US" i="1">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𝐺</m:t>
                          </m:r>
                          <m:r>
                            <a:rPr lang="en-US" i="1">
                              <a:latin typeface="Cambria Math" panose="02040503050406030204" pitchFamily="18" charset="0"/>
                            </a:rPr>
                            <m:t>1</m:t>
                          </m:r>
                        </m:e>
                      </m:d>
                    </m:oMath>
                  </m:oMathPara>
                </a14:m>
                <a:endParaRPr lang="en-US" dirty="0">
                  <a:latin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363546" y="4280921"/>
                <a:ext cx="2145587"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3363546" y="4719121"/>
                <a:ext cx="214558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i="1">
                                  <a:latin typeface="Cambria Math" panose="02040503050406030204" pitchFamily="18" charset="0"/>
                                </a:rPr>
                                <m:t>𝑡</m:t>
                              </m:r>
                            </m:sub>
                          </m:sSub>
                        </m:e>
                      </m:d>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𝐴𝐼</m:t>
                              </m:r>
                            </m:e>
                          </m:d>
                        </m:e>
                        <m:sup>
                          <m:r>
                            <a:rPr lang="en-US" i="1">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𝐺</m:t>
                          </m:r>
                          <m:r>
                            <a:rPr lang="en-US" b="0" i="1" smtClean="0">
                              <a:latin typeface="Cambria Math" panose="02040503050406030204" pitchFamily="18" charset="0"/>
                            </a:rPr>
                            <m:t>2</m:t>
                          </m:r>
                        </m:e>
                      </m:d>
                    </m:oMath>
                  </m:oMathPara>
                </a14:m>
                <a:endParaRPr lang="en-US" dirty="0">
                  <a:latin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3363546" y="4719121"/>
                <a:ext cx="2145587" cy="369332"/>
              </a:xfrm>
              <a:prstGeom prst="rect">
                <a:avLst/>
              </a:prstGeom>
              <a:blipFill>
                <a:blip r:embed="rId7"/>
                <a:stretch>
                  <a:fillRect/>
                </a:stretch>
              </a:blipFill>
            </p:spPr>
            <p:txBody>
              <a:bodyPr/>
              <a:lstStyle/>
              <a:p>
                <a:r>
                  <a:rPr lang="en-US">
                    <a:noFill/>
                  </a:rPr>
                  <a:t> </a:t>
                </a:r>
              </a:p>
            </p:txBody>
          </p:sp>
        </mc:Fallback>
      </mc:AlternateContent>
      <p:sp>
        <p:nvSpPr>
          <p:cNvPr id="5" name="Rectangle 4"/>
          <p:cNvSpPr/>
          <p:nvPr/>
        </p:nvSpPr>
        <p:spPr>
          <a:xfrm>
            <a:off x="71778" y="5315595"/>
            <a:ext cx="8931301" cy="707886"/>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Equation (100) is used in the “backward” sweep to compute the primary currents based upon the secondary currents and primary </a:t>
            </a:r>
            <a:r>
              <a:rPr lang="en-US" sz="2000" i="1" dirty="0">
                <a:solidFill>
                  <a:srgbClr val="000000"/>
                </a:solidFill>
                <a:latin typeface="Times New Roman" panose="02020603050405020304" pitchFamily="18" charset="0"/>
              </a:rPr>
              <a:t>LG</a:t>
            </a:r>
            <a:r>
              <a:rPr lang="en-US" sz="2000" dirty="0">
                <a:solidFill>
                  <a:srgbClr val="000000"/>
                </a:solidFill>
                <a:latin typeface="Times New Roman" panose="02020603050405020304" pitchFamily="18" charset="0"/>
              </a:rPr>
              <a:t> voltages.</a:t>
            </a:r>
            <a:endParaRPr lang="en-US" sz="20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764724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7647030" cy="584775"/>
          </a:xfrm>
          <a:prstGeom prst="rect">
            <a:avLst/>
          </a:prstGeom>
        </p:spPr>
        <p:txBody>
          <a:bodyPr wrap="none">
            <a:spAutoFit/>
          </a:bodyPr>
          <a:lstStyle/>
          <a:p>
            <a:r>
              <a:rPr lang="en-US" sz="3200" dirty="0">
                <a:solidFill>
                  <a:srgbClr val="C8102E"/>
                </a:solidFill>
                <a:latin typeface="+mj-lt"/>
                <a:ea typeface="+mj-ea"/>
                <a:cs typeface="+mj-cs"/>
              </a:rPr>
              <a:t>Grounded Wye-Delta Step-Down Connection</a:t>
            </a:r>
          </a:p>
        </p:txBody>
      </p:sp>
      <p:sp>
        <p:nvSpPr>
          <p:cNvPr id="16" name="TextBox 15"/>
          <p:cNvSpPr txBox="1"/>
          <p:nvPr/>
        </p:nvSpPr>
        <p:spPr>
          <a:xfrm>
            <a:off x="8534400" y="1173364"/>
            <a:ext cx="684803" cy="369332"/>
          </a:xfrm>
          <a:prstGeom prst="rect">
            <a:avLst/>
          </a:prstGeom>
          <a:noFill/>
        </p:spPr>
        <p:txBody>
          <a:bodyPr wrap="none" rtlCol="0">
            <a:spAutoFit/>
          </a:bodyPr>
          <a:lstStyle/>
          <a:p>
            <a:r>
              <a:rPr lang="en-US" dirty="0">
                <a:latin typeface="Times New Roman" panose="02020603050405020304" pitchFamily="18" charset="0"/>
              </a:rPr>
              <a:t>(100)</a:t>
            </a:r>
          </a:p>
        </p:txBody>
      </p:sp>
      <mc:AlternateContent xmlns:mc="http://schemas.openxmlformats.org/markup-compatibility/2006" xmlns:a14="http://schemas.microsoft.com/office/drawing/2010/main">
        <mc:Choice Requires="a14">
          <p:sp>
            <p:nvSpPr>
              <p:cNvPr id="18" name="Rectangle 17"/>
              <p:cNvSpPr/>
              <p:nvPr/>
            </p:nvSpPr>
            <p:spPr>
              <a:xfrm>
                <a:off x="2877802" y="1183874"/>
                <a:ext cx="3855736"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𝑉𝐿𝐺</m:t>
                            </m:r>
                          </m:e>
                          <m:sub>
                            <m:r>
                              <a:rPr lang="en-US" i="1">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i="1">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2877802" y="1183874"/>
                <a:ext cx="3855736" cy="369332"/>
              </a:xfrm>
              <a:prstGeom prst="rect">
                <a:avLst/>
              </a:prstGeom>
              <a:blipFill>
                <a:blip r:embed="rId2"/>
                <a:stretch>
                  <a:fillRect b="-1639"/>
                </a:stretch>
              </a:blipFill>
            </p:spPr>
            <p:txBody>
              <a:bodyPr/>
              <a:lstStyle/>
              <a:p>
                <a:r>
                  <a:rPr lang="en-US">
                    <a:noFill/>
                  </a:rPr>
                  <a:t> </a:t>
                </a:r>
              </a:p>
            </p:txBody>
          </p:sp>
        </mc:Fallback>
      </mc:AlternateContent>
      <p:sp>
        <p:nvSpPr>
          <p:cNvPr id="20" name="TextBox 19"/>
          <p:cNvSpPr txBox="1"/>
          <p:nvPr/>
        </p:nvSpPr>
        <p:spPr>
          <a:xfrm>
            <a:off x="8654047" y="744911"/>
            <a:ext cx="569387" cy="369332"/>
          </a:xfrm>
          <a:prstGeom prst="rect">
            <a:avLst/>
          </a:prstGeom>
          <a:noFill/>
        </p:spPr>
        <p:txBody>
          <a:bodyPr wrap="none" rtlCol="0">
            <a:spAutoFit/>
          </a:bodyPr>
          <a:lstStyle/>
          <a:p>
            <a:r>
              <a:rPr lang="en-US" dirty="0">
                <a:latin typeface="Times New Roman" panose="02020603050405020304" pitchFamily="18" charset="0"/>
              </a:rPr>
              <a:t>(87)</a:t>
            </a:r>
          </a:p>
        </p:txBody>
      </p:sp>
      <mc:AlternateContent xmlns:mc="http://schemas.openxmlformats.org/markup-compatibility/2006" xmlns:a14="http://schemas.microsoft.com/office/drawing/2010/main">
        <mc:Choice Requires="a14">
          <p:sp>
            <p:nvSpPr>
              <p:cNvPr id="22" name="Rectangle 21"/>
              <p:cNvSpPr/>
              <p:nvPr/>
            </p:nvSpPr>
            <p:spPr>
              <a:xfrm>
                <a:off x="1204428" y="731121"/>
                <a:ext cx="7202485"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b="0" i="1" smtClean="0">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𝐴𝐵𝐶</m:t>
                            </m:r>
                          </m:sub>
                        </m:sSub>
                      </m:e>
                    </m:d>
                    <m:r>
                      <a:rPr lang="en-US" i="1">
                        <a:latin typeface="Cambria Math" panose="02040503050406030204" pitchFamily="18" charset="0"/>
                      </a:rPr>
                      <m:t>−</m:t>
                    </m:r>
                    <m:r>
                      <m:rPr>
                        <m:nor/>
                      </m:rPr>
                      <a:rPr lang="en-US" b="0" i="0"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i="1">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𝑍𝐺</m:t>
                        </m: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𝑎𝑏𝑐</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r>
                      <m:rPr>
                        <m:nor/>
                      </m:rPr>
                      <a:rPr lang="en-US" b="0" i="0" smtClean="0">
                        <a:latin typeface="Cambria Math" panose="02040503050406030204" pitchFamily="18" charset="0"/>
                      </a:rPr>
                      <m:t>)</m:t>
                    </m:r>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1204428" y="731121"/>
                <a:ext cx="7202485" cy="369332"/>
              </a:xfrm>
              <a:prstGeom prst="rect">
                <a:avLst/>
              </a:prstGeom>
              <a:blipFill>
                <a:blip r:embed="rId3"/>
                <a:stretch>
                  <a:fillRect b="-13115"/>
                </a:stretch>
              </a:blipFill>
            </p:spPr>
            <p:txBody>
              <a:bodyPr/>
              <a:lstStyle/>
              <a:p>
                <a:r>
                  <a:rPr lang="en-US">
                    <a:noFill/>
                  </a:rPr>
                  <a:t> </a:t>
                </a:r>
              </a:p>
            </p:txBody>
          </p:sp>
        </mc:Fallback>
      </mc:AlternateContent>
      <p:sp>
        <p:nvSpPr>
          <p:cNvPr id="6" name="Rectangle 5"/>
          <p:cNvSpPr/>
          <p:nvPr/>
        </p:nvSpPr>
        <p:spPr>
          <a:xfrm>
            <a:off x="152400" y="1752600"/>
            <a:ext cx="9159766" cy="707886"/>
          </a:xfrm>
          <a:prstGeom prst="rect">
            <a:avLst/>
          </a:prstGeom>
        </p:spPr>
        <p:txBody>
          <a:bodyPr wrap="square">
            <a:spAutoFit/>
          </a:bodyPr>
          <a:lstStyle/>
          <a:p>
            <a:r>
              <a:rPr lang="en-US" sz="2000" dirty="0">
                <a:solidFill>
                  <a:srgbClr val="000000"/>
                </a:solidFill>
                <a:latin typeface="Times New Roman" panose="02020603050405020304" pitchFamily="18" charset="0"/>
              </a:rPr>
              <a:t>The “forward” sweep equation is determined by substituting Equation (100) into Equation (87):</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Rectangle 22"/>
              <p:cNvSpPr/>
              <p:nvPr/>
            </p:nvSpPr>
            <p:spPr>
              <a:xfrm>
                <a:off x="1135402" y="2531641"/>
                <a:ext cx="6983900" cy="646331"/>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b="0" i="1" smtClean="0">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𝐴𝐵𝐶</m:t>
                            </m:r>
                          </m:sub>
                        </m:sSub>
                      </m:e>
                    </m:d>
                    <m:r>
                      <a:rPr lang="en-US" i="1">
                        <a:latin typeface="Cambria Math" panose="02040503050406030204" pitchFamily="18" charset="0"/>
                      </a:rPr>
                      <m:t>−</m:t>
                    </m:r>
                  </m:oMath>
                </a14:m>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nor/>
                        </m:rPr>
                        <a:rPr lang="en-US" b="0" i="0"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i="1">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𝑍𝐺</m:t>
                          </m: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𝑎𝑏𝑐</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r>
                        <m:rPr>
                          <m:nor/>
                        </m:rPr>
                        <a:rPr lang="en-US" b="0" i="0" smtClean="0">
                          <a:latin typeface="Cambria Math" panose="02040503050406030204" pitchFamily="18" charset="0"/>
                        </a:rPr>
                        <m:t>)</m:t>
                      </m:r>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𝐴𝐵𝐶</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r>
                        <a:rPr lang="en-US" b="0" i="1" smtClean="0">
                          <a:latin typeface="Cambria Math" panose="02040503050406030204" pitchFamily="18" charset="0"/>
                        </a:rPr>
                        <m:t>)</m:t>
                      </m:r>
                    </m:oMath>
                  </m:oMathPara>
                </a14:m>
                <a:endParaRPr lang="en-US" dirty="0">
                  <a:latin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135402" y="2531641"/>
                <a:ext cx="6983900" cy="646331"/>
              </a:xfrm>
              <a:prstGeom prst="rect">
                <a:avLst/>
              </a:prstGeom>
              <a:blipFill>
                <a:blip r:embed="rId4"/>
                <a:stretch>
                  <a:fillRect b="-8491"/>
                </a:stretch>
              </a:blipFill>
            </p:spPr>
            <p:txBody>
              <a:bodyPr/>
              <a:lstStyle/>
              <a:p>
                <a:r>
                  <a:rPr lang="en-US">
                    <a:noFill/>
                  </a:rPr>
                  <a:t> </a:t>
                </a:r>
              </a:p>
            </p:txBody>
          </p:sp>
        </mc:Fallback>
      </mc:AlternateContent>
      <p:sp>
        <p:nvSpPr>
          <p:cNvPr id="7" name="Rectangle 6"/>
          <p:cNvSpPr/>
          <p:nvPr/>
        </p:nvSpPr>
        <p:spPr>
          <a:xfrm>
            <a:off x="152400" y="3380720"/>
            <a:ext cx="813043" cy="369332"/>
          </a:xfrm>
          <a:prstGeom prst="rect">
            <a:avLst/>
          </a:prstGeom>
        </p:spPr>
        <p:txBody>
          <a:bodyPr wrap="none">
            <a:spAutoFit/>
          </a:bodyPr>
          <a:lstStyle/>
          <a:p>
            <a:r>
              <a:rPr lang="en-US" dirty="0">
                <a:solidFill>
                  <a:srgbClr val="000000"/>
                </a:solidFill>
                <a:latin typeface="Times New Roman" panose="02020603050405020304" pitchFamily="18" charset="0"/>
              </a:rPr>
              <a:t>Define</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2941441" y="3456746"/>
                <a:ext cx="3768276"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1</m:t>
                        </m:r>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𝑎𝑏𝑐</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b="0" i="1" smtClean="0">
                                <a:latin typeface="Cambria Math" panose="02040503050406030204" pitchFamily="18" charset="0"/>
                              </a:rPr>
                              <m:t>𝐼</m:t>
                            </m: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i="1">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𝑍𝐺</m:t>
                        </m:r>
                      </m:e>
                    </m:d>
                  </m:oMath>
                </a14:m>
                <a:endParaRPr lang="en-US" dirty="0">
                  <a:latin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941441" y="3456746"/>
                <a:ext cx="3768276" cy="369332"/>
              </a:xfrm>
              <a:prstGeom prst="rect">
                <a:avLst/>
              </a:prstGeom>
              <a:blipFill>
                <a:blip r:embed="rId5"/>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690938" y="4039086"/>
                <a:ext cx="6229462"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𝑉𝐿𝐿</m:t>
                            </m:r>
                          </m:e>
                          <m:sub>
                            <m:r>
                              <a:rPr lang="en-US" i="1">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ctrlPr>
                          <a:rPr lang="en-US" b="0" i="1" smtClean="0">
                            <a:latin typeface="Cambria Math" panose="02040503050406030204" pitchFamily="18" charset="0"/>
                          </a:rPr>
                        </m:ctrlPr>
                      </m:dPr>
                      <m:e>
                        <m:d>
                          <m:dPr>
                            <m:begChr m:val="["/>
                            <m:endChr m:val="]"/>
                            <m:ctrlPr>
                              <a:rPr lang="en-US" i="1">
                                <a:latin typeface="Cambria Math" panose="02040503050406030204" pitchFamily="18" charset="0"/>
                              </a:rPr>
                            </m:ctrlPr>
                          </m:dPr>
                          <m:e>
                            <m:r>
                              <a:rPr lang="en-US" i="1">
                                <a:latin typeface="Cambria Math" panose="02040503050406030204" pitchFamily="18" charset="0"/>
                              </a:rPr>
                              <m:t>𝐴𝐼</m:t>
                            </m: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1</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sub>
                            </m:sSub>
                          </m:e>
                        </m:d>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𝑉𝐿𝐺</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1</m:t>
                        </m:r>
                      </m:e>
                    </m:d>
                    <m:r>
                      <a:rPr lang="en-US" i="1">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690938" y="4039086"/>
                <a:ext cx="6229462" cy="369332"/>
              </a:xfrm>
              <a:prstGeom prst="rect">
                <a:avLst/>
              </a:prstGeom>
              <a:blipFill>
                <a:blip r:embed="rId6"/>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3338926" y="4539934"/>
                <a:ext cx="2781274"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i="1">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𝑊</m:t>
                    </m:r>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𝑉𝐿𝐿</m:t>
                            </m:r>
                          </m:e>
                          <m:sub>
                            <m:r>
                              <a:rPr lang="en-US" b="0" i="1" smtClean="0">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3338926" y="4539934"/>
                <a:ext cx="2781274" cy="369332"/>
              </a:xfrm>
              <a:prstGeom prst="rect">
                <a:avLst/>
              </a:prstGeom>
              <a:blipFill>
                <a:blip r:embed="rId7"/>
                <a:stretch>
                  <a:fillRect b="-1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1422439" y="5067203"/>
                <a:ext cx="7264361"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i="1">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𝑊</m:t>
                    </m:r>
                    <m:r>
                      <a:rPr lang="en-US" b="0" i="1" smtClean="0">
                        <a:latin typeface="Cambria Math" panose="02040503050406030204" pitchFamily="18" charset="0"/>
                      </a:rPr>
                      <m:t>]∙(</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i="1">
                                <a:latin typeface="Cambria Math" panose="02040503050406030204" pitchFamily="18" charset="0"/>
                              </a:rPr>
                              <m:t>−1</m:t>
                            </m:r>
                          </m:sup>
                        </m:sSup>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1</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𝑡</m:t>
                                </m:r>
                              </m:sub>
                            </m:sSub>
                          </m:e>
                        </m:d>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𝐴𝐵𝐶</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1</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r>
                      <a:rPr lang="en-US" b="0" i="1" smtClean="0">
                        <a:latin typeface="Cambria Math" panose="02040503050406030204" pitchFamily="18" charset="0"/>
                      </a:rPr>
                      <m:t>)</m:t>
                    </m:r>
                  </m:oMath>
                </a14:m>
                <a:endParaRPr lang="en-US" dirty="0">
                  <a:latin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1422439" y="5067203"/>
                <a:ext cx="7264361" cy="369332"/>
              </a:xfrm>
              <a:prstGeom prst="rect">
                <a:avLst/>
              </a:prstGeom>
              <a:blipFill>
                <a:blip r:embed="rId8"/>
                <a:stretch>
                  <a:fillRect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876713" y="5454617"/>
                <a:ext cx="7705699"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i="1">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𝑊</m:t>
                    </m:r>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i="1">
                            <a:latin typeface="Cambria Math" panose="02040503050406030204" pitchFamily="18" charset="0"/>
                          </a:rPr>
                          <m:t>−1</m:t>
                        </m:r>
                      </m:sup>
                    </m:sSup>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1</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𝑡</m:t>
                            </m:r>
                          </m:sub>
                        </m:sSub>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𝐴𝐵𝐶</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1</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876713" y="5454617"/>
                <a:ext cx="7705699" cy="369332"/>
              </a:xfrm>
              <a:prstGeom prst="rect">
                <a:avLst/>
              </a:prstGeom>
              <a:blipFill>
                <a:blip r:embed="rId9"/>
                <a:stretch>
                  <a:fillRect b="-18333"/>
                </a:stretch>
              </a:blipFill>
            </p:spPr>
            <p:txBody>
              <a:bodyPr/>
              <a:lstStyle/>
              <a:p>
                <a:r>
                  <a:rPr lang="en-US">
                    <a:noFill/>
                  </a:rPr>
                  <a:t> </a:t>
                </a:r>
              </a:p>
            </p:txBody>
          </p:sp>
        </mc:Fallback>
      </mc:AlternateContent>
      <p:sp>
        <p:nvSpPr>
          <p:cNvPr id="27" name="TextBox 26"/>
          <p:cNvSpPr txBox="1"/>
          <p:nvPr/>
        </p:nvSpPr>
        <p:spPr>
          <a:xfrm>
            <a:off x="8440481" y="5409806"/>
            <a:ext cx="684803" cy="369332"/>
          </a:xfrm>
          <a:prstGeom prst="rect">
            <a:avLst/>
          </a:prstGeom>
          <a:noFill/>
        </p:spPr>
        <p:txBody>
          <a:bodyPr wrap="none" rtlCol="0">
            <a:spAutoFit/>
          </a:bodyPr>
          <a:lstStyle/>
          <a:p>
            <a:r>
              <a:rPr lang="en-US" dirty="0">
                <a:latin typeface="Times New Roman" panose="02020603050405020304" pitchFamily="18" charset="0"/>
              </a:rPr>
              <a:t>(101)</a:t>
            </a:r>
          </a:p>
        </p:txBody>
      </p:sp>
    </p:spTree>
    <p:extLst>
      <p:ext uri="{BB962C8B-B14F-4D97-AF65-F5344CB8AC3E}">
        <p14:creationId xmlns:p14="http://schemas.microsoft.com/office/powerpoint/2010/main" val="32379661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7647030" cy="584775"/>
          </a:xfrm>
          <a:prstGeom prst="rect">
            <a:avLst/>
          </a:prstGeom>
        </p:spPr>
        <p:txBody>
          <a:bodyPr wrap="none">
            <a:spAutoFit/>
          </a:bodyPr>
          <a:lstStyle/>
          <a:p>
            <a:r>
              <a:rPr lang="en-US" sz="3200" dirty="0">
                <a:solidFill>
                  <a:srgbClr val="C8102E"/>
                </a:solidFill>
                <a:latin typeface="+mj-lt"/>
                <a:ea typeface="+mj-ea"/>
                <a:cs typeface="+mj-cs"/>
              </a:rPr>
              <a:t>Grounded Wye-Delta Step-Down Connection</a:t>
            </a:r>
          </a:p>
        </p:txBody>
      </p:sp>
      <mc:AlternateContent xmlns:mc="http://schemas.openxmlformats.org/markup-compatibility/2006" xmlns:a14="http://schemas.microsoft.com/office/drawing/2010/main">
        <mc:Choice Requires="a14">
          <p:sp>
            <p:nvSpPr>
              <p:cNvPr id="26" name="Rectangle 25"/>
              <p:cNvSpPr/>
              <p:nvPr/>
            </p:nvSpPr>
            <p:spPr>
              <a:xfrm>
                <a:off x="1066800" y="685800"/>
                <a:ext cx="7705699"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i="1">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𝑊</m:t>
                    </m:r>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i="1">
                            <a:latin typeface="Cambria Math" panose="02040503050406030204" pitchFamily="18" charset="0"/>
                          </a:rPr>
                          <m:t>−1</m:t>
                        </m:r>
                      </m:sup>
                    </m:sSup>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1</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𝑡</m:t>
                            </m:r>
                          </m:sub>
                        </m:sSub>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𝐴𝐵𝐶</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1</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1066800" y="685800"/>
                <a:ext cx="7705699" cy="369332"/>
              </a:xfrm>
              <a:prstGeom prst="rect">
                <a:avLst/>
              </a:prstGeom>
              <a:blipFill>
                <a:blip r:embed="rId2"/>
                <a:stretch>
                  <a:fillRect b="-16667"/>
                </a:stretch>
              </a:blipFill>
            </p:spPr>
            <p:txBody>
              <a:bodyPr/>
              <a:lstStyle/>
              <a:p>
                <a:r>
                  <a:rPr lang="en-US">
                    <a:noFill/>
                  </a:rPr>
                  <a:t> </a:t>
                </a:r>
              </a:p>
            </p:txBody>
          </p:sp>
        </mc:Fallback>
      </mc:AlternateContent>
      <p:sp>
        <p:nvSpPr>
          <p:cNvPr id="27" name="TextBox 26"/>
          <p:cNvSpPr txBox="1"/>
          <p:nvPr/>
        </p:nvSpPr>
        <p:spPr>
          <a:xfrm>
            <a:off x="8467212" y="1044622"/>
            <a:ext cx="684803" cy="369332"/>
          </a:xfrm>
          <a:prstGeom prst="rect">
            <a:avLst/>
          </a:prstGeom>
          <a:noFill/>
        </p:spPr>
        <p:txBody>
          <a:bodyPr wrap="none" rtlCol="0">
            <a:spAutoFit/>
          </a:bodyPr>
          <a:lstStyle/>
          <a:p>
            <a:r>
              <a:rPr lang="en-US" dirty="0">
                <a:latin typeface="Times New Roman" panose="02020603050405020304" pitchFamily="18" charset="0"/>
              </a:rPr>
              <a:t>(101)</a:t>
            </a:r>
          </a:p>
        </p:txBody>
      </p:sp>
      <p:sp>
        <p:nvSpPr>
          <p:cNvPr id="2" name="Rectangle 1"/>
          <p:cNvSpPr/>
          <p:nvPr/>
        </p:nvSpPr>
        <p:spPr>
          <a:xfrm>
            <a:off x="152400" y="1200385"/>
            <a:ext cx="9448800" cy="400110"/>
          </a:xfrm>
          <a:prstGeom prst="rect">
            <a:avLst/>
          </a:prstGeom>
        </p:spPr>
        <p:txBody>
          <a:bodyPr wrap="square">
            <a:spAutoFit/>
          </a:bodyPr>
          <a:lstStyle/>
          <a:p>
            <a:r>
              <a:rPr lang="en-US" sz="2000" dirty="0">
                <a:solidFill>
                  <a:srgbClr val="000000"/>
                </a:solidFill>
                <a:latin typeface="Times New Roman" panose="02020603050405020304" pitchFamily="18" charset="0"/>
              </a:rPr>
              <a:t>The final form of Equation (101) gives the equation for the forward sweep:</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Rectangle 18"/>
              <p:cNvSpPr/>
              <p:nvPr/>
            </p:nvSpPr>
            <p:spPr>
              <a:xfrm>
                <a:off x="2372556" y="1728385"/>
                <a:ext cx="4204292"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i="1">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𝐴𝐵𝐶</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𝐵</m:t>
                            </m:r>
                          </m:e>
                          <m:sub>
                            <m:r>
                              <a:rPr lang="en-US" i="1">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372556" y="1728385"/>
                <a:ext cx="4204292" cy="369332"/>
              </a:xfrm>
              <a:prstGeom prst="rect">
                <a:avLst/>
              </a:prstGeom>
              <a:blipFill>
                <a:blip r:embed="rId3"/>
                <a:stretch>
                  <a:fillRect b="-1667"/>
                </a:stretch>
              </a:blipFill>
            </p:spPr>
            <p:txBody>
              <a:bodyPr/>
              <a:lstStyle/>
              <a:p>
                <a:r>
                  <a:rPr lang="en-US">
                    <a:noFill/>
                  </a:rPr>
                  <a:t> </a:t>
                </a:r>
              </a:p>
            </p:txBody>
          </p:sp>
        </mc:Fallback>
      </mc:AlternateContent>
      <p:sp>
        <p:nvSpPr>
          <p:cNvPr id="21" name="Rectangle 20"/>
          <p:cNvSpPr/>
          <p:nvPr/>
        </p:nvSpPr>
        <p:spPr>
          <a:xfrm>
            <a:off x="183931" y="2209800"/>
            <a:ext cx="811441" cy="400110"/>
          </a:xfrm>
          <a:prstGeom prst="rect">
            <a:avLst/>
          </a:prstGeom>
        </p:spPr>
        <p:txBody>
          <a:bodyPr wrap="none">
            <a:spAutoFit/>
          </a:bodyPr>
          <a:lstStyle/>
          <a:p>
            <a:r>
              <a:rPr lang="en-US" sz="2000" dirty="0">
                <a:solidFill>
                  <a:srgbClr val="000000"/>
                </a:solidFill>
                <a:latin typeface="Times New Roman" panose="02020603050405020304" pitchFamily="18" charset="0"/>
              </a:rPr>
              <a:t>where</a:t>
            </a:r>
            <a:endParaRPr lang="en-US" sz="20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3064060" y="2495277"/>
                <a:ext cx="362548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d>
                      <m:r>
                        <a:rPr lang="en-US" i="1">
                          <a:latin typeface="Cambria Math" panose="02040503050406030204" pitchFamily="18" charset="0"/>
                        </a:rPr>
                        <m:t>=[</m:t>
                      </m:r>
                      <m:r>
                        <a:rPr lang="en-US" i="1">
                          <a:latin typeface="Cambria Math" panose="02040503050406030204" pitchFamily="18" charset="0"/>
                        </a:rPr>
                        <m:t>𝑊</m:t>
                      </m:r>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i="1">
                              <a:latin typeface="Cambria Math" panose="02040503050406030204" pitchFamily="18" charset="0"/>
                            </a:rPr>
                            <m:t>−1</m:t>
                          </m:r>
                        </m:sup>
                      </m:sSup>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1</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oMath>
                  </m:oMathPara>
                </a14:m>
                <a:endParaRPr lang="en-US" dirty="0">
                  <a:latin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064060" y="2495277"/>
                <a:ext cx="3625480" cy="369332"/>
              </a:xfrm>
              <a:prstGeom prst="rect">
                <a:avLst/>
              </a:prstGeom>
              <a:blipFill>
                <a:blip r:embed="rId4"/>
                <a:stretch>
                  <a:fillRect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581400" y="3130881"/>
                <a:ext cx="24786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1</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𝑡</m:t>
                              </m:r>
                            </m:sub>
                          </m:sSub>
                        </m:e>
                      </m:d>
                    </m:oMath>
                  </m:oMathPara>
                </a14:m>
                <a:endParaRPr lang="en-US"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581400" y="3130881"/>
                <a:ext cx="2478627" cy="369332"/>
              </a:xfrm>
              <a:prstGeom prst="rect">
                <a:avLst/>
              </a:prstGeom>
              <a:blipFill>
                <a:blip r:embed="rId5"/>
                <a:stretch>
                  <a:fillRect/>
                </a:stretch>
              </a:blipFill>
            </p:spPr>
            <p:txBody>
              <a:bodyPr/>
              <a:lstStyle/>
              <a:p>
                <a:r>
                  <a:rPr lang="en-US">
                    <a:noFill/>
                  </a:rPr>
                  <a:t> </a:t>
                </a:r>
              </a:p>
            </p:txBody>
          </p:sp>
        </mc:Fallback>
      </mc:AlternateContent>
      <p:sp>
        <p:nvSpPr>
          <p:cNvPr id="28" name="TextBox 27"/>
          <p:cNvSpPr txBox="1"/>
          <p:nvPr/>
        </p:nvSpPr>
        <p:spPr>
          <a:xfrm>
            <a:off x="8467212" y="1756258"/>
            <a:ext cx="684803" cy="369332"/>
          </a:xfrm>
          <a:prstGeom prst="rect">
            <a:avLst/>
          </a:prstGeom>
          <a:noFill/>
        </p:spPr>
        <p:txBody>
          <a:bodyPr wrap="none" rtlCol="0">
            <a:spAutoFit/>
          </a:bodyPr>
          <a:lstStyle/>
          <a:p>
            <a:r>
              <a:rPr lang="en-US" dirty="0">
                <a:latin typeface="Times New Roman" panose="02020603050405020304" pitchFamily="18" charset="0"/>
              </a:rPr>
              <a:t>(102)</a:t>
            </a:r>
          </a:p>
        </p:txBody>
      </p:sp>
    </p:spTree>
    <p:extLst>
      <p:ext uri="{BB962C8B-B14F-4D97-AF65-F5344CB8AC3E}">
        <p14:creationId xmlns:p14="http://schemas.microsoft.com/office/powerpoint/2010/main" val="30000704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3934282" cy="584775"/>
          </a:xfrm>
          <a:prstGeom prst="rect">
            <a:avLst/>
          </a:prstGeom>
        </p:spPr>
        <p:txBody>
          <a:bodyPr wrap="none">
            <a:spAutoFit/>
          </a:bodyPr>
          <a:lstStyle/>
          <a:p>
            <a:r>
              <a:rPr lang="en-US" sz="3200" dirty="0">
                <a:solidFill>
                  <a:srgbClr val="C8102E"/>
                </a:solidFill>
                <a:latin typeface="+mj-lt"/>
                <a:ea typeface="+mj-ea"/>
                <a:cs typeface="+mj-cs"/>
              </a:rPr>
              <a:t>Open Wye-Open Delta</a:t>
            </a:r>
          </a:p>
        </p:txBody>
      </p:sp>
      <p:sp>
        <p:nvSpPr>
          <p:cNvPr id="5" name="Rectangle 4"/>
          <p:cNvSpPr/>
          <p:nvPr/>
        </p:nvSpPr>
        <p:spPr>
          <a:xfrm>
            <a:off x="76200" y="608997"/>
            <a:ext cx="8991599" cy="2585323"/>
          </a:xfrm>
          <a:prstGeom prst="rect">
            <a:avLst/>
          </a:prstGeom>
        </p:spPr>
        <p:txBody>
          <a:bodyPr wrap="square">
            <a:spAutoFit/>
          </a:bodyPr>
          <a:lstStyle/>
          <a:p>
            <a:pPr algn="just"/>
            <a:r>
              <a:rPr lang="en-US" dirty="0">
                <a:latin typeface="Times New Roman" panose="02020603050405020304" pitchFamily="18" charset="0"/>
              </a:rPr>
              <a:t>A common load to be served on a distribution feeder is a combination of a single-phase lighting load and a three-phase power load. Many times the three-phase power load will be an induction motor. This combination load can be served by a grounded or ungrounded wye–delta connection as previously described or by an “open wye–open delta” connection. When the three-phase load is small compared to the single-phase load, the open wye–open delta connection is commonly used. The open wye–open delta connection requires only two transformers, but the connection will provide three-phase line-to-line voltages to the combination load. Fig.13 shows the open wye–open delta connection and the primary and secondary positive sequence voltage phasors.</a:t>
            </a:r>
          </a:p>
        </p:txBody>
      </p:sp>
      <p:sp>
        <p:nvSpPr>
          <p:cNvPr id="24" name="TextBox 23"/>
          <p:cNvSpPr txBox="1"/>
          <p:nvPr/>
        </p:nvSpPr>
        <p:spPr>
          <a:xfrm>
            <a:off x="1524000" y="5638800"/>
            <a:ext cx="6396503" cy="369332"/>
          </a:xfrm>
          <a:prstGeom prst="rect">
            <a:avLst/>
          </a:prstGeom>
          <a:noFill/>
        </p:spPr>
        <p:txBody>
          <a:bodyPr wrap="square" rtlCol="0">
            <a:spAutoFit/>
          </a:bodyPr>
          <a:lstStyle/>
          <a:p>
            <a:pPr algn="ctr"/>
            <a:r>
              <a:rPr lang="en-US" dirty="0">
                <a:latin typeface="Times New Roman" panose="02020603050405020304" pitchFamily="18" charset="0"/>
              </a:rPr>
              <a:t>Fig.13 </a:t>
            </a:r>
            <a:r>
              <a:rPr lang="en-US" dirty="0">
                <a:solidFill>
                  <a:srgbClr val="000000"/>
                </a:solidFill>
                <a:latin typeface="Times New Roman" panose="02020603050405020304" pitchFamily="18" charset="0"/>
              </a:rPr>
              <a:t>Open wye-open delta connection  </a:t>
            </a:r>
            <a:endParaRPr lang="en-US" dirty="0">
              <a:latin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819400" y="3276600"/>
            <a:ext cx="3290461" cy="2218082"/>
          </a:xfrm>
          <a:prstGeom prst="rect">
            <a:avLst/>
          </a:prstGeom>
        </p:spPr>
      </p:pic>
    </p:spTree>
    <p:extLst>
      <p:ext uri="{BB962C8B-B14F-4D97-AF65-F5344CB8AC3E}">
        <p14:creationId xmlns:p14="http://schemas.microsoft.com/office/powerpoint/2010/main" val="40738825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3934282" cy="584775"/>
          </a:xfrm>
          <a:prstGeom prst="rect">
            <a:avLst/>
          </a:prstGeom>
        </p:spPr>
        <p:txBody>
          <a:bodyPr wrap="none">
            <a:spAutoFit/>
          </a:bodyPr>
          <a:lstStyle/>
          <a:p>
            <a:r>
              <a:rPr lang="en-US" sz="3200" dirty="0">
                <a:solidFill>
                  <a:srgbClr val="C8102E"/>
                </a:solidFill>
                <a:latin typeface="+mj-lt"/>
                <a:ea typeface="+mj-ea"/>
                <a:cs typeface="+mj-cs"/>
              </a:rPr>
              <a:t>Open Wye-Open Delta</a:t>
            </a:r>
          </a:p>
        </p:txBody>
      </p:sp>
      <p:sp>
        <p:nvSpPr>
          <p:cNvPr id="24" name="TextBox 23"/>
          <p:cNvSpPr txBox="1"/>
          <p:nvPr/>
        </p:nvSpPr>
        <p:spPr>
          <a:xfrm>
            <a:off x="1449948" y="5524817"/>
            <a:ext cx="6396503" cy="369332"/>
          </a:xfrm>
          <a:prstGeom prst="rect">
            <a:avLst/>
          </a:prstGeom>
          <a:noFill/>
        </p:spPr>
        <p:txBody>
          <a:bodyPr wrap="square" rtlCol="0">
            <a:spAutoFit/>
          </a:bodyPr>
          <a:lstStyle/>
          <a:p>
            <a:pPr algn="ctr"/>
            <a:r>
              <a:rPr lang="en-US" dirty="0">
                <a:latin typeface="Times New Roman" panose="02020603050405020304" pitchFamily="18" charset="0"/>
              </a:rPr>
              <a:t>Fig.13 </a:t>
            </a:r>
            <a:r>
              <a:rPr lang="en-US" dirty="0">
                <a:solidFill>
                  <a:srgbClr val="000000"/>
                </a:solidFill>
                <a:latin typeface="Times New Roman" panose="02020603050405020304" pitchFamily="18" charset="0"/>
              </a:rPr>
              <a:t>Open wye-open delta connection  </a:t>
            </a:r>
            <a:endParaRPr lang="en-US" dirty="0">
              <a:latin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753932" y="2895600"/>
            <a:ext cx="3661548" cy="2468230"/>
          </a:xfrm>
          <a:prstGeom prst="rect">
            <a:avLst/>
          </a:prstGeom>
        </p:spPr>
      </p:pic>
      <p:sp>
        <p:nvSpPr>
          <p:cNvPr id="6" name="Rectangle 5"/>
          <p:cNvSpPr/>
          <p:nvPr/>
        </p:nvSpPr>
        <p:spPr>
          <a:xfrm>
            <a:off x="152400" y="598487"/>
            <a:ext cx="8991600" cy="646331"/>
          </a:xfrm>
          <a:prstGeom prst="rect">
            <a:avLst/>
          </a:prstGeom>
        </p:spPr>
        <p:txBody>
          <a:bodyPr wrap="square">
            <a:spAutoFit/>
          </a:bodyPr>
          <a:lstStyle/>
          <a:p>
            <a:r>
              <a:rPr lang="en-US" dirty="0">
                <a:solidFill>
                  <a:srgbClr val="000000"/>
                </a:solidFill>
                <a:latin typeface="Times New Roman" panose="02020603050405020304" pitchFamily="18" charset="0"/>
              </a:rPr>
              <a:t>With reference to Fig.13, the basic “ideal” transformer voltages as a function of the “turn's ratio” are</a:t>
            </a:r>
            <a:endParaRPr lang="en-US"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2743200" y="990600"/>
                <a:ext cx="3230949" cy="97270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𝐴𝐺</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𝐵</m:t>
                                </m:r>
                                <m:r>
                                  <a:rPr lang="en-US" i="1">
                                    <a:latin typeface="Cambria Math" panose="02040503050406030204" pitchFamily="18" charset="0"/>
                                  </a:rPr>
                                  <m:t>𝐺</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𝐶</m:t>
                                </m:r>
                                <m:r>
                                  <a:rPr lang="en-US" i="1">
                                    <a:latin typeface="Cambria Math" panose="02040503050406030204" pitchFamily="18" charset="0"/>
                                  </a:rPr>
                                  <m:t>𝐺</m:t>
                                </m:r>
                              </m:sub>
                            </m:sSub>
                          </m:e>
                        </m:eqArr>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e>
                            <m:e>
                              <m:r>
                                <a:rPr lang="en-US" b="0" i="1" smtClean="0">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𝑎𝑏</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i="1">
                                    <a:latin typeface="Cambria Math" panose="02040503050406030204" pitchFamily="18" charset="0"/>
                                  </a:rPr>
                                  <m:t>𝑏</m:t>
                                </m:r>
                                <m:r>
                                  <a:rPr lang="en-US" b="0" i="1" smtClean="0">
                                    <a:latin typeface="Cambria Math" panose="02040503050406030204" pitchFamily="18" charset="0"/>
                                  </a:rPr>
                                  <m:t>𝑐</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b="0" i="1" smtClean="0">
                                    <a:latin typeface="Cambria Math" panose="02040503050406030204" pitchFamily="18" charset="0"/>
                                  </a:rPr>
                                  <m:t>𝑐𝑎</m:t>
                                </m:r>
                              </m:sub>
                            </m:sSub>
                          </m:e>
                        </m:eqArr>
                      </m:e>
                    </m:d>
                  </m:oMath>
                </a14:m>
                <a:endParaRPr lang="en-US" dirty="0">
                  <a:latin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743200" y="990600"/>
                <a:ext cx="3230949" cy="972702"/>
              </a:xfrm>
              <a:prstGeom prst="rect">
                <a:avLst/>
              </a:prstGeom>
              <a:blipFill>
                <a:blip r:embed="rId3"/>
                <a:stretch>
                  <a:fillRect/>
                </a:stretch>
              </a:blipFill>
            </p:spPr>
            <p:txBody>
              <a:bodyPr/>
              <a:lstStyle/>
              <a:p>
                <a:r>
                  <a:rPr lang="en-US">
                    <a:noFill/>
                  </a:rPr>
                  <a:t> </a:t>
                </a:r>
              </a:p>
            </p:txBody>
          </p:sp>
        </mc:Fallback>
      </mc:AlternateContent>
      <p:sp>
        <p:nvSpPr>
          <p:cNvPr id="9" name="TextBox 8"/>
          <p:cNvSpPr txBox="1"/>
          <p:nvPr/>
        </p:nvSpPr>
        <p:spPr>
          <a:xfrm>
            <a:off x="8347841" y="1366749"/>
            <a:ext cx="684803" cy="369332"/>
          </a:xfrm>
          <a:prstGeom prst="rect">
            <a:avLst/>
          </a:prstGeom>
          <a:noFill/>
        </p:spPr>
        <p:txBody>
          <a:bodyPr wrap="none" rtlCol="0">
            <a:spAutoFit/>
          </a:bodyPr>
          <a:lstStyle/>
          <a:p>
            <a:r>
              <a:rPr lang="en-US" dirty="0">
                <a:latin typeface="Times New Roman" panose="02020603050405020304" pitchFamily="18" charset="0"/>
              </a:rPr>
              <a:t>(103)</a:t>
            </a:r>
          </a:p>
        </p:txBody>
      </p:sp>
      <mc:AlternateContent xmlns:mc="http://schemas.openxmlformats.org/markup-compatibility/2006" xmlns:a14="http://schemas.microsoft.com/office/drawing/2010/main">
        <mc:Choice Requires="a14">
          <p:sp>
            <p:nvSpPr>
              <p:cNvPr id="10" name="Rectangle 9"/>
              <p:cNvSpPr/>
              <p:nvPr/>
            </p:nvSpPr>
            <p:spPr>
              <a:xfrm>
                <a:off x="2979674" y="2164542"/>
                <a:ext cx="2757999"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𝐿𝐺</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smtClean="0">
                            <a:latin typeface="Cambria Math" panose="02040503050406030204" pitchFamily="18" charset="0"/>
                          </a:rPr>
                          <m:t>𝐴</m:t>
                        </m:r>
                        <m:r>
                          <a:rPr lang="en-US" b="0" i="1" smtClean="0">
                            <a:latin typeface="Cambria Math" panose="02040503050406030204" pitchFamily="18" charset="0"/>
                          </a:rPr>
                          <m:t>𝑉</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979674" y="2164542"/>
                <a:ext cx="2757999" cy="369332"/>
              </a:xfrm>
              <a:prstGeom prst="rect">
                <a:avLst/>
              </a:prstGeom>
              <a:blipFill>
                <a:blip r:embed="rId4"/>
                <a:stretch>
                  <a:fillRect b="-1639"/>
                </a:stretch>
              </a:blipFill>
            </p:spPr>
            <p:txBody>
              <a:bodyPr/>
              <a:lstStyle/>
              <a:p>
                <a:r>
                  <a:rPr lang="en-US">
                    <a:noFill/>
                  </a:rPr>
                  <a:t> </a:t>
                </a:r>
              </a:p>
            </p:txBody>
          </p:sp>
        </mc:Fallback>
      </mc:AlternateContent>
    </p:spTree>
    <p:extLst>
      <p:ext uri="{BB962C8B-B14F-4D97-AF65-F5344CB8AC3E}">
        <p14:creationId xmlns:p14="http://schemas.microsoft.com/office/powerpoint/2010/main" val="2895768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7629"/>
            <a:ext cx="7772400" cy="533400"/>
          </a:xfrm>
        </p:spPr>
        <p:txBody>
          <a:bodyPr>
            <a:noAutofit/>
          </a:bodyPr>
          <a:lstStyle/>
          <a:p>
            <a:pPr algn="l"/>
            <a:r>
              <a:rPr lang="en-US" sz="3200" dirty="0">
                <a:latin typeface="+mj-lt"/>
              </a:rPr>
              <a:t>Transformer model</a:t>
            </a:r>
          </a:p>
        </p:txBody>
      </p:sp>
      <mc:AlternateContent xmlns:mc="http://schemas.openxmlformats.org/markup-compatibility/2006" xmlns:a14="http://schemas.microsoft.com/office/drawing/2010/main">
        <mc:Choice Requires="a14">
          <p:sp>
            <p:nvSpPr>
              <p:cNvPr id="3" name="TextBox 2"/>
              <p:cNvSpPr txBox="1"/>
              <p:nvPr/>
            </p:nvSpPr>
            <p:spPr>
              <a:xfrm>
                <a:off x="2036402" y="2350997"/>
                <a:ext cx="4490204" cy="276999"/>
              </a:xfrm>
              <a:prstGeom prst="rect">
                <a:avLst/>
              </a:prstGeom>
              <a:noFill/>
            </p:spPr>
            <p:txBody>
              <a:bodyPr wrap="none" lIns="0" tIns="0" rIns="0" bIns="0" rtlCol="0">
                <a:spAutoFit/>
              </a:bodyPr>
              <a:lstStyle/>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𝑉𝐿</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𝑎𝑏𝑐</m:t>
                            </m:r>
                          </m:sub>
                        </m:sSub>
                      </m:e>
                    </m:d>
                    <m:r>
                      <a:rPr lang="en-US"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𝑉𝐿</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𝑎𝑏𝑐</m:t>
                        </m:r>
                      </m:sub>
                    </m:sSub>
                    <m:r>
                      <a:rPr lang="en-US" b="0" i="1" smtClean="0">
                        <a:latin typeface="Cambria Math" panose="02040503050406030204" pitchFamily="18" charset="0"/>
                      </a:rPr>
                      <m:t>]</m:t>
                    </m:r>
                  </m:oMath>
                </a14:m>
                <a:r>
                  <a:rPr lang="en-US" i="1" dirty="0">
                    <a:latin typeface="Times New Roman" panose="02020603050405020304" pitchFamily="18" charset="0"/>
                  </a:rPr>
                  <a:t>      </a:t>
                </a:r>
                <a:r>
                  <a:rPr lang="en-US" dirty="0">
                    <a:latin typeface="Times New Roman" panose="02020603050405020304" pitchFamily="18" charset="0"/>
                  </a:rPr>
                  <a:t>(8.5)</a:t>
                </a:r>
              </a:p>
            </p:txBody>
          </p:sp>
        </mc:Choice>
        <mc:Fallback xmlns="">
          <p:sp>
            <p:nvSpPr>
              <p:cNvPr id="3" name="TextBox 2"/>
              <p:cNvSpPr txBox="1">
                <a:spLocks noRot="1" noChangeAspect="1" noMove="1" noResize="1" noEditPoints="1" noAdjustHandles="1" noChangeArrowheads="1" noChangeShapeType="1" noTextEdit="1"/>
              </p:cNvSpPr>
              <p:nvPr/>
            </p:nvSpPr>
            <p:spPr>
              <a:xfrm>
                <a:off x="2036402" y="2350997"/>
                <a:ext cx="4490204" cy="276999"/>
              </a:xfrm>
              <a:prstGeom prst="rect">
                <a:avLst/>
              </a:prstGeom>
              <a:blipFill>
                <a:blip r:embed="rId6"/>
                <a:stretch>
                  <a:fillRect t="-28889" r="-2849" b="-5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002677" y="2889998"/>
                <a:ext cx="454432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𝑉𝐿</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𝐴𝐵𝐶</m:t>
                              </m:r>
                            </m:sub>
                          </m:sSub>
                        </m:e>
                      </m:d>
                      <m:r>
                        <a:rPr lang="en-US"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𝑉𝐿</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𝑎𝑏𝑐</m:t>
                          </m:r>
                        </m:sub>
                      </m:sSub>
                      <m:r>
                        <a:rPr lang="en-US" b="0" i="1" smtClean="0">
                          <a:latin typeface="Cambria Math" panose="02040503050406030204" pitchFamily="18" charset="0"/>
                        </a:rPr>
                        <m:t>]</m:t>
                      </m:r>
                      <m:r>
                        <m:rPr>
                          <m:nor/>
                        </m:rPr>
                        <a:rPr lang="en-US" i="1" dirty="0">
                          <a:latin typeface="Times New Roman" panose="02020603050405020304" pitchFamily="18" charset="0"/>
                        </a:rPr>
                        <m:t>    </m:t>
                      </m:r>
                      <m:r>
                        <m:rPr>
                          <m:nor/>
                        </m:rPr>
                        <a:rPr lang="en-US" b="0" i="1" dirty="0" smtClean="0">
                          <a:latin typeface="Times New Roman" panose="02020603050405020304" pitchFamily="18" charset="0"/>
                        </a:rPr>
                        <m:t>   </m:t>
                      </m:r>
                      <m:r>
                        <m:rPr>
                          <m:nor/>
                        </m:rPr>
                        <a:rPr lang="en-US" dirty="0">
                          <a:latin typeface="Times New Roman" panose="02020603050405020304" pitchFamily="18" charset="0"/>
                        </a:rPr>
                        <m:t>(8.</m:t>
                      </m:r>
                      <m:r>
                        <m:rPr>
                          <m:nor/>
                        </m:rPr>
                        <a:rPr lang="en-US" b="0" i="0" dirty="0" smtClean="0">
                          <a:latin typeface="Times New Roman" panose="02020603050405020304" pitchFamily="18" charset="0"/>
                        </a:rPr>
                        <m:t>6</m:t>
                      </m:r>
                      <m:r>
                        <m:rPr>
                          <m:nor/>
                        </m:rPr>
                        <a:rPr lang="en-US" dirty="0">
                          <a:latin typeface="Times New Roman" panose="02020603050405020304" pitchFamily="18" charset="0"/>
                        </a:rPr>
                        <m:t>)</m:t>
                      </m:r>
                    </m:oMath>
                  </m:oMathPara>
                </a14:m>
                <a:endParaRPr lang="en-US" dirty="0">
                  <a:latin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002677" y="2889998"/>
                <a:ext cx="4544321" cy="276999"/>
              </a:xfrm>
              <a:prstGeom prst="rect">
                <a:avLst/>
              </a:prstGeom>
              <a:blipFill>
                <a:blip r:embed="rId7"/>
                <a:stretch>
                  <a:fillRect r="-1611" b="-391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051198" y="3429000"/>
                <a:ext cx="4502002" cy="276999"/>
              </a:xfrm>
              <a:prstGeom prst="rect">
                <a:avLst/>
              </a:prstGeom>
              <a:noFill/>
            </p:spPr>
            <p:txBody>
              <a:bodyPr wrap="none" lIns="0" tIns="0" rIns="0" bIns="0" rtlCol="0">
                <a:spAutoFit/>
              </a:bodyPr>
              <a:lstStyle/>
              <a:p>
                <a14:m>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𝐴𝐵𝐶</m:t>
                            </m:r>
                          </m:sub>
                        </m:sSub>
                      </m:e>
                    </m:d>
                    <m:r>
                      <a:rPr lang="en-US"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𝑡</m:t>
                            </m:r>
                          </m:sub>
                        </m:sSub>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𝑉𝐿</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𝑎𝑏𝑐</m:t>
                        </m:r>
                      </m:sub>
                    </m:sSub>
                    <m:r>
                      <a:rPr lang="en-US" b="0" i="1" smtClean="0">
                        <a:latin typeface="Cambria Math" panose="02040503050406030204" pitchFamily="18" charset="0"/>
                      </a:rPr>
                      <m:t>]</m:t>
                    </m:r>
                  </m:oMath>
                </a14:m>
                <a:r>
                  <a:rPr lang="en-US" dirty="0">
                    <a:latin typeface="Times New Roman" panose="02020603050405020304" pitchFamily="18" charset="0"/>
                  </a:rPr>
                  <a:t>             (8.7)</a:t>
                </a:r>
              </a:p>
            </p:txBody>
          </p:sp>
        </mc:Choice>
        <mc:Fallback xmlns="">
          <p:sp>
            <p:nvSpPr>
              <p:cNvPr id="9" name="TextBox 8"/>
              <p:cNvSpPr txBox="1">
                <a:spLocks noRot="1" noChangeAspect="1" noMove="1" noResize="1" noEditPoints="1" noAdjustHandles="1" noChangeArrowheads="1" noChangeShapeType="1" noTextEdit="1"/>
              </p:cNvSpPr>
              <p:nvPr/>
            </p:nvSpPr>
            <p:spPr>
              <a:xfrm>
                <a:off x="2051198" y="3429000"/>
                <a:ext cx="4502002" cy="276999"/>
              </a:xfrm>
              <a:prstGeom prst="rect">
                <a:avLst/>
              </a:prstGeom>
              <a:blipFill>
                <a:blip r:embed="rId8"/>
                <a:stretch>
                  <a:fillRect t="-28889" r="-2571" b="-51111"/>
                </a:stretch>
              </a:blipFill>
            </p:spPr>
            <p:txBody>
              <a:bodyPr/>
              <a:lstStyle/>
              <a:p>
                <a:r>
                  <a:rPr lang="en-US">
                    <a:noFill/>
                  </a:rPr>
                  <a:t> </a:t>
                </a:r>
              </a:p>
            </p:txBody>
          </p:sp>
        </mc:Fallback>
      </mc:AlternateContent>
    </p:spTree>
    <p:extLst>
      <p:ext uri="{BB962C8B-B14F-4D97-AF65-F5344CB8AC3E}">
        <p14:creationId xmlns:p14="http://schemas.microsoft.com/office/powerpoint/2010/main" val="283789085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3934282" cy="584775"/>
          </a:xfrm>
          <a:prstGeom prst="rect">
            <a:avLst/>
          </a:prstGeom>
        </p:spPr>
        <p:txBody>
          <a:bodyPr wrap="none">
            <a:spAutoFit/>
          </a:bodyPr>
          <a:lstStyle/>
          <a:p>
            <a:r>
              <a:rPr lang="en-US" sz="3200" dirty="0">
                <a:solidFill>
                  <a:srgbClr val="C8102E"/>
                </a:solidFill>
                <a:latin typeface="+mj-lt"/>
                <a:ea typeface="+mj-ea"/>
                <a:cs typeface="+mj-cs"/>
              </a:rPr>
              <a:t>Open Wye-Open Delta</a:t>
            </a:r>
          </a:p>
        </p:txBody>
      </p:sp>
      <p:sp>
        <p:nvSpPr>
          <p:cNvPr id="5" name="Rectangle 4"/>
          <p:cNvSpPr/>
          <p:nvPr/>
        </p:nvSpPr>
        <p:spPr>
          <a:xfrm>
            <a:off x="152400" y="647700"/>
            <a:ext cx="8839200" cy="400110"/>
          </a:xfrm>
          <a:prstGeom prst="rect">
            <a:avLst/>
          </a:prstGeom>
        </p:spPr>
        <p:txBody>
          <a:bodyPr wrap="square">
            <a:spAutoFit/>
          </a:bodyPr>
          <a:lstStyle/>
          <a:p>
            <a:r>
              <a:rPr lang="en-US" sz="2000" dirty="0">
                <a:solidFill>
                  <a:srgbClr val="000000"/>
                </a:solidFill>
                <a:latin typeface="Times New Roman" panose="02020603050405020304" pitchFamily="18" charset="0"/>
              </a:rPr>
              <a:t>The currents as a function of the turn's ratio are given by</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3562914" y="1047810"/>
                <a:ext cx="188032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𝑏𝑎</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𝑇</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𝐼</m:t>
                          </m:r>
                        </m:e>
                        <m:sub>
                          <m:r>
                            <a:rPr lang="en-US" b="0" i="1" smtClean="0">
                              <a:latin typeface="Cambria Math" panose="02040503050406030204" pitchFamily="18" charset="0"/>
                            </a:rPr>
                            <m:t>𝐴</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oMath>
                  </m:oMathPara>
                </a14:m>
                <a:endParaRPr lang="en-US" dirty="0">
                  <a:latin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3562914" y="1047810"/>
                <a:ext cx="1880323" cy="369332"/>
              </a:xfrm>
              <a:prstGeom prst="rect">
                <a:avLst/>
              </a:prstGeom>
              <a:blipFill>
                <a:blip r:embed="rId2"/>
                <a:stretch>
                  <a:fillRect b="-1667"/>
                </a:stretch>
              </a:blipFill>
            </p:spPr>
            <p:txBody>
              <a:bodyPr/>
              <a:lstStyle/>
              <a:p>
                <a:r>
                  <a:rPr lang="en-US">
                    <a:noFill/>
                  </a:rPr>
                  <a:t> </a:t>
                </a:r>
              </a:p>
            </p:txBody>
          </p:sp>
        </mc:Fallback>
      </mc:AlternateContent>
      <p:sp>
        <p:nvSpPr>
          <p:cNvPr id="12" name="TextBox 11"/>
          <p:cNvSpPr txBox="1"/>
          <p:nvPr/>
        </p:nvSpPr>
        <p:spPr>
          <a:xfrm>
            <a:off x="8275398" y="1455803"/>
            <a:ext cx="684803" cy="369332"/>
          </a:xfrm>
          <a:prstGeom prst="rect">
            <a:avLst/>
          </a:prstGeom>
          <a:noFill/>
        </p:spPr>
        <p:txBody>
          <a:bodyPr wrap="none" rtlCol="0">
            <a:spAutoFit/>
          </a:bodyPr>
          <a:lstStyle/>
          <a:p>
            <a:r>
              <a:rPr lang="en-US" dirty="0">
                <a:latin typeface="Times New Roman" panose="02020603050405020304" pitchFamily="18" charset="0"/>
              </a:rPr>
              <a:t>(104)</a:t>
            </a:r>
          </a:p>
        </p:txBody>
      </p:sp>
      <mc:AlternateContent xmlns:mc="http://schemas.openxmlformats.org/markup-compatibility/2006" xmlns:a14="http://schemas.microsoft.com/office/drawing/2010/main">
        <mc:Choice Requires="a14">
          <p:sp>
            <p:nvSpPr>
              <p:cNvPr id="13" name="Rectangle 12"/>
              <p:cNvSpPr/>
              <p:nvPr/>
            </p:nvSpPr>
            <p:spPr>
              <a:xfrm>
                <a:off x="3484796" y="1455803"/>
                <a:ext cx="210801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𝑇</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𝐼</m:t>
                          </m:r>
                        </m:e>
                        <m:sub>
                          <m:r>
                            <a:rPr lang="en-US" b="0" i="1" smtClean="0">
                              <a:latin typeface="Cambria Math" panose="02040503050406030204" pitchFamily="18" charset="0"/>
                            </a:rPr>
                            <m:t>𝐵</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m:t>
                          </m:r>
                        </m:sub>
                      </m:sSub>
                    </m:oMath>
                  </m:oMathPara>
                </a14:m>
                <a:endParaRPr lang="en-US" dirty="0">
                  <a:latin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484796" y="1455803"/>
                <a:ext cx="2108013" cy="369332"/>
              </a:xfrm>
              <a:prstGeom prst="rect">
                <a:avLst/>
              </a:prstGeom>
              <a:blipFill>
                <a:blip r:embed="rId3"/>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657600" y="1863796"/>
                <a:ext cx="17624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m:t>
                          </m:r>
                        </m:sub>
                      </m:sSub>
                      <m:r>
                        <a:rPr lang="en-US" b="0" i="1" smtClean="0">
                          <a:latin typeface="Cambria Math" panose="02040503050406030204" pitchFamily="18" charset="0"/>
                        </a:rPr>
                        <m:t>)</m:t>
                      </m:r>
                    </m:oMath>
                  </m:oMathPara>
                </a14:m>
                <a:endParaRPr lang="en-US" dirty="0">
                  <a:latin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657600" y="1863796"/>
                <a:ext cx="1762406" cy="369332"/>
              </a:xfrm>
              <a:prstGeom prst="rect">
                <a:avLst/>
              </a:prstGeom>
              <a:blipFill>
                <a:blip r:embed="rId4"/>
                <a:stretch>
                  <a:fillRect b="-15000"/>
                </a:stretch>
              </a:blipFill>
            </p:spPr>
            <p:txBody>
              <a:bodyPr/>
              <a:lstStyle/>
              <a:p>
                <a:r>
                  <a:rPr lang="en-US">
                    <a:noFill/>
                  </a:rPr>
                  <a:t> </a:t>
                </a:r>
              </a:p>
            </p:txBody>
          </p:sp>
        </mc:Fallback>
      </mc:AlternateContent>
      <p:sp>
        <p:nvSpPr>
          <p:cNvPr id="14" name="Rectangle 13"/>
          <p:cNvSpPr/>
          <p:nvPr/>
        </p:nvSpPr>
        <p:spPr>
          <a:xfrm>
            <a:off x="152400" y="2362200"/>
            <a:ext cx="8915400" cy="400110"/>
          </a:xfrm>
          <a:prstGeom prst="rect">
            <a:avLst/>
          </a:prstGeom>
        </p:spPr>
        <p:txBody>
          <a:bodyPr wrap="square">
            <a:spAutoFit/>
          </a:bodyPr>
          <a:lstStyle/>
          <a:p>
            <a:r>
              <a:rPr lang="en-US" sz="2000" dirty="0">
                <a:solidFill>
                  <a:srgbClr val="000000"/>
                </a:solidFill>
                <a:latin typeface="Times New Roman" panose="02020603050405020304" pitchFamily="18" charset="0"/>
              </a:rPr>
              <a:t>Equation (104) can be expressed in matrix form by</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Rectangle 15"/>
              <p:cNvSpPr/>
              <p:nvPr/>
            </p:nvSpPr>
            <p:spPr>
              <a:xfrm>
                <a:off x="3043344" y="2813024"/>
                <a:ext cx="3057312" cy="97270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m:t>
                                </m:r>
                              </m:sub>
                            </m:sSub>
                          </m:e>
                        </m:eqArr>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e>
                            <m:e>
                              <m:r>
                                <a:rPr lang="en-US" b="0" i="1" smtClean="0">
                                  <a:latin typeface="Cambria Math" panose="02040503050406030204" pitchFamily="18" charset="0"/>
                                </a:rPr>
                                <m:t>0</m:t>
                              </m:r>
                            </m:e>
                            <m:e>
                              <m:r>
                                <a:rPr lang="en-US" i="1">
                                  <a:latin typeface="Cambria Math" panose="02040503050406030204" pitchFamily="18" charset="0"/>
                                </a:rPr>
                                <m:t>0</m:t>
                              </m:r>
                            </m:e>
                          </m:mr>
                          <m:mr>
                            <m:e>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e>
                            <m:e>
                              <m:r>
                                <a:rPr lang="en-US" b="0" i="1" smtClean="0">
                                  <a:latin typeface="Cambria Math" panose="02040503050406030204" pitchFamily="18" charset="0"/>
                                </a:rPr>
                                <m:t>0</m:t>
                              </m:r>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𝐴</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𝐵</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𝐶</m:t>
                                </m:r>
                              </m:sub>
                            </m:sSub>
                          </m:e>
                        </m:eqArr>
                      </m:e>
                    </m:d>
                  </m:oMath>
                </a14:m>
                <a:endParaRPr lang="en-US" dirty="0">
                  <a:latin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3043344" y="2813024"/>
                <a:ext cx="3057312" cy="972702"/>
              </a:xfrm>
              <a:prstGeom prst="rect">
                <a:avLst/>
              </a:prstGeom>
              <a:blipFill>
                <a:blip r:embed="rId5"/>
                <a:stretch>
                  <a:fillRect/>
                </a:stretch>
              </a:blipFill>
            </p:spPr>
            <p:txBody>
              <a:bodyPr/>
              <a:lstStyle/>
              <a:p>
                <a:r>
                  <a:rPr lang="en-US">
                    <a:noFill/>
                  </a:rPr>
                  <a:t> </a:t>
                </a:r>
              </a:p>
            </p:txBody>
          </p:sp>
        </mc:Fallback>
      </mc:AlternateContent>
      <p:sp>
        <p:nvSpPr>
          <p:cNvPr id="17" name="TextBox 16"/>
          <p:cNvSpPr txBox="1"/>
          <p:nvPr/>
        </p:nvSpPr>
        <p:spPr>
          <a:xfrm>
            <a:off x="8275398" y="3299375"/>
            <a:ext cx="684803" cy="369332"/>
          </a:xfrm>
          <a:prstGeom prst="rect">
            <a:avLst/>
          </a:prstGeom>
          <a:noFill/>
        </p:spPr>
        <p:txBody>
          <a:bodyPr wrap="none" rtlCol="0">
            <a:spAutoFit/>
          </a:bodyPr>
          <a:lstStyle/>
          <a:p>
            <a:r>
              <a:rPr lang="en-US" dirty="0">
                <a:latin typeface="Times New Roman" panose="02020603050405020304" pitchFamily="18" charset="0"/>
              </a:rPr>
              <a:t>(105)</a:t>
            </a:r>
          </a:p>
        </p:txBody>
      </p:sp>
      <mc:AlternateContent xmlns:mc="http://schemas.openxmlformats.org/markup-compatibility/2006" xmlns:a14="http://schemas.microsoft.com/office/drawing/2010/main">
        <mc:Choice Requires="a14">
          <p:sp>
            <p:nvSpPr>
              <p:cNvPr id="18" name="Rectangle 17"/>
              <p:cNvSpPr/>
              <p:nvPr/>
            </p:nvSpPr>
            <p:spPr>
              <a:xfrm>
                <a:off x="3432762" y="3900394"/>
                <a:ext cx="2212080"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r>
                              <a:rPr lang="en-US" b="0" i="1" smtClean="0">
                                <a:latin typeface="Cambria Math" panose="02040503050406030204" pitchFamily="18" charset="0"/>
                              </a:rPr>
                              <m:t>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432762" y="3900394"/>
                <a:ext cx="2212080" cy="369332"/>
              </a:xfrm>
              <a:prstGeom prst="rect">
                <a:avLst/>
              </a:prstGeom>
              <a:blipFill>
                <a:blip r:embed="rId6"/>
                <a:stretch>
                  <a:fillRect b="-1667"/>
                </a:stretch>
              </a:blipFill>
            </p:spPr>
            <p:txBody>
              <a:bodyPr/>
              <a:lstStyle/>
              <a:p>
                <a:r>
                  <a:rPr lang="en-US">
                    <a:noFill/>
                  </a:rPr>
                  <a:t> </a:t>
                </a:r>
              </a:p>
            </p:txBody>
          </p:sp>
        </mc:Fallback>
      </mc:AlternateContent>
      <p:sp>
        <p:nvSpPr>
          <p:cNvPr id="15" name="Rectangle 14"/>
          <p:cNvSpPr/>
          <p:nvPr/>
        </p:nvSpPr>
        <p:spPr>
          <a:xfrm>
            <a:off x="120868" y="4364586"/>
            <a:ext cx="9023131" cy="400110"/>
          </a:xfrm>
          <a:prstGeom prst="rect">
            <a:avLst/>
          </a:prstGeom>
        </p:spPr>
        <p:txBody>
          <a:bodyPr wrap="square">
            <a:spAutoFit/>
          </a:bodyPr>
          <a:lstStyle/>
          <a:p>
            <a:r>
              <a:rPr lang="en-US" sz="2000" dirty="0">
                <a:solidFill>
                  <a:srgbClr val="000000"/>
                </a:solidFill>
                <a:latin typeface="Times New Roman" panose="02020603050405020304" pitchFamily="18" charset="0"/>
              </a:rPr>
              <a:t>The ideal voltages in the secondary can be determined by</a:t>
            </a:r>
            <a:endParaRPr lang="en-US" sz="2000" dirty="0">
              <a:solidFill>
                <a:srgbClr val="000000"/>
              </a:solidFill>
              <a:effectLst/>
              <a:latin typeface="Times New Roman" panose="02020603050405020304" pitchFamily="18" charset="0"/>
            </a:endParaRPr>
          </a:p>
        </p:txBody>
      </p:sp>
      <p:sp>
        <p:nvSpPr>
          <p:cNvPr id="21" name="TextBox 20"/>
          <p:cNvSpPr txBox="1"/>
          <p:nvPr/>
        </p:nvSpPr>
        <p:spPr>
          <a:xfrm>
            <a:off x="8275398" y="5091243"/>
            <a:ext cx="684803" cy="369332"/>
          </a:xfrm>
          <a:prstGeom prst="rect">
            <a:avLst/>
          </a:prstGeom>
          <a:noFill/>
        </p:spPr>
        <p:txBody>
          <a:bodyPr wrap="none" rtlCol="0">
            <a:spAutoFit/>
          </a:bodyPr>
          <a:lstStyle/>
          <a:p>
            <a:r>
              <a:rPr lang="en-US" dirty="0">
                <a:latin typeface="Times New Roman" panose="02020603050405020304" pitchFamily="18" charset="0"/>
              </a:rPr>
              <a:t>(106)</a:t>
            </a:r>
          </a:p>
        </p:txBody>
      </p:sp>
      <mc:AlternateContent xmlns:mc="http://schemas.openxmlformats.org/markup-compatibility/2006" xmlns:a14="http://schemas.microsoft.com/office/drawing/2010/main">
        <mc:Choice Requires="a14">
          <p:sp>
            <p:nvSpPr>
              <p:cNvPr id="19" name="Rectangle 18"/>
              <p:cNvSpPr/>
              <p:nvPr/>
            </p:nvSpPr>
            <p:spPr>
              <a:xfrm>
                <a:off x="3432762" y="4795759"/>
                <a:ext cx="24096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𝑉𝑡</m:t>
                          </m:r>
                        </m:e>
                        <m:sub>
                          <m:r>
                            <a:rPr lang="en-US" i="1">
                              <a:latin typeface="Cambria Math" panose="02040503050406030204" pitchFamily="18" charset="0"/>
                            </a:rPr>
                            <m:t>𝑎𝑏</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i="1">
                              <a:latin typeface="Cambria Math" panose="02040503050406030204" pitchFamily="18" charset="0"/>
                            </a:rPr>
                            <m:t>𝑎𝑏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𝑍</m:t>
                          </m:r>
                          <m:r>
                            <a:rPr lang="en-US" i="1">
                              <a:latin typeface="Cambria Math" panose="02040503050406030204" pitchFamily="18" charset="0"/>
                              <a:ea typeface="Cambria Math" panose="02040503050406030204" pitchFamily="18" charset="0"/>
                            </a:rPr>
                            <m:t>𝑡</m:t>
                          </m:r>
                        </m:e>
                        <m:sub>
                          <m:r>
                            <a:rPr lang="en-US" i="1">
                              <a:latin typeface="Cambria Math" panose="02040503050406030204" pitchFamily="18" charset="0"/>
                            </a:rPr>
                            <m:t>𝑎𝑏</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𝐼</m:t>
                          </m:r>
                        </m:e>
                        <m:sub>
                          <m:r>
                            <a:rPr lang="en-US" i="1">
                              <a:latin typeface="Cambria Math" panose="02040503050406030204" pitchFamily="18" charset="0"/>
                            </a:rPr>
                            <m:t>𝑎</m:t>
                          </m:r>
                        </m:sub>
                      </m:sSub>
                    </m:oMath>
                  </m:oMathPara>
                </a14:m>
                <a:endParaRPr lang="en-US" dirty="0">
                  <a:latin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3432762" y="4795759"/>
                <a:ext cx="2409634" cy="369332"/>
              </a:xfrm>
              <a:prstGeom prst="rect">
                <a:avLst/>
              </a:prstGeom>
              <a:blipFill>
                <a:blip r:embed="rId7"/>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3427616" y="5343556"/>
                <a:ext cx="240873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𝑉𝑡</m:t>
                          </m:r>
                        </m:e>
                        <m:sub>
                          <m:r>
                            <a:rPr lang="en-US" b="0" i="1" smtClean="0">
                              <a:latin typeface="Cambria Math" panose="02040503050406030204" pitchFamily="18" charset="0"/>
                              <a:ea typeface="Cambria Math" panose="02040503050406030204" pitchFamily="18" charset="0"/>
                            </a:rPr>
                            <m:t>𝑏𝑐</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𝑏𝑐</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𝑍</m:t>
                          </m:r>
                          <m:r>
                            <a:rPr lang="en-US" i="1">
                              <a:latin typeface="Cambria Math" panose="02040503050406030204" pitchFamily="18" charset="0"/>
                              <a:ea typeface="Cambria Math" panose="02040503050406030204" pitchFamily="18" charset="0"/>
                            </a:rPr>
                            <m:t>𝑡</m:t>
                          </m:r>
                        </m:e>
                        <m:sub>
                          <m:r>
                            <a:rPr lang="en-US" i="1">
                              <a:latin typeface="Cambria Math" panose="02040503050406030204" pitchFamily="18" charset="0"/>
                            </a:rPr>
                            <m:t>𝑏</m:t>
                          </m:r>
                          <m:r>
                            <a:rPr lang="en-US" b="0" i="1" smtClean="0">
                              <a:latin typeface="Cambria Math" panose="02040503050406030204" pitchFamily="18" charset="0"/>
                            </a:rPr>
                            <m:t>𝑐</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𝑐</m:t>
                          </m:r>
                        </m:sub>
                      </m:sSub>
                    </m:oMath>
                  </m:oMathPara>
                </a14:m>
                <a:endParaRPr lang="en-US" dirty="0">
                  <a:latin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3427616" y="5343556"/>
                <a:ext cx="2408736" cy="369332"/>
              </a:xfrm>
              <a:prstGeom prst="rect">
                <a:avLst/>
              </a:prstGeom>
              <a:blipFill>
                <a:blip r:embed="rId8"/>
                <a:stretch>
                  <a:fillRect b="-1667"/>
                </a:stretch>
              </a:blipFill>
            </p:spPr>
            <p:txBody>
              <a:bodyPr/>
              <a:lstStyle/>
              <a:p>
                <a:r>
                  <a:rPr lang="en-US">
                    <a:noFill/>
                  </a:rPr>
                  <a:t> </a:t>
                </a:r>
              </a:p>
            </p:txBody>
          </p:sp>
        </mc:Fallback>
      </mc:AlternateContent>
    </p:spTree>
    <p:extLst>
      <p:ext uri="{BB962C8B-B14F-4D97-AF65-F5344CB8AC3E}">
        <p14:creationId xmlns:p14="http://schemas.microsoft.com/office/powerpoint/2010/main" val="17749791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3934282" cy="584775"/>
          </a:xfrm>
          <a:prstGeom prst="rect">
            <a:avLst/>
          </a:prstGeom>
        </p:spPr>
        <p:txBody>
          <a:bodyPr wrap="none">
            <a:spAutoFit/>
          </a:bodyPr>
          <a:lstStyle/>
          <a:p>
            <a:r>
              <a:rPr lang="en-US" sz="3200" dirty="0">
                <a:solidFill>
                  <a:srgbClr val="C8102E"/>
                </a:solidFill>
                <a:latin typeface="+mj-lt"/>
                <a:ea typeface="+mj-ea"/>
                <a:cs typeface="+mj-cs"/>
              </a:rPr>
              <a:t>Open Wye-Open Delta</a:t>
            </a:r>
          </a:p>
        </p:txBody>
      </p:sp>
      <mc:AlternateContent xmlns:mc="http://schemas.openxmlformats.org/markup-compatibility/2006" xmlns:a14="http://schemas.microsoft.com/office/drawing/2010/main">
        <mc:Choice Requires="a14">
          <p:sp>
            <p:nvSpPr>
              <p:cNvPr id="20" name="Rectangle 19"/>
              <p:cNvSpPr/>
              <p:nvPr/>
            </p:nvSpPr>
            <p:spPr>
              <a:xfrm>
                <a:off x="2559446" y="2735161"/>
                <a:ext cx="413209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𝐴𝐺</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𝑉𝑡</m:t>
                          </m:r>
                        </m:e>
                        <m:sub>
                          <m:r>
                            <a:rPr lang="en-US" b="0" i="1" smtClean="0">
                              <a:latin typeface="Cambria Math" panose="02040503050406030204" pitchFamily="18" charset="0"/>
                            </a:rPr>
                            <m:t>𝑎𝑏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b="0" i="1" smtClean="0">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𝑉</m:t>
                          </m:r>
                        </m:e>
                        <m:sub>
                          <m:r>
                            <a:rPr lang="en-US" i="1">
                              <a:latin typeface="Cambria Math" panose="02040503050406030204" pitchFamily="18" charset="0"/>
                            </a:rPr>
                            <m:t>𝑎𝑏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b="0" i="1" smtClean="0">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𝑍</m:t>
                          </m:r>
                          <m:r>
                            <a:rPr lang="en-US" i="1">
                              <a:latin typeface="Cambria Math" panose="02040503050406030204" pitchFamily="18" charset="0"/>
                              <a:ea typeface="Cambria Math" panose="02040503050406030204" pitchFamily="18" charset="0"/>
                            </a:rPr>
                            <m:t>𝑡</m:t>
                          </m:r>
                        </m:e>
                        <m:sub>
                          <m:r>
                            <a:rPr lang="en-US" i="1">
                              <a:latin typeface="Cambria Math" panose="02040503050406030204" pitchFamily="18" charset="0"/>
                            </a:rPr>
                            <m:t>𝑎𝑏</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oMath>
                  </m:oMathPara>
                </a14:m>
                <a:endParaRPr lang="en-US" dirty="0">
                  <a:latin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2559446" y="2735161"/>
                <a:ext cx="4132092" cy="369332"/>
              </a:xfrm>
              <a:prstGeom prst="rect">
                <a:avLst/>
              </a:prstGeom>
              <a:blipFill>
                <a:blip r:embed="rId2"/>
                <a:stretch>
                  <a:fillRect b="-1667"/>
                </a:stretch>
              </a:blipFill>
            </p:spPr>
            <p:txBody>
              <a:bodyPr/>
              <a:lstStyle/>
              <a:p>
                <a:r>
                  <a:rPr lang="en-US">
                    <a:noFill/>
                  </a:rPr>
                  <a:t> </a:t>
                </a:r>
              </a:p>
            </p:txBody>
          </p:sp>
        </mc:Fallback>
      </mc:AlternateContent>
      <p:sp>
        <p:nvSpPr>
          <p:cNvPr id="21" name="TextBox 20"/>
          <p:cNvSpPr txBox="1"/>
          <p:nvPr/>
        </p:nvSpPr>
        <p:spPr>
          <a:xfrm>
            <a:off x="8317052" y="2956613"/>
            <a:ext cx="684803" cy="369332"/>
          </a:xfrm>
          <a:prstGeom prst="rect">
            <a:avLst/>
          </a:prstGeom>
          <a:noFill/>
        </p:spPr>
        <p:txBody>
          <a:bodyPr wrap="none" rtlCol="0">
            <a:spAutoFit/>
          </a:bodyPr>
          <a:lstStyle/>
          <a:p>
            <a:r>
              <a:rPr lang="en-US" dirty="0">
                <a:latin typeface="Times New Roman" panose="02020603050405020304" pitchFamily="18" charset="0"/>
              </a:rPr>
              <a:t>(107)</a:t>
            </a:r>
          </a:p>
        </p:txBody>
      </p:sp>
      <mc:AlternateContent xmlns:mc="http://schemas.openxmlformats.org/markup-compatibility/2006" xmlns:a14="http://schemas.microsoft.com/office/drawing/2010/main">
        <mc:Choice Requires="a14">
          <p:sp>
            <p:nvSpPr>
              <p:cNvPr id="22" name="Rectangle 21"/>
              <p:cNvSpPr/>
              <p:nvPr/>
            </p:nvSpPr>
            <p:spPr>
              <a:xfrm>
                <a:off x="2590800" y="3212068"/>
                <a:ext cx="40693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𝐵𝐺</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𝑉𝑡</m:t>
                          </m:r>
                        </m:e>
                        <m:sub>
                          <m:r>
                            <a:rPr lang="en-US" b="0" i="1" smtClean="0">
                              <a:latin typeface="Cambria Math" panose="02040503050406030204" pitchFamily="18" charset="0"/>
                            </a:rPr>
                            <m:t>𝑏𝑐</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𝑇</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𝑏𝑐</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b="0" i="1" smtClean="0">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𝑍</m:t>
                          </m:r>
                          <m:r>
                            <a:rPr lang="en-US" i="1">
                              <a:latin typeface="Cambria Math" panose="02040503050406030204" pitchFamily="18" charset="0"/>
                              <a:ea typeface="Cambria Math" panose="02040503050406030204" pitchFamily="18" charset="0"/>
                            </a:rPr>
                            <m:t>𝑡</m:t>
                          </m:r>
                        </m:e>
                        <m:sub>
                          <m:r>
                            <a:rPr lang="en-US" b="0" i="1" smtClean="0">
                              <a:latin typeface="Cambria Math" panose="02040503050406030204" pitchFamily="18" charset="0"/>
                              <a:ea typeface="Cambria Math" panose="02040503050406030204" pitchFamily="18" charset="0"/>
                            </a:rPr>
                            <m:t>𝑏𝑐</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m:t>
                          </m:r>
                        </m:sub>
                      </m:sSub>
                    </m:oMath>
                  </m:oMathPara>
                </a14:m>
                <a:endParaRPr lang="en-US" dirty="0">
                  <a:latin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2590800" y="3212068"/>
                <a:ext cx="4069384" cy="369332"/>
              </a:xfrm>
              <a:prstGeom prst="rect">
                <a:avLst/>
              </a:prstGeom>
              <a:blipFill>
                <a:blip r:embed="rId3"/>
                <a:stretch>
                  <a:fillRect/>
                </a:stretch>
              </a:blipFill>
            </p:spPr>
            <p:txBody>
              <a:bodyPr/>
              <a:lstStyle/>
              <a:p>
                <a:r>
                  <a:rPr lang="en-US">
                    <a:noFill/>
                  </a:rPr>
                  <a:t> </a:t>
                </a:r>
              </a:p>
            </p:txBody>
          </p:sp>
        </mc:Fallback>
      </mc:AlternateContent>
      <p:sp>
        <p:nvSpPr>
          <p:cNvPr id="19" name="Rectangle 18"/>
          <p:cNvSpPr/>
          <p:nvPr/>
        </p:nvSpPr>
        <p:spPr>
          <a:xfrm>
            <a:off x="152400" y="2278639"/>
            <a:ext cx="8935835" cy="400110"/>
          </a:xfrm>
          <a:prstGeom prst="rect">
            <a:avLst/>
          </a:prstGeom>
        </p:spPr>
        <p:txBody>
          <a:bodyPr wrap="square">
            <a:spAutoFit/>
          </a:bodyPr>
          <a:lstStyle/>
          <a:p>
            <a:r>
              <a:rPr lang="en-US" sz="2000" dirty="0">
                <a:solidFill>
                  <a:srgbClr val="000000"/>
                </a:solidFill>
                <a:latin typeface="Times New Roman" panose="02020603050405020304" pitchFamily="18" charset="0"/>
              </a:rPr>
              <a:t>Substitute Equation (106) into Equation (103):</a:t>
            </a:r>
            <a:endParaRPr lang="en-US" sz="2000" dirty="0">
              <a:solidFill>
                <a:srgbClr val="000000"/>
              </a:solidFill>
              <a:effectLst/>
              <a:latin typeface="Times New Roman" panose="02020603050405020304" pitchFamily="18" charset="0"/>
            </a:endParaRPr>
          </a:p>
        </p:txBody>
      </p:sp>
      <p:sp>
        <p:nvSpPr>
          <p:cNvPr id="23" name="TextBox 22"/>
          <p:cNvSpPr txBox="1"/>
          <p:nvPr/>
        </p:nvSpPr>
        <p:spPr>
          <a:xfrm>
            <a:off x="8317052" y="1505211"/>
            <a:ext cx="684803" cy="369332"/>
          </a:xfrm>
          <a:prstGeom prst="rect">
            <a:avLst/>
          </a:prstGeom>
          <a:noFill/>
        </p:spPr>
        <p:txBody>
          <a:bodyPr wrap="none" rtlCol="0">
            <a:spAutoFit/>
          </a:bodyPr>
          <a:lstStyle/>
          <a:p>
            <a:r>
              <a:rPr lang="en-US" dirty="0">
                <a:latin typeface="Times New Roman" panose="02020603050405020304" pitchFamily="18" charset="0"/>
              </a:rPr>
              <a:t>(106)</a:t>
            </a:r>
          </a:p>
        </p:txBody>
      </p:sp>
      <mc:AlternateContent xmlns:mc="http://schemas.openxmlformats.org/markup-compatibility/2006" xmlns:a14="http://schemas.microsoft.com/office/drawing/2010/main">
        <mc:Choice Requires="a14">
          <p:sp>
            <p:nvSpPr>
              <p:cNvPr id="24" name="Rectangle 23"/>
              <p:cNvSpPr/>
              <p:nvPr/>
            </p:nvSpPr>
            <p:spPr>
              <a:xfrm>
                <a:off x="3352800" y="1222535"/>
                <a:ext cx="24096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𝑉𝑡</m:t>
                          </m:r>
                        </m:e>
                        <m:sub>
                          <m:r>
                            <a:rPr lang="en-US" i="1">
                              <a:latin typeface="Cambria Math" panose="02040503050406030204" pitchFamily="18" charset="0"/>
                            </a:rPr>
                            <m:t>𝑎𝑏</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i="1">
                              <a:latin typeface="Cambria Math" panose="02040503050406030204" pitchFamily="18" charset="0"/>
                            </a:rPr>
                            <m:t>𝑎𝑏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𝑍</m:t>
                          </m:r>
                          <m:r>
                            <a:rPr lang="en-US" i="1">
                              <a:latin typeface="Cambria Math" panose="02040503050406030204" pitchFamily="18" charset="0"/>
                              <a:ea typeface="Cambria Math" panose="02040503050406030204" pitchFamily="18" charset="0"/>
                            </a:rPr>
                            <m:t>𝑡</m:t>
                          </m:r>
                        </m:e>
                        <m:sub>
                          <m:r>
                            <a:rPr lang="en-US" i="1">
                              <a:latin typeface="Cambria Math" panose="02040503050406030204" pitchFamily="18" charset="0"/>
                            </a:rPr>
                            <m:t>𝑎𝑏</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𝐼</m:t>
                          </m:r>
                        </m:e>
                        <m:sub>
                          <m:r>
                            <a:rPr lang="en-US" i="1">
                              <a:latin typeface="Cambria Math" panose="02040503050406030204" pitchFamily="18" charset="0"/>
                            </a:rPr>
                            <m:t>𝑎</m:t>
                          </m:r>
                        </m:sub>
                      </m:sSub>
                    </m:oMath>
                  </m:oMathPara>
                </a14:m>
                <a:endParaRPr lang="en-US" dirty="0">
                  <a:latin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3352800" y="1222535"/>
                <a:ext cx="2409634" cy="369332"/>
              </a:xfrm>
              <a:prstGeom prst="rect">
                <a:avLst/>
              </a:prstGeom>
              <a:blipFill>
                <a:blip r:embed="rId4"/>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3347654" y="1770332"/>
                <a:ext cx="240873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𝑉𝑡</m:t>
                          </m:r>
                        </m:e>
                        <m:sub>
                          <m:r>
                            <a:rPr lang="en-US" b="0" i="1" smtClean="0">
                              <a:latin typeface="Cambria Math" panose="02040503050406030204" pitchFamily="18" charset="0"/>
                              <a:ea typeface="Cambria Math" panose="02040503050406030204" pitchFamily="18" charset="0"/>
                            </a:rPr>
                            <m:t>𝑏𝑐</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𝑏𝑐</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𝑍</m:t>
                          </m:r>
                          <m:r>
                            <a:rPr lang="en-US" i="1">
                              <a:latin typeface="Cambria Math" panose="02040503050406030204" pitchFamily="18" charset="0"/>
                              <a:ea typeface="Cambria Math" panose="02040503050406030204" pitchFamily="18" charset="0"/>
                            </a:rPr>
                            <m:t>𝑡</m:t>
                          </m:r>
                        </m:e>
                        <m:sub>
                          <m:r>
                            <a:rPr lang="en-US" i="1">
                              <a:latin typeface="Cambria Math" panose="02040503050406030204" pitchFamily="18" charset="0"/>
                            </a:rPr>
                            <m:t>𝑏</m:t>
                          </m:r>
                          <m:r>
                            <a:rPr lang="en-US" b="0" i="1" smtClean="0">
                              <a:latin typeface="Cambria Math" panose="02040503050406030204" pitchFamily="18" charset="0"/>
                            </a:rPr>
                            <m:t>𝑐</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𝑐</m:t>
                          </m:r>
                        </m:sub>
                      </m:sSub>
                    </m:oMath>
                  </m:oMathPara>
                </a14:m>
                <a:endParaRPr lang="en-US" dirty="0">
                  <a:latin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3347654" y="1770332"/>
                <a:ext cx="2408736" cy="369332"/>
              </a:xfrm>
              <a:prstGeom prst="rect">
                <a:avLst/>
              </a:prstGeom>
              <a:blipFill>
                <a:blip r:embed="rId5"/>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3241317" y="658210"/>
                <a:ext cx="2757999"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𝐿𝐺</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smtClean="0">
                            <a:latin typeface="Cambria Math" panose="02040503050406030204" pitchFamily="18" charset="0"/>
                          </a:rPr>
                          <m:t>𝐴</m:t>
                        </m:r>
                        <m:r>
                          <a:rPr lang="en-US" b="0" i="1" smtClean="0">
                            <a:latin typeface="Cambria Math" panose="02040503050406030204" pitchFamily="18" charset="0"/>
                          </a:rPr>
                          <m:t>𝑉</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3241317" y="658210"/>
                <a:ext cx="2757999" cy="369332"/>
              </a:xfrm>
              <a:prstGeom prst="rect">
                <a:avLst/>
              </a:prstGeom>
              <a:blipFill>
                <a:blip r:embed="rId6"/>
                <a:stretch>
                  <a:fillRect/>
                </a:stretch>
              </a:blipFill>
            </p:spPr>
            <p:txBody>
              <a:bodyPr/>
              <a:lstStyle/>
              <a:p>
                <a:r>
                  <a:rPr lang="en-US">
                    <a:noFill/>
                  </a:rPr>
                  <a:t> </a:t>
                </a:r>
              </a:p>
            </p:txBody>
          </p:sp>
        </mc:Fallback>
      </mc:AlternateContent>
      <p:sp>
        <p:nvSpPr>
          <p:cNvPr id="27" name="TextBox 26"/>
          <p:cNvSpPr txBox="1"/>
          <p:nvPr/>
        </p:nvSpPr>
        <p:spPr>
          <a:xfrm>
            <a:off x="8317052" y="706498"/>
            <a:ext cx="684803" cy="369332"/>
          </a:xfrm>
          <a:prstGeom prst="rect">
            <a:avLst/>
          </a:prstGeom>
          <a:noFill/>
        </p:spPr>
        <p:txBody>
          <a:bodyPr wrap="none" rtlCol="0">
            <a:spAutoFit/>
          </a:bodyPr>
          <a:lstStyle/>
          <a:p>
            <a:r>
              <a:rPr lang="en-US" dirty="0">
                <a:latin typeface="Times New Roman" panose="02020603050405020304" pitchFamily="18" charset="0"/>
              </a:rPr>
              <a:t>(103)</a:t>
            </a:r>
          </a:p>
        </p:txBody>
      </p:sp>
      <p:sp>
        <p:nvSpPr>
          <p:cNvPr id="2" name="Rectangle 1"/>
          <p:cNvSpPr/>
          <p:nvPr/>
        </p:nvSpPr>
        <p:spPr>
          <a:xfrm>
            <a:off x="152400" y="3758698"/>
            <a:ext cx="8991600" cy="400110"/>
          </a:xfrm>
          <a:prstGeom prst="rect">
            <a:avLst/>
          </a:prstGeom>
        </p:spPr>
        <p:txBody>
          <a:bodyPr wrap="square">
            <a:spAutoFit/>
          </a:bodyPr>
          <a:lstStyle/>
          <a:p>
            <a:r>
              <a:rPr lang="en-US" sz="2000" dirty="0">
                <a:solidFill>
                  <a:srgbClr val="000000"/>
                </a:solidFill>
                <a:latin typeface="Times New Roman" panose="02020603050405020304" pitchFamily="18" charset="0"/>
              </a:rPr>
              <a:t>Equation (107) can be put into three-phase matrix form as</a:t>
            </a:r>
          </a:p>
        </p:txBody>
      </p:sp>
      <mc:AlternateContent xmlns:mc="http://schemas.openxmlformats.org/markup-compatibility/2006" xmlns:a14="http://schemas.microsoft.com/office/drawing/2010/main">
        <mc:Choice Requires="a14">
          <p:sp>
            <p:nvSpPr>
              <p:cNvPr id="28" name="Rectangle 27"/>
              <p:cNvSpPr/>
              <p:nvPr/>
            </p:nvSpPr>
            <p:spPr>
              <a:xfrm>
                <a:off x="1371600" y="4309688"/>
                <a:ext cx="6614118" cy="97270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𝐴𝐺</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𝐵</m:t>
                                </m:r>
                                <m:r>
                                  <a:rPr lang="en-US" i="1">
                                    <a:latin typeface="Cambria Math" panose="02040503050406030204" pitchFamily="18" charset="0"/>
                                  </a:rPr>
                                  <m:t>𝐺</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𝐶</m:t>
                                </m:r>
                                <m:r>
                                  <a:rPr lang="en-US" i="1">
                                    <a:latin typeface="Cambria Math" panose="02040503050406030204" pitchFamily="18" charset="0"/>
                                  </a:rPr>
                                  <m:t>𝐺</m:t>
                                </m:r>
                              </m:sub>
                            </m:sSub>
                          </m:e>
                        </m:eqArr>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e>
                            <m:e>
                              <m:r>
                                <a:rPr lang="en-US" b="0" i="1" smtClean="0">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𝑎𝑏</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𝑏</m:t>
                                </m:r>
                                <m:r>
                                  <a:rPr lang="en-US" b="0" i="1" smtClean="0">
                                    <a:latin typeface="Cambria Math" panose="02040503050406030204" pitchFamily="18" charset="0"/>
                                  </a:rPr>
                                  <m:t>𝑐</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𝑐𝑎</m:t>
                                </m:r>
                              </m:sub>
                            </m:sSub>
                          </m:e>
                        </m:eqArr>
                      </m:e>
                    </m:d>
                    <m:r>
                      <a:rPr lang="en-US" b="0" i="0"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𝑍𝑡</m:t>
                                  </m:r>
                                </m:e>
                                <m:sub>
                                  <m:r>
                                    <a:rPr lang="en-US" i="1">
                                      <a:latin typeface="Cambria Math" panose="02040503050406030204" pitchFamily="18" charset="0"/>
                                    </a:rPr>
                                    <m:t>𝑎𝑏</m:t>
                                  </m:r>
                                </m:sub>
                              </m:sSub>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𝑍𝑡</m:t>
                                  </m:r>
                                </m:e>
                                <m:sub>
                                  <m:r>
                                    <a:rPr lang="en-US" i="1">
                                      <a:latin typeface="Cambria Math" panose="02040503050406030204" pitchFamily="18" charset="0"/>
                                    </a:rPr>
                                    <m:t>𝑏</m:t>
                                  </m:r>
                                  <m:r>
                                    <a:rPr lang="en-US" b="0" i="1" smtClean="0">
                                      <a:latin typeface="Cambria Math" panose="02040503050406030204" pitchFamily="18" charset="0"/>
                                    </a:rPr>
                                    <m:t>𝑐</m:t>
                                  </m:r>
                                </m:sub>
                              </m:sSub>
                            </m:e>
                          </m:mr>
                          <m:mr>
                            <m:e>
                              <m:r>
                                <a:rPr lang="en-US" i="1">
                                  <a:latin typeface="Cambria Math" panose="02040503050406030204" pitchFamily="18" charset="0"/>
                                </a:rPr>
                                <m:t>0</m:t>
                              </m:r>
                            </m:e>
                            <m:e>
                              <m:r>
                                <a:rPr lang="en-US" i="1">
                                  <a:latin typeface="Cambria Math" panose="02040503050406030204" pitchFamily="18" charset="0"/>
                                </a:rPr>
                                <m:t>0</m:t>
                              </m:r>
                            </m:e>
                            <m:e>
                              <m:r>
                                <a:rPr lang="en-US" b="0" i="1" smtClean="0">
                                  <a:latin typeface="Cambria Math" panose="02040503050406030204" pitchFamily="18" charset="0"/>
                                </a:rPr>
                                <m:t>0</m:t>
                              </m:r>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m:t>
                                </m:r>
                              </m:sub>
                            </m:sSub>
                          </m:e>
                        </m:eqArr>
                      </m:e>
                    </m:d>
                  </m:oMath>
                </a14:m>
                <a:endParaRPr lang="en-US" dirty="0">
                  <a:latin typeface="Times New Roman" panose="02020603050405020304" pitchFamily="18"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1371600" y="4309688"/>
                <a:ext cx="6614118" cy="972702"/>
              </a:xfrm>
              <a:prstGeom prst="rect">
                <a:avLst/>
              </a:prstGeom>
              <a:blipFill>
                <a:blip r:embed="rId7"/>
                <a:stretch>
                  <a:fillRect/>
                </a:stretch>
              </a:blipFill>
            </p:spPr>
            <p:txBody>
              <a:bodyPr/>
              <a:lstStyle/>
              <a:p>
                <a:r>
                  <a:rPr lang="en-US">
                    <a:noFill/>
                  </a:rPr>
                  <a:t> </a:t>
                </a:r>
              </a:p>
            </p:txBody>
          </p:sp>
        </mc:Fallback>
      </mc:AlternateContent>
      <p:sp>
        <p:nvSpPr>
          <p:cNvPr id="29" name="TextBox 28"/>
          <p:cNvSpPr txBox="1"/>
          <p:nvPr/>
        </p:nvSpPr>
        <p:spPr>
          <a:xfrm>
            <a:off x="8317052" y="4691625"/>
            <a:ext cx="684803" cy="369332"/>
          </a:xfrm>
          <a:prstGeom prst="rect">
            <a:avLst/>
          </a:prstGeom>
          <a:noFill/>
        </p:spPr>
        <p:txBody>
          <a:bodyPr wrap="none" rtlCol="0">
            <a:spAutoFit/>
          </a:bodyPr>
          <a:lstStyle/>
          <a:p>
            <a:r>
              <a:rPr lang="en-US" dirty="0">
                <a:latin typeface="Times New Roman" panose="02020603050405020304" pitchFamily="18" charset="0"/>
              </a:rPr>
              <a:t>(108)</a:t>
            </a:r>
          </a:p>
        </p:txBody>
      </p:sp>
      <mc:AlternateContent xmlns:mc="http://schemas.openxmlformats.org/markup-compatibility/2006" xmlns:a14="http://schemas.microsoft.com/office/drawing/2010/main">
        <mc:Choice Requires="a14">
          <p:sp>
            <p:nvSpPr>
              <p:cNvPr id="30" name="Rectangle 29"/>
              <p:cNvSpPr/>
              <p:nvPr/>
            </p:nvSpPr>
            <p:spPr>
              <a:xfrm>
                <a:off x="2667000" y="5569816"/>
                <a:ext cx="4323748"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𝐿𝐺</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smtClean="0">
                            <a:latin typeface="Cambria Math" panose="02040503050406030204" pitchFamily="18" charset="0"/>
                          </a:rPr>
                          <m:t>𝐴</m:t>
                        </m:r>
                        <m:r>
                          <a:rPr lang="en-US" b="0" i="1" smtClean="0">
                            <a:latin typeface="Cambria Math" panose="02040503050406030204" pitchFamily="18" charset="0"/>
                          </a:rPr>
                          <m:t>𝑉</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𝑡</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2667000" y="5569816"/>
                <a:ext cx="4323748" cy="369332"/>
              </a:xfrm>
              <a:prstGeom prst="rect">
                <a:avLst/>
              </a:prstGeom>
              <a:blipFill>
                <a:blip r:embed="rId8"/>
                <a:stretch>
                  <a:fillRect b="-1667"/>
                </a:stretch>
              </a:blipFill>
            </p:spPr>
            <p:txBody>
              <a:bodyPr/>
              <a:lstStyle/>
              <a:p>
                <a:r>
                  <a:rPr lang="en-US">
                    <a:noFill/>
                  </a:rPr>
                  <a:t> </a:t>
                </a:r>
              </a:p>
            </p:txBody>
          </p:sp>
        </mc:Fallback>
      </mc:AlternateContent>
    </p:spTree>
    <p:extLst>
      <p:ext uri="{BB962C8B-B14F-4D97-AF65-F5344CB8AC3E}">
        <p14:creationId xmlns:p14="http://schemas.microsoft.com/office/powerpoint/2010/main" val="29543840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3934282" cy="584775"/>
          </a:xfrm>
          <a:prstGeom prst="rect">
            <a:avLst/>
          </a:prstGeom>
        </p:spPr>
        <p:txBody>
          <a:bodyPr wrap="none">
            <a:spAutoFit/>
          </a:bodyPr>
          <a:lstStyle/>
          <a:p>
            <a:r>
              <a:rPr lang="en-US" sz="3200" dirty="0">
                <a:solidFill>
                  <a:srgbClr val="C8102E"/>
                </a:solidFill>
                <a:latin typeface="+mj-lt"/>
                <a:ea typeface="+mj-ea"/>
                <a:cs typeface="+mj-cs"/>
              </a:rPr>
              <a:t>Open Wye-Open Delta</a:t>
            </a:r>
          </a:p>
        </p:txBody>
      </p:sp>
      <p:sp>
        <p:nvSpPr>
          <p:cNvPr id="29" name="TextBox 28"/>
          <p:cNvSpPr txBox="1"/>
          <p:nvPr/>
        </p:nvSpPr>
        <p:spPr>
          <a:xfrm>
            <a:off x="8348406" y="762000"/>
            <a:ext cx="684803" cy="369332"/>
          </a:xfrm>
          <a:prstGeom prst="rect">
            <a:avLst/>
          </a:prstGeom>
          <a:noFill/>
        </p:spPr>
        <p:txBody>
          <a:bodyPr wrap="none" rtlCol="0">
            <a:spAutoFit/>
          </a:bodyPr>
          <a:lstStyle/>
          <a:p>
            <a:r>
              <a:rPr lang="en-US" dirty="0">
                <a:latin typeface="Times New Roman" panose="02020603050405020304" pitchFamily="18" charset="0"/>
              </a:rPr>
              <a:t>(108)</a:t>
            </a:r>
          </a:p>
        </p:txBody>
      </p:sp>
      <mc:AlternateContent xmlns:mc="http://schemas.openxmlformats.org/markup-compatibility/2006" xmlns:a14="http://schemas.microsoft.com/office/drawing/2010/main">
        <mc:Choice Requires="a14">
          <p:sp>
            <p:nvSpPr>
              <p:cNvPr id="30" name="Rectangle 29"/>
              <p:cNvSpPr/>
              <p:nvPr/>
            </p:nvSpPr>
            <p:spPr>
              <a:xfrm>
                <a:off x="2819400" y="762000"/>
                <a:ext cx="4323748"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𝐿𝐺</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smtClean="0">
                            <a:latin typeface="Cambria Math" panose="02040503050406030204" pitchFamily="18" charset="0"/>
                          </a:rPr>
                          <m:t>𝐴</m:t>
                        </m:r>
                        <m:r>
                          <a:rPr lang="en-US" b="0" i="1" smtClean="0">
                            <a:latin typeface="Cambria Math" panose="02040503050406030204" pitchFamily="18" charset="0"/>
                          </a:rPr>
                          <m:t>𝑉</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𝑡</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2819400" y="762000"/>
                <a:ext cx="4323748" cy="369332"/>
              </a:xfrm>
              <a:prstGeom prst="rect">
                <a:avLst/>
              </a:prstGeom>
              <a:blipFill>
                <a:blip r:embed="rId2"/>
                <a:stretch>
                  <a:fillRect/>
                </a:stretch>
              </a:blipFill>
            </p:spPr>
            <p:txBody>
              <a:bodyPr/>
              <a:lstStyle/>
              <a:p>
                <a:r>
                  <a:rPr lang="en-US">
                    <a:noFill/>
                  </a:rPr>
                  <a:t> </a:t>
                </a:r>
              </a:p>
            </p:txBody>
          </p:sp>
        </mc:Fallback>
      </mc:AlternateContent>
      <p:sp>
        <p:nvSpPr>
          <p:cNvPr id="5" name="Rectangle 4"/>
          <p:cNvSpPr/>
          <p:nvPr/>
        </p:nvSpPr>
        <p:spPr>
          <a:xfrm>
            <a:off x="76200" y="1158517"/>
            <a:ext cx="9067800" cy="707886"/>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The secondary line-to-line voltages in Equation (108) can be replaced by the equivalent line-to-neutral secondary voltages: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Rectangle 17"/>
              <p:cNvSpPr/>
              <p:nvPr/>
            </p:nvSpPr>
            <p:spPr>
              <a:xfrm>
                <a:off x="2480735" y="1840468"/>
                <a:ext cx="4899290"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𝐿𝐺</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smtClean="0">
                            <a:latin typeface="Cambria Math" panose="02040503050406030204" pitchFamily="18" charset="0"/>
                          </a:rPr>
                          <m:t>𝐴</m:t>
                        </m:r>
                        <m:r>
                          <a:rPr lang="en-US" b="0" i="1" smtClean="0">
                            <a:latin typeface="Cambria Math" panose="02040503050406030204" pitchFamily="18" charset="0"/>
                          </a:rPr>
                          <m:t>𝑉</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𝐷</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𝐿𝑁</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𝑡</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2480735" y="1840468"/>
                <a:ext cx="4899290"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2819400" y="2294289"/>
                <a:ext cx="4351384"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𝐿𝐺</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i="1">
                                <a:latin typeface="Cambria Math" panose="02040503050406030204" pitchFamily="18" charset="0"/>
                              </a:rPr>
                              <m:t>𝑡</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𝐿𝑁</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𝑡</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2819400" y="2294289"/>
                <a:ext cx="4351384" cy="369332"/>
              </a:xfrm>
              <a:prstGeom prst="rect">
                <a:avLst/>
              </a:prstGeom>
              <a:blipFill>
                <a:blip r:embed="rId4"/>
                <a:stretch>
                  <a:fillRect b="-1639"/>
                </a:stretch>
              </a:blipFill>
            </p:spPr>
            <p:txBody>
              <a:bodyPr/>
              <a:lstStyle/>
              <a:p>
                <a:r>
                  <a:rPr lang="en-US">
                    <a:noFill/>
                  </a:rPr>
                  <a:t> </a:t>
                </a:r>
              </a:p>
            </p:txBody>
          </p:sp>
        </mc:Fallback>
      </mc:AlternateContent>
      <p:sp>
        <p:nvSpPr>
          <p:cNvPr id="6" name="Rectangle 5"/>
          <p:cNvSpPr/>
          <p:nvPr/>
        </p:nvSpPr>
        <p:spPr>
          <a:xfrm>
            <a:off x="105103" y="2642600"/>
            <a:ext cx="811441" cy="400110"/>
          </a:xfrm>
          <a:prstGeom prst="rect">
            <a:avLst/>
          </a:prstGeom>
        </p:spPr>
        <p:txBody>
          <a:bodyPr wrap="none">
            <a:spAutoFit/>
          </a:bodyPr>
          <a:lstStyle/>
          <a:p>
            <a:r>
              <a:rPr lang="en-US" sz="2000" dirty="0">
                <a:solidFill>
                  <a:srgbClr val="000000"/>
                </a:solidFill>
                <a:latin typeface="Times New Roman" panose="02020603050405020304" pitchFamily="18" charset="0"/>
              </a:rPr>
              <a:t>where</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1752600" y="3129684"/>
                <a:ext cx="192539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𝑡</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𝐷</m:t>
                          </m:r>
                        </m:e>
                      </m:d>
                    </m:oMath>
                  </m:oMathPara>
                </a14:m>
                <a:endParaRPr lang="en-US" dirty="0">
                  <a:latin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752600" y="3129684"/>
                <a:ext cx="1925399"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419600" y="2894403"/>
                <a:ext cx="3501600" cy="8393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𝑡</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𝑍𝑡</m:t>
                                    </m:r>
                                  </m:e>
                                  <m:sub>
                                    <m:r>
                                      <a:rPr lang="en-US" i="1">
                                        <a:latin typeface="Cambria Math" panose="02040503050406030204" pitchFamily="18" charset="0"/>
                                      </a:rPr>
                                      <m:t>𝑎𝑏</m:t>
                                    </m:r>
                                  </m:sub>
                                </m:sSub>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𝑍𝑡</m:t>
                                    </m:r>
                                  </m:e>
                                  <m:sub>
                                    <m:r>
                                      <a:rPr lang="en-US" i="1">
                                        <a:latin typeface="Cambria Math" panose="02040503050406030204" pitchFamily="18" charset="0"/>
                                      </a:rPr>
                                      <m:t>𝑏𝑐</m:t>
                                    </m:r>
                                  </m:sub>
                                </m:sSub>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419600" y="2894403"/>
                <a:ext cx="3501600" cy="839397"/>
              </a:xfrm>
              <a:prstGeom prst="rect">
                <a:avLst/>
              </a:prstGeom>
              <a:blipFill>
                <a:blip r:embed="rId6"/>
                <a:stretch>
                  <a:fillRect/>
                </a:stretch>
              </a:blipFill>
            </p:spPr>
            <p:txBody>
              <a:bodyPr/>
              <a:lstStyle/>
              <a:p>
                <a:r>
                  <a:rPr lang="en-US">
                    <a:noFill/>
                  </a:rPr>
                  <a:t> </a:t>
                </a:r>
              </a:p>
            </p:txBody>
          </p:sp>
        </mc:Fallback>
      </mc:AlternateContent>
      <p:sp>
        <p:nvSpPr>
          <p:cNvPr id="9" name="Rectangle 8"/>
          <p:cNvSpPr/>
          <p:nvPr/>
        </p:nvSpPr>
        <p:spPr>
          <a:xfrm>
            <a:off x="79121" y="3711266"/>
            <a:ext cx="8946073" cy="400110"/>
          </a:xfrm>
          <a:prstGeom prst="rect">
            <a:avLst/>
          </a:prstGeom>
        </p:spPr>
        <p:txBody>
          <a:bodyPr wrap="square">
            <a:spAutoFit/>
          </a:bodyPr>
          <a:lstStyle/>
          <a:p>
            <a:r>
              <a:rPr lang="en-US" sz="2000" dirty="0">
                <a:solidFill>
                  <a:srgbClr val="000000"/>
                </a:solidFill>
                <a:latin typeface="Times New Roman" panose="02020603050405020304" pitchFamily="18" charset="0"/>
              </a:rPr>
              <a:t>The source-side line currents as a function of the load-side line currents are given by</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1146094" y="4179412"/>
                <a:ext cx="2968248" cy="14976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𝐴</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𝐵</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𝐶</m:t>
                                  </m:r>
                                </m:sub>
                              </m:sSub>
                            </m:e>
                          </m:eqAr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0</m:t>
                                </m:r>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m:t>
                                  </m:r>
                                </m:sub>
                              </m:sSub>
                            </m:e>
                          </m:eqArr>
                        </m:e>
                      </m:d>
                    </m:oMath>
                  </m:oMathPara>
                </a14:m>
                <a:endParaRPr lang="en-US"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146094" y="4179412"/>
                <a:ext cx="2968248" cy="149765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1155753" y="5712940"/>
                <a:ext cx="225568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m:t>
                              </m:r>
                              <m:r>
                                <a:rPr lang="en-US" b="0" i="1" smtClean="0">
                                  <a:latin typeface="Cambria Math" panose="02040503050406030204" pitchFamily="18" charset="0"/>
                                </a:rPr>
                                <m:t>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i="1">
                                  <a:latin typeface="Cambria Math" panose="02040503050406030204" pitchFamily="18" charset="0"/>
                                </a:rPr>
                                <m:t>𝑡</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𝑎𝑏𝑐</m:t>
                              </m:r>
                            </m:sub>
                          </m:sSub>
                        </m:e>
                      </m:d>
                    </m:oMath>
                  </m:oMathPara>
                </a14:m>
                <a:endParaRPr lang="en-US" dirty="0">
                  <a:latin typeface="Times New Roman" panose="02020603050405020304" pitchFamily="18" charset="0"/>
                </a:endParaRPr>
              </a:p>
            </p:txBody>
          </p:sp>
        </mc:Choice>
        <mc:Fallback xmlns="">
          <p:sp>
            <p:nvSpPr>
              <p:cNvPr id="32" name="Rectangle 31"/>
              <p:cNvSpPr>
                <a:spLocks noRot="1" noChangeAspect="1" noMove="1" noResize="1" noEditPoints="1" noAdjustHandles="1" noChangeArrowheads="1" noChangeShapeType="1" noTextEdit="1"/>
              </p:cNvSpPr>
              <p:nvPr/>
            </p:nvSpPr>
            <p:spPr>
              <a:xfrm>
                <a:off x="1155753" y="5712940"/>
                <a:ext cx="2255682" cy="369332"/>
              </a:xfrm>
              <a:prstGeom prst="rect">
                <a:avLst/>
              </a:prstGeom>
              <a:blipFill>
                <a:blip r:embed="rId8"/>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410200" y="4139619"/>
                <a:ext cx="2326086" cy="14976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𝑡</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410200" y="4139619"/>
                <a:ext cx="2326086" cy="1497654"/>
              </a:xfrm>
              <a:prstGeom prst="rect">
                <a:avLst/>
              </a:prstGeom>
              <a:blipFill>
                <a:blip r:embed="rId9"/>
                <a:stretch>
                  <a:fillRect/>
                </a:stretch>
              </a:blipFill>
            </p:spPr>
            <p:txBody>
              <a:bodyPr/>
              <a:lstStyle/>
              <a:p>
                <a:r>
                  <a:rPr lang="en-US">
                    <a:noFill/>
                  </a:rPr>
                  <a:t> </a:t>
                </a:r>
              </a:p>
            </p:txBody>
          </p:sp>
        </mc:Fallback>
      </mc:AlternateContent>
      <p:sp>
        <p:nvSpPr>
          <p:cNvPr id="16" name="TextBox 15"/>
          <p:cNvSpPr txBox="1"/>
          <p:nvPr/>
        </p:nvSpPr>
        <p:spPr>
          <a:xfrm>
            <a:off x="8348406" y="2222013"/>
            <a:ext cx="684803" cy="369332"/>
          </a:xfrm>
          <a:prstGeom prst="rect">
            <a:avLst/>
          </a:prstGeom>
          <a:noFill/>
        </p:spPr>
        <p:txBody>
          <a:bodyPr wrap="none" rtlCol="0">
            <a:spAutoFit/>
          </a:bodyPr>
          <a:lstStyle/>
          <a:p>
            <a:r>
              <a:rPr lang="en-US" dirty="0">
                <a:latin typeface="Times New Roman" panose="02020603050405020304" pitchFamily="18" charset="0"/>
              </a:rPr>
              <a:t>(109)</a:t>
            </a:r>
          </a:p>
        </p:txBody>
      </p:sp>
      <p:sp>
        <p:nvSpPr>
          <p:cNvPr id="17" name="TextBox 16"/>
          <p:cNvSpPr txBox="1"/>
          <p:nvPr/>
        </p:nvSpPr>
        <p:spPr>
          <a:xfrm>
            <a:off x="8229600" y="5665517"/>
            <a:ext cx="676788" cy="369332"/>
          </a:xfrm>
          <a:prstGeom prst="rect">
            <a:avLst/>
          </a:prstGeom>
          <a:noFill/>
        </p:spPr>
        <p:txBody>
          <a:bodyPr wrap="none" rtlCol="0">
            <a:spAutoFit/>
          </a:bodyPr>
          <a:lstStyle/>
          <a:p>
            <a:r>
              <a:rPr lang="en-US" dirty="0">
                <a:latin typeface="Times New Roman" panose="02020603050405020304" pitchFamily="18" charset="0"/>
              </a:rPr>
              <a:t>(110)</a:t>
            </a:r>
          </a:p>
        </p:txBody>
      </p:sp>
    </p:spTree>
    <p:extLst>
      <p:ext uri="{BB962C8B-B14F-4D97-AF65-F5344CB8AC3E}">
        <p14:creationId xmlns:p14="http://schemas.microsoft.com/office/powerpoint/2010/main" val="18848912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3934282" cy="584775"/>
          </a:xfrm>
          <a:prstGeom prst="rect">
            <a:avLst/>
          </a:prstGeom>
        </p:spPr>
        <p:txBody>
          <a:bodyPr wrap="none">
            <a:spAutoFit/>
          </a:bodyPr>
          <a:lstStyle/>
          <a:p>
            <a:r>
              <a:rPr lang="en-US" sz="3200" dirty="0">
                <a:solidFill>
                  <a:srgbClr val="C8102E"/>
                </a:solidFill>
                <a:latin typeface="+mj-lt"/>
                <a:ea typeface="+mj-ea"/>
                <a:cs typeface="+mj-cs"/>
              </a:rPr>
              <a:t>Open Wye-Open Delta</a:t>
            </a:r>
          </a:p>
        </p:txBody>
      </p:sp>
      <mc:AlternateContent xmlns:mc="http://schemas.openxmlformats.org/markup-compatibility/2006" xmlns:a14="http://schemas.microsoft.com/office/drawing/2010/main">
        <mc:Choice Requires="a14">
          <p:sp>
            <p:nvSpPr>
              <p:cNvPr id="31" name="Rectangle 30"/>
              <p:cNvSpPr/>
              <p:nvPr/>
            </p:nvSpPr>
            <p:spPr>
              <a:xfrm>
                <a:off x="2582302" y="557359"/>
                <a:ext cx="4351384"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𝐿𝐺</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i="1">
                                <a:latin typeface="Cambria Math" panose="02040503050406030204" pitchFamily="18" charset="0"/>
                              </a:rPr>
                              <m:t>𝑡</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𝐿𝑁</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𝑡</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2582302" y="557359"/>
                <a:ext cx="4351384" cy="369332"/>
              </a:xfrm>
              <a:prstGeom prst="rect">
                <a:avLst/>
              </a:prstGeom>
              <a:blipFill>
                <a:blip r:embed="rId2"/>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3630153" y="922086"/>
                <a:ext cx="225568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m:t>
                              </m:r>
                              <m:r>
                                <a:rPr lang="en-US" b="0" i="1" smtClean="0">
                                  <a:latin typeface="Cambria Math" panose="02040503050406030204" pitchFamily="18" charset="0"/>
                                </a:rPr>
                                <m:t>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i="1">
                                  <a:latin typeface="Cambria Math" panose="02040503050406030204" pitchFamily="18" charset="0"/>
                                </a:rPr>
                                <m:t>𝑡</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𝑎𝑏𝑐</m:t>
                              </m:r>
                            </m:sub>
                          </m:sSub>
                        </m:e>
                      </m:d>
                    </m:oMath>
                  </m:oMathPara>
                </a14:m>
                <a:endParaRPr lang="en-US" dirty="0">
                  <a:latin typeface="Times New Roman" panose="02020603050405020304" pitchFamily="18" charset="0"/>
                </a:endParaRPr>
              </a:p>
            </p:txBody>
          </p:sp>
        </mc:Choice>
        <mc:Fallback xmlns="">
          <p:sp>
            <p:nvSpPr>
              <p:cNvPr id="32" name="Rectangle 31"/>
              <p:cNvSpPr>
                <a:spLocks noRot="1" noChangeAspect="1" noMove="1" noResize="1" noEditPoints="1" noAdjustHandles="1" noChangeArrowheads="1" noChangeShapeType="1" noTextEdit="1"/>
              </p:cNvSpPr>
              <p:nvPr/>
            </p:nvSpPr>
            <p:spPr>
              <a:xfrm>
                <a:off x="3630153" y="922086"/>
                <a:ext cx="2255682" cy="369332"/>
              </a:xfrm>
              <a:prstGeom prst="rect">
                <a:avLst/>
              </a:prstGeom>
              <a:blipFill>
                <a:blip r:embed="rId3"/>
                <a:stretch>
                  <a:fillRect b="-1639"/>
                </a:stretch>
              </a:blipFill>
            </p:spPr>
            <p:txBody>
              <a:bodyPr/>
              <a:lstStyle/>
              <a:p>
                <a:r>
                  <a:rPr lang="en-US">
                    <a:noFill/>
                  </a:rPr>
                  <a:t> </a:t>
                </a:r>
              </a:p>
            </p:txBody>
          </p:sp>
        </mc:Fallback>
      </mc:AlternateContent>
      <p:sp>
        <p:nvSpPr>
          <p:cNvPr id="16" name="TextBox 15"/>
          <p:cNvSpPr txBox="1"/>
          <p:nvPr/>
        </p:nvSpPr>
        <p:spPr>
          <a:xfrm>
            <a:off x="8467212" y="506936"/>
            <a:ext cx="684803" cy="369332"/>
          </a:xfrm>
          <a:prstGeom prst="rect">
            <a:avLst/>
          </a:prstGeom>
          <a:noFill/>
        </p:spPr>
        <p:txBody>
          <a:bodyPr wrap="none" rtlCol="0">
            <a:spAutoFit/>
          </a:bodyPr>
          <a:lstStyle/>
          <a:p>
            <a:r>
              <a:rPr lang="en-US" dirty="0">
                <a:latin typeface="Times New Roman" panose="02020603050405020304" pitchFamily="18" charset="0"/>
              </a:rPr>
              <a:t>(109)</a:t>
            </a:r>
          </a:p>
        </p:txBody>
      </p:sp>
      <p:sp>
        <p:nvSpPr>
          <p:cNvPr id="17" name="TextBox 16"/>
          <p:cNvSpPr txBox="1"/>
          <p:nvPr/>
        </p:nvSpPr>
        <p:spPr>
          <a:xfrm>
            <a:off x="8467212" y="922086"/>
            <a:ext cx="676788" cy="369332"/>
          </a:xfrm>
          <a:prstGeom prst="rect">
            <a:avLst/>
          </a:prstGeom>
          <a:noFill/>
        </p:spPr>
        <p:txBody>
          <a:bodyPr wrap="none" rtlCol="0">
            <a:spAutoFit/>
          </a:bodyPr>
          <a:lstStyle/>
          <a:p>
            <a:r>
              <a:rPr lang="en-US" dirty="0">
                <a:latin typeface="Times New Roman" panose="02020603050405020304" pitchFamily="18" charset="0"/>
              </a:rPr>
              <a:t>(110)</a:t>
            </a:r>
          </a:p>
        </p:txBody>
      </p:sp>
      <p:sp>
        <p:nvSpPr>
          <p:cNvPr id="2" name="Rectangle 1"/>
          <p:cNvSpPr/>
          <p:nvPr/>
        </p:nvSpPr>
        <p:spPr>
          <a:xfrm>
            <a:off x="0" y="2070242"/>
            <a:ext cx="9067800" cy="923330"/>
          </a:xfrm>
          <a:prstGeom prst="rect">
            <a:avLst/>
          </a:prstGeom>
        </p:spPr>
        <p:txBody>
          <a:bodyPr wrap="square">
            <a:spAutoFit/>
          </a:bodyPr>
          <a:lstStyle/>
          <a:p>
            <a:pPr algn="just"/>
            <a:r>
              <a:rPr lang="en-US" dirty="0">
                <a:solidFill>
                  <a:srgbClr val="000000"/>
                </a:solidFill>
                <a:latin typeface="Times New Roman" panose="02020603050405020304" pitchFamily="18" charset="0"/>
              </a:rPr>
              <a:t>Equations (109) and (110) give the matrix equations for the backward sweep. The forward sweep equation can be determined by solving Equation (107) for the two line-to-line secondary voltages:</a:t>
            </a:r>
            <a:endParaRPr lang="en-US"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Rectangle 18"/>
              <p:cNvSpPr/>
              <p:nvPr/>
            </p:nvSpPr>
            <p:spPr>
              <a:xfrm>
                <a:off x="2579851" y="1324605"/>
                <a:ext cx="413209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𝐴𝐺</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𝑉𝑡</m:t>
                          </m:r>
                        </m:e>
                        <m:sub>
                          <m:r>
                            <a:rPr lang="en-US" b="0" i="1" smtClean="0">
                              <a:latin typeface="Cambria Math" panose="02040503050406030204" pitchFamily="18" charset="0"/>
                            </a:rPr>
                            <m:t>𝑎𝑏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b="0" i="1" smtClean="0">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𝑉</m:t>
                          </m:r>
                        </m:e>
                        <m:sub>
                          <m:r>
                            <a:rPr lang="en-US" i="1">
                              <a:latin typeface="Cambria Math" panose="02040503050406030204" pitchFamily="18" charset="0"/>
                            </a:rPr>
                            <m:t>𝑎𝑏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b="0" i="1" smtClean="0">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𝑍</m:t>
                          </m:r>
                          <m:r>
                            <a:rPr lang="en-US" i="1">
                              <a:latin typeface="Cambria Math" panose="02040503050406030204" pitchFamily="18" charset="0"/>
                              <a:ea typeface="Cambria Math" panose="02040503050406030204" pitchFamily="18" charset="0"/>
                            </a:rPr>
                            <m:t>𝑡</m:t>
                          </m:r>
                        </m:e>
                        <m:sub>
                          <m:r>
                            <a:rPr lang="en-US" i="1">
                              <a:latin typeface="Cambria Math" panose="02040503050406030204" pitchFamily="18" charset="0"/>
                            </a:rPr>
                            <m:t>𝑎𝑏</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oMath>
                  </m:oMathPara>
                </a14:m>
                <a:endParaRPr lang="en-US" dirty="0">
                  <a:latin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579851" y="1324605"/>
                <a:ext cx="4132092" cy="369332"/>
              </a:xfrm>
              <a:prstGeom prst="rect">
                <a:avLst/>
              </a:prstGeom>
              <a:blipFill>
                <a:blip r:embed="rId4"/>
                <a:stretch>
                  <a:fillRect b="-1639"/>
                </a:stretch>
              </a:blipFill>
            </p:spPr>
            <p:txBody>
              <a:bodyPr/>
              <a:lstStyle/>
              <a:p>
                <a:r>
                  <a:rPr lang="en-US">
                    <a:noFill/>
                  </a:rPr>
                  <a:t> </a:t>
                </a:r>
              </a:p>
            </p:txBody>
          </p:sp>
        </mc:Fallback>
      </mc:AlternateContent>
      <p:sp>
        <p:nvSpPr>
          <p:cNvPr id="20" name="TextBox 19"/>
          <p:cNvSpPr txBox="1"/>
          <p:nvPr/>
        </p:nvSpPr>
        <p:spPr>
          <a:xfrm>
            <a:off x="8467212" y="1520372"/>
            <a:ext cx="684803" cy="369332"/>
          </a:xfrm>
          <a:prstGeom prst="rect">
            <a:avLst/>
          </a:prstGeom>
          <a:noFill/>
        </p:spPr>
        <p:txBody>
          <a:bodyPr wrap="none" rtlCol="0">
            <a:spAutoFit/>
          </a:bodyPr>
          <a:lstStyle/>
          <a:p>
            <a:r>
              <a:rPr lang="en-US" dirty="0">
                <a:latin typeface="Times New Roman" panose="02020603050405020304" pitchFamily="18" charset="0"/>
              </a:rPr>
              <a:t>(107)</a:t>
            </a:r>
          </a:p>
        </p:txBody>
      </p:sp>
      <mc:AlternateContent xmlns:mc="http://schemas.openxmlformats.org/markup-compatibility/2006" xmlns:a14="http://schemas.microsoft.com/office/drawing/2010/main">
        <mc:Choice Requires="a14">
          <p:sp>
            <p:nvSpPr>
              <p:cNvPr id="21" name="Rectangle 20"/>
              <p:cNvSpPr/>
              <p:nvPr/>
            </p:nvSpPr>
            <p:spPr>
              <a:xfrm>
                <a:off x="2613656" y="1689272"/>
                <a:ext cx="40693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𝐵𝐺</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𝑉𝑡</m:t>
                          </m:r>
                        </m:e>
                        <m:sub>
                          <m:r>
                            <a:rPr lang="en-US" b="0" i="1" smtClean="0">
                              <a:latin typeface="Cambria Math" panose="02040503050406030204" pitchFamily="18" charset="0"/>
                            </a:rPr>
                            <m:t>𝑏𝑐</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𝑇</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𝑏𝑐</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b="0" i="1" smtClean="0">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𝑍</m:t>
                          </m:r>
                          <m:r>
                            <a:rPr lang="en-US" i="1">
                              <a:latin typeface="Cambria Math" panose="02040503050406030204" pitchFamily="18" charset="0"/>
                              <a:ea typeface="Cambria Math" panose="02040503050406030204" pitchFamily="18" charset="0"/>
                            </a:rPr>
                            <m:t>𝑡</m:t>
                          </m:r>
                        </m:e>
                        <m:sub>
                          <m:r>
                            <a:rPr lang="en-US" b="0" i="1" smtClean="0">
                              <a:latin typeface="Cambria Math" panose="02040503050406030204" pitchFamily="18" charset="0"/>
                              <a:ea typeface="Cambria Math" panose="02040503050406030204" pitchFamily="18" charset="0"/>
                            </a:rPr>
                            <m:t>𝑏𝑐</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m:t>
                          </m:r>
                        </m:sub>
                      </m:sSub>
                    </m:oMath>
                  </m:oMathPara>
                </a14:m>
                <a:endParaRPr lang="en-US" dirty="0">
                  <a:latin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2613656" y="1689272"/>
                <a:ext cx="4069384" cy="369332"/>
              </a:xfrm>
              <a:prstGeom prst="rect">
                <a:avLst/>
              </a:prstGeom>
              <a:blipFill>
                <a:blip r:embed="rId5"/>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443563" y="2645791"/>
                <a:ext cx="2636299" cy="659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i="1">
                              <a:latin typeface="Cambria Math" panose="02040503050406030204" pitchFamily="18" charset="0"/>
                            </a:rPr>
                            <m:t>𝑎𝑏</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den>
                      </m:f>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rPr>
                            <m:t>𝐴𝐺</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𝑍𝑡</m:t>
                          </m:r>
                        </m:e>
                        <m:sub>
                          <m:r>
                            <a:rPr lang="en-US" i="1">
                              <a:latin typeface="Cambria Math" panose="02040503050406030204" pitchFamily="18" charset="0"/>
                            </a:rPr>
                            <m:t>𝑎𝑏</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oMath>
                  </m:oMathPara>
                </a14:m>
                <a:endParaRPr lang="en-US" dirty="0">
                  <a:latin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443563" y="2645791"/>
                <a:ext cx="2636299" cy="659540"/>
              </a:xfrm>
              <a:prstGeom prst="rect">
                <a:avLst/>
              </a:prstGeom>
              <a:blipFill>
                <a:blip r:embed="rId6"/>
                <a:stretch>
                  <a:fillRect/>
                </a:stretch>
              </a:blipFill>
            </p:spPr>
            <p:txBody>
              <a:bodyPr/>
              <a:lstStyle/>
              <a:p>
                <a:r>
                  <a:rPr lang="en-US">
                    <a:noFill/>
                  </a:rPr>
                  <a:t> </a:t>
                </a:r>
              </a:p>
            </p:txBody>
          </p:sp>
        </mc:Fallback>
      </mc:AlternateContent>
      <p:sp>
        <p:nvSpPr>
          <p:cNvPr id="23" name="TextBox 22"/>
          <p:cNvSpPr txBox="1"/>
          <p:nvPr/>
        </p:nvSpPr>
        <p:spPr>
          <a:xfrm>
            <a:off x="8467212" y="3307986"/>
            <a:ext cx="676788" cy="369332"/>
          </a:xfrm>
          <a:prstGeom prst="rect">
            <a:avLst/>
          </a:prstGeom>
          <a:noFill/>
        </p:spPr>
        <p:txBody>
          <a:bodyPr wrap="none" rtlCol="0">
            <a:spAutoFit/>
          </a:bodyPr>
          <a:lstStyle/>
          <a:p>
            <a:r>
              <a:rPr lang="en-US" dirty="0">
                <a:latin typeface="Times New Roman" panose="02020603050405020304" pitchFamily="18" charset="0"/>
              </a:rPr>
              <a:t>(111)</a:t>
            </a:r>
          </a:p>
        </p:txBody>
      </p:sp>
      <mc:AlternateContent xmlns:mc="http://schemas.openxmlformats.org/markup-compatibility/2006" xmlns:a14="http://schemas.microsoft.com/office/drawing/2010/main">
        <mc:Choice Requires="a14">
          <p:sp>
            <p:nvSpPr>
              <p:cNvPr id="24" name="Rectangle 23"/>
              <p:cNvSpPr/>
              <p:nvPr/>
            </p:nvSpPr>
            <p:spPr>
              <a:xfrm>
                <a:off x="3443563" y="3255305"/>
                <a:ext cx="2668487" cy="659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i="1">
                              <a:latin typeface="Cambria Math" panose="02040503050406030204" pitchFamily="18" charset="0"/>
                            </a:rPr>
                            <m:t>𝑏</m:t>
                          </m:r>
                          <m:r>
                            <a:rPr lang="en-US" b="0" i="1" smtClean="0">
                              <a:latin typeface="Cambria Math" panose="02040503050406030204" pitchFamily="18" charset="0"/>
                            </a:rPr>
                            <m:t>𝑐</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den>
                      </m:f>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𝐵</m:t>
                          </m:r>
                          <m:r>
                            <a:rPr lang="en-US" b="0" i="1" smtClean="0">
                              <a:latin typeface="Cambria Math" panose="02040503050406030204" pitchFamily="18" charset="0"/>
                            </a:rPr>
                            <m:t>𝐺</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𝑍𝑡</m:t>
                          </m:r>
                        </m:e>
                        <m:sub>
                          <m:r>
                            <a:rPr lang="en-US" i="1">
                              <a:latin typeface="Cambria Math" panose="02040503050406030204" pitchFamily="18" charset="0"/>
                            </a:rPr>
                            <m:t>𝑏</m:t>
                          </m:r>
                          <m:r>
                            <a:rPr lang="en-US" b="0" i="1" smtClean="0">
                              <a:latin typeface="Cambria Math" panose="02040503050406030204" pitchFamily="18" charset="0"/>
                            </a:rPr>
                            <m:t>𝑐</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m:t>
                          </m:r>
                        </m:sub>
                      </m:sSub>
                    </m:oMath>
                  </m:oMathPara>
                </a14:m>
                <a:endParaRPr lang="en-US" dirty="0">
                  <a:latin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3443563" y="3255305"/>
                <a:ext cx="2668487" cy="659540"/>
              </a:xfrm>
              <a:prstGeom prst="rect">
                <a:avLst/>
              </a:prstGeom>
              <a:blipFill>
                <a:blip r:embed="rId7"/>
                <a:stretch>
                  <a:fillRect/>
                </a:stretch>
              </a:blipFill>
            </p:spPr>
            <p:txBody>
              <a:bodyPr/>
              <a:lstStyle/>
              <a:p>
                <a:r>
                  <a:rPr lang="en-US">
                    <a:noFill/>
                  </a:rPr>
                  <a:t> </a:t>
                </a:r>
              </a:p>
            </p:txBody>
          </p:sp>
        </mc:Fallback>
      </mc:AlternateContent>
      <p:sp>
        <p:nvSpPr>
          <p:cNvPr id="13" name="Rectangle 12"/>
          <p:cNvSpPr/>
          <p:nvPr/>
        </p:nvSpPr>
        <p:spPr>
          <a:xfrm>
            <a:off x="-19185" y="3841496"/>
            <a:ext cx="9086985" cy="646331"/>
          </a:xfrm>
          <a:prstGeom prst="rect">
            <a:avLst/>
          </a:prstGeom>
        </p:spPr>
        <p:txBody>
          <a:bodyPr wrap="square">
            <a:spAutoFit/>
          </a:bodyPr>
          <a:lstStyle/>
          <a:p>
            <a:pPr algn="just"/>
            <a:r>
              <a:rPr lang="en-US" dirty="0">
                <a:solidFill>
                  <a:srgbClr val="000000"/>
                </a:solidFill>
                <a:latin typeface="Times New Roman" panose="02020603050405020304" pitchFamily="18" charset="0"/>
              </a:rPr>
              <a:t>The third line-to-line voltage </a:t>
            </a:r>
            <a:r>
              <a:rPr lang="en-US" i="1" dirty="0" err="1">
                <a:solidFill>
                  <a:srgbClr val="000000"/>
                </a:solidFill>
                <a:latin typeface="Times New Roman" panose="02020603050405020304" pitchFamily="18" charset="0"/>
              </a:rPr>
              <a:t>V</a:t>
            </a:r>
            <a:r>
              <a:rPr lang="en-US" i="1" baseline="-25000" dirty="0" err="1">
                <a:solidFill>
                  <a:srgbClr val="000000"/>
                </a:solidFill>
                <a:latin typeface="Times New Roman" panose="02020603050405020304" pitchFamily="18" charset="0"/>
              </a:rPr>
              <a:t>ca</a:t>
            </a:r>
            <a:r>
              <a:rPr lang="en-US" dirty="0">
                <a:solidFill>
                  <a:srgbClr val="000000"/>
                </a:solidFill>
                <a:latin typeface="Times New Roman" panose="02020603050405020304" pitchFamily="18" charset="0"/>
              </a:rPr>
              <a:t> must be equal to the negative sum of the other two line-to-line voltages (KVL). In matrix form, the desired equation is</a:t>
            </a:r>
            <a:endParaRPr lang="en-US"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1622935" y="4451010"/>
                <a:ext cx="6309741" cy="127958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latin typeface="Cambria Math" panose="02040503050406030204" pitchFamily="18" charset="0"/>
                            </a:rPr>
                          </m:ctrlPr>
                        </m:dPr>
                        <m:e>
                          <m:eqArr>
                            <m:eqArrPr>
                              <m:ctrlPr>
                                <a:rPr lang="en-US" sz="1200" i="1">
                                  <a:latin typeface="Cambria Math" panose="02040503050406030204" pitchFamily="18" charset="0"/>
                                </a:rPr>
                              </m:ctrlPr>
                            </m:eqArrPr>
                            <m:e>
                              <m:sSub>
                                <m:sSubPr>
                                  <m:ctrlPr>
                                    <a:rPr lang="en-US" sz="1200" i="1">
                                      <a:latin typeface="Cambria Math" panose="02040503050406030204" pitchFamily="18" charset="0"/>
                                    </a:rPr>
                                  </m:ctrlPr>
                                </m:sSubPr>
                                <m:e>
                                  <m:r>
                                    <a:rPr lang="en-US" sz="1200" b="0" i="1" smtClean="0">
                                      <a:latin typeface="Cambria Math" panose="02040503050406030204" pitchFamily="18" charset="0"/>
                                    </a:rPr>
                                    <m:t>𝑉</m:t>
                                  </m:r>
                                </m:e>
                                <m:sub>
                                  <m:r>
                                    <a:rPr lang="en-US" sz="1200" b="0" i="1" smtClean="0">
                                      <a:latin typeface="Cambria Math" panose="02040503050406030204" pitchFamily="18" charset="0"/>
                                    </a:rPr>
                                    <m:t>𝑎𝑏</m:t>
                                  </m:r>
                                </m:sub>
                              </m:sSub>
                            </m:e>
                            <m:e>
                              <m:sSub>
                                <m:sSubPr>
                                  <m:ctrlPr>
                                    <a:rPr lang="en-US" sz="1200" i="1">
                                      <a:latin typeface="Cambria Math" panose="02040503050406030204" pitchFamily="18" charset="0"/>
                                    </a:rPr>
                                  </m:ctrlPr>
                                </m:sSubPr>
                                <m:e>
                                  <m:r>
                                    <a:rPr lang="en-US" sz="1200" i="1">
                                      <a:latin typeface="Cambria Math" panose="02040503050406030204" pitchFamily="18" charset="0"/>
                                    </a:rPr>
                                    <m:t>𝑉</m:t>
                                  </m:r>
                                </m:e>
                                <m:sub>
                                  <m:r>
                                    <a:rPr lang="en-US" sz="1200" b="0" i="1" smtClean="0">
                                      <a:latin typeface="Cambria Math" panose="02040503050406030204" pitchFamily="18" charset="0"/>
                                    </a:rPr>
                                    <m:t>𝑏𝑐</m:t>
                                  </m:r>
                                </m:sub>
                              </m:sSub>
                            </m:e>
                            <m:e>
                              <m:sSub>
                                <m:sSubPr>
                                  <m:ctrlPr>
                                    <a:rPr lang="en-US" sz="1200" i="1">
                                      <a:latin typeface="Cambria Math" panose="02040503050406030204" pitchFamily="18" charset="0"/>
                                    </a:rPr>
                                  </m:ctrlPr>
                                </m:sSubPr>
                                <m:e>
                                  <m:r>
                                    <a:rPr lang="en-US" sz="1200" i="1">
                                      <a:latin typeface="Cambria Math" panose="02040503050406030204" pitchFamily="18" charset="0"/>
                                    </a:rPr>
                                    <m:t>𝑉</m:t>
                                  </m:r>
                                </m:e>
                                <m:sub>
                                  <m:r>
                                    <a:rPr lang="en-US" sz="1200" b="0" i="1" smtClean="0">
                                      <a:latin typeface="Cambria Math" panose="02040503050406030204" pitchFamily="18" charset="0"/>
                                    </a:rPr>
                                    <m:t>𝑐𝑎</m:t>
                                  </m:r>
                                </m:sub>
                              </m:sSub>
                            </m:e>
                          </m:eqArr>
                        </m:e>
                      </m:d>
                      <m:r>
                        <a:rPr lang="en-US" sz="1200" i="1">
                          <a:latin typeface="Cambria Math" panose="02040503050406030204" pitchFamily="18" charset="0"/>
                        </a:rPr>
                        <m:t>=</m:t>
                      </m:r>
                      <m:d>
                        <m:dPr>
                          <m:begChr m:val="["/>
                          <m:endChr m:val="]"/>
                          <m:ctrlPr>
                            <a:rPr lang="en-US" sz="1200" i="1">
                              <a:latin typeface="Cambria Math" panose="02040503050406030204" pitchFamily="18" charset="0"/>
                            </a:rPr>
                          </m:ctrlPr>
                        </m:dPr>
                        <m:e>
                          <m:m>
                            <m:mPr>
                              <m:plcHide m:val="on"/>
                              <m:mcs>
                                <m:mc>
                                  <m:mcPr>
                                    <m:count m:val="3"/>
                                    <m:mcJc m:val="center"/>
                                  </m:mcPr>
                                </m:mc>
                              </m:mcs>
                              <m:ctrlPr>
                                <a:rPr lang="en-US" sz="1200" i="1">
                                  <a:latin typeface="Cambria Math" panose="02040503050406030204" pitchFamily="18" charset="0"/>
                                </a:rPr>
                              </m:ctrlPr>
                            </m:mPr>
                            <m:mr>
                              <m:e>
                                <m:f>
                                  <m:fPr>
                                    <m:ctrlPr>
                                      <a:rPr lang="en-US" sz="1200" i="1">
                                        <a:latin typeface="Cambria Math" panose="02040503050406030204" pitchFamily="18" charset="0"/>
                                      </a:rPr>
                                    </m:ctrlPr>
                                  </m:fPr>
                                  <m:num>
                                    <m:r>
                                      <a:rPr lang="en-US" sz="1200" i="1">
                                        <a:latin typeface="Cambria Math" panose="02040503050406030204" pitchFamily="18" charset="0"/>
                                      </a:rPr>
                                      <m:t>1</m:t>
                                    </m:r>
                                  </m:num>
                                  <m:den>
                                    <m:sSub>
                                      <m:sSubPr>
                                        <m:ctrlPr>
                                          <a:rPr lang="en-US" sz="1200" i="1">
                                            <a:latin typeface="Cambria Math" panose="02040503050406030204" pitchFamily="18" charset="0"/>
                                          </a:rPr>
                                        </m:ctrlPr>
                                      </m:sSubPr>
                                      <m:e>
                                        <m:r>
                                          <a:rPr lang="en-US" sz="1200" i="1">
                                            <a:latin typeface="Cambria Math" panose="02040503050406030204" pitchFamily="18" charset="0"/>
                                          </a:rPr>
                                          <m:t>𝑛</m:t>
                                        </m:r>
                                      </m:e>
                                      <m:sub>
                                        <m:r>
                                          <a:rPr lang="en-US" sz="1200" i="1">
                                            <a:latin typeface="Cambria Math" panose="02040503050406030204" pitchFamily="18" charset="0"/>
                                          </a:rPr>
                                          <m:t>𝑡</m:t>
                                        </m:r>
                                      </m:sub>
                                    </m:sSub>
                                  </m:den>
                                </m:f>
                              </m:e>
                              <m:e>
                                <m: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f>
                                  <m:fPr>
                                    <m:ctrlPr>
                                      <a:rPr lang="en-US" sz="1200" i="1">
                                        <a:latin typeface="Cambria Math" panose="02040503050406030204" pitchFamily="18" charset="0"/>
                                      </a:rPr>
                                    </m:ctrlPr>
                                  </m:fPr>
                                  <m:num>
                                    <m:r>
                                      <a:rPr lang="en-US" sz="1200" i="1">
                                        <a:latin typeface="Cambria Math" panose="02040503050406030204" pitchFamily="18" charset="0"/>
                                      </a:rPr>
                                      <m:t>1</m:t>
                                    </m:r>
                                  </m:num>
                                  <m:den>
                                    <m:sSub>
                                      <m:sSubPr>
                                        <m:ctrlPr>
                                          <a:rPr lang="en-US" sz="1200" i="1">
                                            <a:latin typeface="Cambria Math" panose="02040503050406030204" pitchFamily="18" charset="0"/>
                                          </a:rPr>
                                        </m:ctrlPr>
                                      </m:sSubPr>
                                      <m:e>
                                        <m:r>
                                          <a:rPr lang="en-US" sz="1200" i="1">
                                            <a:latin typeface="Cambria Math" panose="02040503050406030204" pitchFamily="18" charset="0"/>
                                          </a:rPr>
                                          <m:t>𝑛</m:t>
                                        </m:r>
                                      </m:e>
                                      <m:sub>
                                        <m:r>
                                          <a:rPr lang="en-US" sz="1200" i="1">
                                            <a:latin typeface="Cambria Math" panose="02040503050406030204" pitchFamily="18" charset="0"/>
                                          </a:rPr>
                                          <m:t>𝑡</m:t>
                                        </m:r>
                                      </m:sub>
                                    </m:sSub>
                                  </m:den>
                                </m:f>
                              </m:e>
                              <m:e>
                                <m:r>
                                  <a:rPr lang="en-US" sz="1200" b="0" i="1" smtClean="0">
                                    <a:latin typeface="Cambria Math" panose="02040503050406030204" pitchFamily="18" charset="0"/>
                                  </a:rPr>
                                  <m:t>0</m:t>
                                </m:r>
                              </m:e>
                            </m:mr>
                            <m:mr>
                              <m:e>
                                <m:r>
                                  <a:rPr lang="en-US" sz="1200" b="0" i="1" smtClean="0">
                                    <a:latin typeface="Cambria Math" panose="02040503050406030204" pitchFamily="18" charset="0"/>
                                  </a:rPr>
                                  <m:t>−</m:t>
                                </m:r>
                                <m:f>
                                  <m:fPr>
                                    <m:ctrlPr>
                                      <a:rPr lang="en-US" sz="1200" i="1">
                                        <a:latin typeface="Cambria Math" panose="02040503050406030204" pitchFamily="18" charset="0"/>
                                      </a:rPr>
                                    </m:ctrlPr>
                                  </m:fPr>
                                  <m:num>
                                    <m:r>
                                      <a:rPr lang="en-US" sz="1200" i="1">
                                        <a:latin typeface="Cambria Math" panose="02040503050406030204" pitchFamily="18" charset="0"/>
                                      </a:rPr>
                                      <m:t>1</m:t>
                                    </m:r>
                                  </m:num>
                                  <m:den>
                                    <m:sSub>
                                      <m:sSubPr>
                                        <m:ctrlPr>
                                          <a:rPr lang="en-US" sz="1200" i="1">
                                            <a:latin typeface="Cambria Math" panose="02040503050406030204" pitchFamily="18" charset="0"/>
                                          </a:rPr>
                                        </m:ctrlPr>
                                      </m:sSubPr>
                                      <m:e>
                                        <m:r>
                                          <a:rPr lang="en-US" sz="1200" i="1">
                                            <a:latin typeface="Cambria Math" panose="02040503050406030204" pitchFamily="18" charset="0"/>
                                          </a:rPr>
                                          <m:t>𝑛</m:t>
                                        </m:r>
                                      </m:e>
                                      <m:sub>
                                        <m:r>
                                          <a:rPr lang="en-US" sz="1200" i="1">
                                            <a:latin typeface="Cambria Math" panose="02040503050406030204" pitchFamily="18" charset="0"/>
                                          </a:rPr>
                                          <m:t>𝑡</m:t>
                                        </m:r>
                                      </m:sub>
                                    </m:sSub>
                                  </m:den>
                                </m:f>
                              </m:e>
                              <m:e>
                                <m:r>
                                  <a:rPr lang="en-US" sz="1200" b="0" i="1" smtClean="0">
                                    <a:latin typeface="Cambria Math" panose="02040503050406030204" pitchFamily="18" charset="0"/>
                                  </a:rPr>
                                  <m:t>−</m:t>
                                </m:r>
                                <m:f>
                                  <m:fPr>
                                    <m:ctrlPr>
                                      <a:rPr lang="en-US" sz="1200" i="1">
                                        <a:latin typeface="Cambria Math" panose="02040503050406030204" pitchFamily="18" charset="0"/>
                                      </a:rPr>
                                    </m:ctrlPr>
                                  </m:fPr>
                                  <m:num>
                                    <m:r>
                                      <a:rPr lang="en-US" sz="1200" i="1">
                                        <a:latin typeface="Cambria Math" panose="02040503050406030204" pitchFamily="18" charset="0"/>
                                      </a:rPr>
                                      <m:t>1</m:t>
                                    </m:r>
                                  </m:num>
                                  <m:den>
                                    <m:sSub>
                                      <m:sSubPr>
                                        <m:ctrlPr>
                                          <a:rPr lang="en-US" sz="1200" i="1">
                                            <a:latin typeface="Cambria Math" panose="02040503050406030204" pitchFamily="18" charset="0"/>
                                          </a:rPr>
                                        </m:ctrlPr>
                                      </m:sSubPr>
                                      <m:e>
                                        <m:r>
                                          <a:rPr lang="en-US" sz="1200" i="1">
                                            <a:latin typeface="Cambria Math" panose="02040503050406030204" pitchFamily="18" charset="0"/>
                                          </a:rPr>
                                          <m:t>𝑛</m:t>
                                        </m:r>
                                      </m:e>
                                      <m:sub>
                                        <m:r>
                                          <a:rPr lang="en-US" sz="1200" i="1">
                                            <a:latin typeface="Cambria Math" panose="02040503050406030204" pitchFamily="18" charset="0"/>
                                          </a:rPr>
                                          <m:t>𝑡</m:t>
                                        </m:r>
                                      </m:sub>
                                    </m:sSub>
                                  </m:den>
                                </m:f>
                              </m:e>
                              <m:e>
                                <m:r>
                                  <a:rPr lang="en-US" sz="1200" i="1">
                                    <a:latin typeface="Cambria Math" panose="02040503050406030204" pitchFamily="18" charset="0"/>
                                  </a:rPr>
                                  <m:t>0</m:t>
                                </m:r>
                              </m:e>
                            </m:mr>
                          </m:m>
                        </m:e>
                      </m:d>
                      <m:r>
                        <a:rPr lang="en-US" sz="1200" i="1">
                          <a:latin typeface="Cambria Math" panose="02040503050406030204" pitchFamily="18" charset="0"/>
                          <a:ea typeface="Cambria Math" panose="02040503050406030204" pitchFamily="18" charset="0"/>
                        </a:rPr>
                        <m:t>∙</m:t>
                      </m:r>
                      <m:d>
                        <m:dPr>
                          <m:begChr m:val="["/>
                          <m:endChr m:val="]"/>
                          <m:ctrlPr>
                            <a:rPr lang="en-US" sz="1200" i="1">
                              <a:latin typeface="Cambria Math" panose="02040503050406030204" pitchFamily="18" charset="0"/>
                            </a:rPr>
                          </m:ctrlPr>
                        </m:dPr>
                        <m:e>
                          <m:eqArr>
                            <m:eqArrPr>
                              <m:ctrlPr>
                                <a:rPr lang="en-US" sz="1200" i="1">
                                  <a:latin typeface="Cambria Math" panose="02040503050406030204" pitchFamily="18" charset="0"/>
                                </a:rPr>
                              </m:ctrlPr>
                            </m:eqArrPr>
                            <m:e>
                              <m:sSub>
                                <m:sSubPr>
                                  <m:ctrlPr>
                                    <a:rPr lang="en-US" sz="1200" i="1">
                                      <a:latin typeface="Cambria Math" panose="02040503050406030204" pitchFamily="18" charset="0"/>
                                    </a:rPr>
                                  </m:ctrlPr>
                                </m:sSubPr>
                                <m:e>
                                  <m:r>
                                    <a:rPr lang="en-US" sz="1200" i="1">
                                      <a:latin typeface="Cambria Math" panose="02040503050406030204" pitchFamily="18" charset="0"/>
                                    </a:rPr>
                                    <m:t>𝑉</m:t>
                                  </m:r>
                                </m:e>
                                <m:sub>
                                  <m:r>
                                    <a:rPr lang="en-US" sz="1200" i="1">
                                      <a:latin typeface="Cambria Math" panose="02040503050406030204" pitchFamily="18" charset="0"/>
                                    </a:rPr>
                                    <m:t>𝐴𝐺</m:t>
                                  </m:r>
                                </m:sub>
                              </m:sSub>
                            </m:e>
                            <m:e>
                              <m:sSub>
                                <m:sSubPr>
                                  <m:ctrlPr>
                                    <a:rPr lang="en-US" sz="1200" i="1">
                                      <a:latin typeface="Cambria Math" panose="02040503050406030204" pitchFamily="18" charset="0"/>
                                    </a:rPr>
                                  </m:ctrlPr>
                                </m:sSubPr>
                                <m:e>
                                  <m:r>
                                    <a:rPr lang="en-US" sz="1200" i="1">
                                      <a:latin typeface="Cambria Math" panose="02040503050406030204" pitchFamily="18" charset="0"/>
                                    </a:rPr>
                                    <m:t>𝑉</m:t>
                                  </m:r>
                                </m:e>
                                <m:sub>
                                  <m:r>
                                    <a:rPr lang="en-US" sz="1200" i="1">
                                      <a:latin typeface="Cambria Math" panose="02040503050406030204" pitchFamily="18" charset="0"/>
                                    </a:rPr>
                                    <m:t>𝐵𝐺</m:t>
                                  </m:r>
                                </m:sub>
                              </m:sSub>
                            </m:e>
                            <m:e>
                              <m:sSub>
                                <m:sSubPr>
                                  <m:ctrlPr>
                                    <a:rPr lang="en-US" sz="1200" i="1">
                                      <a:latin typeface="Cambria Math" panose="02040503050406030204" pitchFamily="18" charset="0"/>
                                    </a:rPr>
                                  </m:ctrlPr>
                                </m:sSubPr>
                                <m:e>
                                  <m:r>
                                    <a:rPr lang="en-US" sz="1200" i="1">
                                      <a:latin typeface="Cambria Math" panose="02040503050406030204" pitchFamily="18" charset="0"/>
                                    </a:rPr>
                                    <m:t>𝑉</m:t>
                                  </m:r>
                                </m:e>
                                <m:sub>
                                  <m:r>
                                    <a:rPr lang="en-US" sz="1200" i="1">
                                      <a:latin typeface="Cambria Math" panose="02040503050406030204" pitchFamily="18" charset="0"/>
                                    </a:rPr>
                                    <m:t>𝐶𝐺</m:t>
                                  </m:r>
                                </m:sub>
                              </m:sSub>
                            </m:e>
                          </m:eqArr>
                        </m:e>
                      </m:d>
                      <m:r>
                        <a:rPr lang="en-US" sz="1200" b="0" i="1" smtClean="0">
                          <a:latin typeface="Cambria Math" panose="02040503050406030204" pitchFamily="18" charset="0"/>
                        </a:rPr>
                        <m:t>−</m:t>
                      </m:r>
                      <m:d>
                        <m:dPr>
                          <m:begChr m:val="["/>
                          <m:endChr m:val="]"/>
                          <m:ctrlPr>
                            <a:rPr lang="en-US" sz="1200" i="1">
                              <a:latin typeface="Cambria Math" panose="02040503050406030204" pitchFamily="18" charset="0"/>
                            </a:rPr>
                          </m:ctrlPr>
                        </m:dPr>
                        <m:e>
                          <m:m>
                            <m:mPr>
                              <m:plcHide m:val="on"/>
                              <m:mcs>
                                <m:mc>
                                  <m:mcPr>
                                    <m:count m:val="3"/>
                                    <m:mcJc m:val="center"/>
                                  </m:mcPr>
                                </m:mc>
                              </m:mcs>
                              <m:ctrlPr>
                                <a:rPr lang="en-US" sz="1200" i="1">
                                  <a:latin typeface="Cambria Math" panose="02040503050406030204" pitchFamily="18" charset="0"/>
                                </a:rPr>
                              </m:ctrlPr>
                            </m:mPr>
                            <m:mr>
                              <m:e>
                                <m:sSub>
                                  <m:sSubPr>
                                    <m:ctrlPr>
                                      <a:rPr lang="en-US" sz="1200" i="1">
                                        <a:latin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𝑍𝑡</m:t>
                                    </m:r>
                                  </m:e>
                                  <m:sub>
                                    <m:r>
                                      <a:rPr lang="en-US" sz="1200" i="1">
                                        <a:latin typeface="Cambria Math" panose="02040503050406030204" pitchFamily="18" charset="0"/>
                                      </a:rPr>
                                      <m:t>𝑎𝑏</m:t>
                                    </m:r>
                                  </m:sub>
                                </m:sSub>
                              </m:e>
                              <m:e>
                                <m: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e>
                                <m:r>
                                  <a:rPr lang="en-US" sz="1200" i="1">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𝑍𝑡</m:t>
                                    </m:r>
                                  </m:e>
                                  <m:sub>
                                    <m:r>
                                      <a:rPr lang="en-US" sz="1200" i="1">
                                        <a:latin typeface="Cambria Math" panose="02040503050406030204" pitchFamily="18" charset="0"/>
                                      </a:rPr>
                                      <m:t>𝑏</m:t>
                                    </m:r>
                                    <m:r>
                                      <a:rPr lang="en-US" sz="1200" b="0" i="1" smtClean="0">
                                        <a:latin typeface="Cambria Math" panose="02040503050406030204" pitchFamily="18" charset="0"/>
                                      </a:rPr>
                                      <m:t>𝑐</m:t>
                                    </m:r>
                                  </m:sub>
                                </m:sSub>
                              </m:e>
                            </m:mr>
                            <m:mr>
                              <m:e>
                                <m:sSub>
                                  <m:sSubPr>
                                    <m:ctrlPr>
                                      <a:rPr lang="en-US" sz="1200" i="1">
                                        <a:latin typeface="Cambria Math" panose="02040503050406030204" pitchFamily="18" charset="0"/>
                                      </a:rPr>
                                    </m:ctrlPr>
                                  </m:sSubPr>
                                  <m:e>
                                    <m:r>
                                      <a:rPr lang="en-US" sz="1200" b="0" i="1" smtClean="0">
                                        <a:latin typeface="Cambria Math" panose="02040503050406030204" pitchFamily="18" charset="0"/>
                                      </a:rPr>
                                      <m:t>−</m:t>
                                    </m:r>
                                    <m:r>
                                      <a:rPr lang="en-US" sz="1200" i="1">
                                        <a:latin typeface="Cambria Math" panose="02040503050406030204" pitchFamily="18" charset="0"/>
                                        <a:ea typeface="Cambria Math" panose="02040503050406030204" pitchFamily="18" charset="0"/>
                                      </a:rPr>
                                      <m:t>𝑍𝑡</m:t>
                                    </m:r>
                                  </m:e>
                                  <m:sub>
                                    <m:r>
                                      <a:rPr lang="en-US" sz="1200" i="1">
                                        <a:latin typeface="Cambria Math" panose="02040503050406030204" pitchFamily="18" charset="0"/>
                                      </a:rPr>
                                      <m:t>𝑎𝑏</m:t>
                                    </m:r>
                                  </m:sub>
                                </m:sSub>
                              </m:e>
                              <m:e>
                                <m:r>
                                  <a:rPr lang="en-US" sz="1200" i="1">
                                    <a:latin typeface="Cambria Math" panose="02040503050406030204" pitchFamily="18" charset="0"/>
                                  </a:rPr>
                                  <m:t>0</m:t>
                                </m:r>
                              </m:e>
                              <m:e>
                                <m:sSub>
                                  <m:sSubPr>
                                    <m:ctrlPr>
                                      <a:rPr lang="en-US" sz="1200" i="1">
                                        <a:latin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𝑍𝑡</m:t>
                                    </m:r>
                                  </m:e>
                                  <m:sub>
                                    <m:r>
                                      <a:rPr lang="en-US" sz="1200" i="1">
                                        <a:latin typeface="Cambria Math" panose="02040503050406030204" pitchFamily="18" charset="0"/>
                                      </a:rPr>
                                      <m:t>𝑏</m:t>
                                    </m:r>
                                    <m:r>
                                      <a:rPr lang="en-US" sz="1200" b="0" i="1" smtClean="0">
                                        <a:latin typeface="Cambria Math" panose="02040503050406030204" pitchFamily="18" charset="0"/>
                                      </a:rPr>
                                      <m:t>𝑐</m:t>
                                    </m:r>
                                  </m:sub>
                                </m:sSub>
                              </m:e>
                            </m:mr>
                          </m:m>
                        </m:e>
                      </m:d>
                      <m:r>
                        <m:rPr>
                          <m:nor/>
                        </m:rPr>
                        <a:rPr lang="en-US" sz="1200" dirty="0">
                          <a:latin typeface="Times New Roman" panose="02020603050405020304" pitchFamily="18" charset="0"/>
                          <a:ea typeface="Cambria Math" panose="02040503050406030204" pitchFamily="18" charset="0"/>
                        </a:rPr>
                        <m:t> </m:t>
                      </m:r>
                      <m:r>
                        <a:rPr lang="en-US" sz="1200" i="1">
                          <a:latin typeface="Cambria Math" panose="02040503050406030204" pitchFamily="18" charset="0"/>
                          <a:ea typeface="Cambria Math" panose="02040503050406030204" pitchFamily="18" charset="0"/>
                        </a:rPr>
                        <m:t>∙</m:t>
                      </m:r>
                      <m:d>
                        <m:dPr>
                          <m:begChr m:val="["/>
                          <m:endChr m:val="]"/>
                          <m:ctrlPr>
                            <a:rPr lang="en-US" sz="1200" i="1">
                              <a:latin typeface="Cambria Math" panose="02040503050406030204" pitchFamily="18" charset="0"/>
                            </a:rPr>
                          </m:ctrlPr>
                        </m:dPr>
                        <m:e>
                          <m:eqArr>
                            <m:eqArrPr>
                              <m:ctrlPr>
                                <a:rPr lang="en-US" sz="1200" i="1">
                                  <a:latin typeface="Cambria Math" panose="02040503050406030204" pitchFamily="18" charset="0"/>
                                </a:rPr>
                              </m:ctrlPr>
                            </m:eqArrPr>
                            <m:e>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𝑎</m:t>
                                  </m:r>
                                </m:sub>
                              </m:sSub>
                            </m:e>
                            <m:e>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𝑏</m:t>
                                  </m:r>
                                </m:sub>
                              </m:sSub>
                            </m:e>
                            <m:e>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𝑐</m:t>
                                  </m:r>
                                </m:sub>
                              </m:sSub>
                            </m:e>
                          </m:eqArr>
                        </m:e>
                      </m:d>
                    </m:oMath>
                  </m:oMathPara>
                </a14:m>
                <a:endParaRPr lang="en-US" sz="1200" dirty="0">
                  <a:latin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622935" y="4451010"/>
                <a:ext cx="6309741" cy="1279581"/>
              </a:xfrm>
              <a:prstGeom prst="rect">
                <a:avLst/>
              </a:prstGeom>
              <a:blipFill>
                <a:blip r:embed="rId8"/>
                <a:stretch>
                  <a:fillRect/>
                </a:stretch>
              </a:blipFill>
            </p:spPr>
            <p:txBody>
              <a:bodyPr/>
              <a:lstStyle/>
              <a:p>
                <a:r>
                  <a:rPr lang="en-US">
                    <a:noFill/>
                  </a:rPr>
                  <a:t> </a:t>
                </a:r>
              </a:p>
            </p:txBody>
          </p:sp>
        </mc:Fallback>
      </mc:AlternateContent>
      <p:sp>
        <p:nvSpPr>
          <p:cNvPr id="27" name="TextBox 26"/>
          <p:cNvSpPr txBox="1"/>
          <p:nvPr/>
        </p:nvSpPr>
        <p:spPr>
          <a:xfrm>
            <a:off x="8438235" y="4839326"/>
            <a:ext cx="676788" cy="369332"/>
          </a:xfrm>
          <a:prstGeom prst="rect">
            <a:avLst/>
          </a:prstGeom>
          <a:noFill/>
        </p:spPr>
        <p:txBody>
          <a:bodyPr wrap="none" rtlCol="0">
            <a:spAutoFit/>
          </a:bodyPr>
          <a:lstStyle/>
          <a:p>
            <a:r>
              <a:rPr lang="en-US" dirty="0">
                <a:latin typeface="Times New Roman" panose="02020603050405020304" pitchFamily="18" charset="0"/>
              </a:rPr>
              <a:t>(112)</a:t>
            </a:r>
          </a:p>
        </p:txBody>
      </p:sp>
      <mc:AlternateContent xmlns:mc="http://schemas.openxmlformats.org/markup-compatibility/2006" xmlns:a14="http://schemas.microsoft.com/office/drawing/2010/main">
        <mc:Choice Requires="a14">
          <p:sp>
            <p:nvSpPr>
              <p:cNvPr id="28" name="Rectangle 27"/>
              <p:cNvSpPr/>
              <p:nvPr/>
            </p:nvSpPr>
            <p:spPr>
              <a:xfrm>
                <a:off x="2467527" y="5730591"/>
                <a:ext cx="458093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i="1">
                                  <a:latin typeface="Cambria Math" panose="02040503050406030204" pitchFamily="18" charset="0"/>
                                </a:rPr>
                                <m:t>𝑎𝑏</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smtClean="0">
                              <a:latin typeface="Cambria Math" panose="02040503050406030204" pitchFamily="18" charset="0"/>
                            </a:rPr>
                            <m:t>𝐵</m:t>
                          </m:r>
                          <m:r>
                            <a:rPr lang="en-US" b="0" i="1" smtClean="0">
                              <a:latin typeface="Cambria Math" panose="02040503050406030204" pitchFamily="18" charset="0"/>
                            </a:rPr>
                            <m:t>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𝐺</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𝑍𝑡</m:t>
                              </m:r>
                            </m:e>
                            <m:sub>
                              <m:r>
                                <a:rPr lang="en-US" i="1">
                                  <a:latin typeface="Cambria Math" panose="02040503050406030204" pitchFamily="18" charset="0"/>
                                </a:rPr>
                                <m:t>𝑎𝑏</m:t>
                              </m:r>
                              <m:r>
                                <a:rPr lang="en-US" b="0" i="1" smtClean="0">
                                  <a:latin typeface="Cambria Math" panose="02040503050406030204" pitchFamily="18" charset="0"/>
                                </a:rPr>
                                <m:t>𝑐</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m:t>
                              </m:r>
                              <m:r>
                                <a:rPr lang="en-US" b="0" i="1" smtClean="0">
                                  <a:latin typeface="Cambria Math" panose="02040503050406030204" pitchFamily="18" charset="0"/>
                                </a:rPr>
                                <m:t>𝑐</m:t>
                              </m:r>
                            </m:sub>
                          </m:sSub>
                        </m:e>
                      </m:d>
                    </m:oMath>
                  </m:oMathPara>
                </a14:m>
                <a:endParaRPr lang="en-US" dirty="0">
                  <a:latin typeface="Times New Roman" panose="02020603050405020304" pitchFamily="18"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2467527" y="5730591"/>
                <a:ext cx="4580933" cy="369332"/>
              </a:xfrm>
              <a:prstGeom prst="rect">
                <a:avLst/>
              </a:prstGeom>
              <a:blipFill>
                <a:blip r:embed="rId9"/>
                <a:stretch>
                  <a:fillRect b="-1639"/>
                </a:stretch>
              </a:blipFill>
            </p:spPr>
            <p:txBody>
              <a:bodyPr/>
              <a:lstStyle/>
              <a:p>
                <a:r>
                  <a:rPr lang="en-US">
                    <a:noFill/>
                  </a:rPr>
                  <a:t> </a:t>
                </a:r>
              </a:p>
            </p:txBody>
          </p:sp>
        </mc:Fallback>
      </mc:AlternateContent>
    </p:spTree>
    <p:extLst>
      <p:ext uri="{BB962C8B-B14F-4D97-AF65-F5344CB8AC3E}">
        <p14:creationId xmlns:p14="http://schemas.microsoft.com/office/powerpoint/2010/main" val="173565292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3934282" cy="584775"/>
          </a:xfrm>
          <a:prstGeom prst="rect">
            <a:avLst/>
          </a:prstGeom>
        </p:spPr>
        <p:txBody>
          <a:bodyPr wrap="none">
            <a:spAutoFit/>
          </a:bodyPr>
          <a:lstStyle/>
          <a:p>
            <a:r>
              <a:rPr lang="en-US" sz="3200" dirty="0">
                <a:solidFill>
                  <a:srgbClr val="C8102E"/>
                </a:solidFill>
                <a:latin typeface="+mj-lt"/>
                <a:ea typeface="+mj-ea"/>
                <a:cs typeface="+mj-cs"/>
              </a:rPr>
              <a:t>Open Wye-Open Delta</a:t>
            </a:r>
          </a:p>
        </p:txBody>
      </p:sp>
      <p:sp>
        <p:nvSpPr>
          <p:cNvPr id="27" name="TextBox 26"/>
          <p:cNvSpPr txBox="1"/>
          <p:nvPr/>
        </p:nvSpPr>
        <p:spPr>
          <a:xfrm>
            <a:off x="8469840" y="1082328"/>
            <a:ext cx="676788" cy="369332"/>
          </a:xfrm>
          <a:prstGeom prst="rect">
            <a:avLst/>
          </a:prstGeom>
          <a:noFill/>
        </p:spPr>
        <p:txBody>
          <a:bodyPr wrap="none" rtlCol="0">
            <a:spAutoFit/>
          </a:bodyPr>
          <a:lstStyle/>
          <a:p>
            <a:r>
              <a:rPr lang="en-US" dirty="0">
                <a:latin typeface="Times New Roman" panose="02020603050405020304" pitchFamily="18" charset="0"/>
              </a:rPr>
              <a:t>(113)</a:t>
            </a:r>
          </a:p>
        </p:txBody>
      </p:sp>
      <mc:AlternateContent xmlns:mc="http://schemas.openxmlformats.org/markup-compatibility/2006" xmlns:a14="http://schemas.microsoft.com/office/drawing/2010/main">
        <mc:Choice Requires="a14">
          <p:sp>
            <p:nvSpPr>
              <p:cNvPr id="28" name="Rectangle 27"/>
              <p:cNvSpPr/>
              <p:nvPr/>
            </p:nvSpPr>
            <p:spPr>
              <a:xfrm>
                <a:off x="762000" y="1082782"/>
                <a:ext cx="73879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𝐿𝑁</m:t>
                              </m:r>
                            </m:e>
                            <m:sub>
                              <m:r>
                                <a:rPr lang="en-US" i="1">
                                  <a:latin typeface="Cambria Math" panose="02040503050406030204" pitchFamily="18" charset="0"/>
                                </a:rPr>
                                <m:t>𝑎𝑏</m:t>
                              </m:r>
                              <m:r>
                                <a:rPr lang="en-US" b="0" i="1" smtClean="0">
                                  <a:latin typeface="Cambria Math" panose="02040503050406030204" pitchFamily="18" charset="0"/>
                                </a:rPr>
                                <m:t>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𝑉𝐿𝐿</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smtClean="0">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𝐵𝑉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𝐺</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𝑍𝑡</m:t>
                              </m:r>
                            </m:e>
                            <m:sub>
                              <m:r>
                                <a:rPr lang="en-US" i="1">
                                  <a:latin typeface="Cambria Math" panose="02040503050406030204" pitchFamily="18" charset="0"/>
                                </a:rPr>
                                <m:t>𝑎𝑏</m:t>
                              </m:r>
                              <m:r>
                                <a:rPr lang="en-US" b="0" i="1" smtClean="0">
                                  <a:latin typeface="Cambria Math" panose="02040503050406030204" pitchFamily="18" charset="0"/>
                                </a:rPr>
                                <m:t>𝑐</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m:t>
                              </m:r>
                              <m:r>
                                <a:rPr lang="en-US" b="0" i="1" smtClean="0">
                                  <a:latin typeface="Cambria Math" panose="02040503050406030204" pitchFamily="18" charset="0"/>
                                </a:rPr>
                                <m:t>𝑐</m:t>
                              </m:r>
                            </m:sub>
                          </m:sSub>
                        </m:e>
                      </m:d>
                    </m:oMath>
                  </m:oMathPara>
                </a14:m>
                <a:endParaRPr lang="en-US" dirty="0">
                  <a:latin typeface="Times New Roman" panose="02020603050405020304" pitchFamily="18"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762000" y="1082782"/>
                <a:ext cx="7387920" cy="369332"/>
              </a:xfrm>
              <a:prstGeom prst="rect">
                <a:avLst/>
              </a:prstGeom>
              <a:blipFill>
                <a:blip r:embed="rId2"/>
                <a:stretch>
                  <a:fillRect b="-1667"/>
                </a:stretch>
              </a:blipFill>
            </p:spPr>
            <p:txBody>
              <a:bodyPr/>
              <a:lstStyle/>
              <a:p>
                <a:r>
                  <a:rPr lang="en-US">
                    <a:noFill/>
                  </a:rPr>
                  <a:t> </a:t>
                </a:r>
              </a:p>
            </p:txBody>
          </p:sp>
        </mc:Fallback>
      </mc:AlternateContent>
      <p:sp>
        <p:nvSpPr>
          <p:cNvPr id="5" name="Rectangle 4"/>
          <p:cNvSpPr/>
          <p:nvPr/>
        </p:nvSpPr>
        <p:spPr>
          <a:xfrm>
            <a:off x="134006" y="603404"/>
            <a:ext cx="8933793" cy="369332"/>
          </a:xfrm>
          <a:prstGeom prst="rect">
            <a:avLst/>
          </a:prstGeom>
        </p:spPr>
        <p:txBody>
          <a:bodyPr wrap="square">
            <a:spAutoFit/>
          </a:bodyPr>
          <a:lstStyle/>
          <a:p>
            <a:r>
              <a:rPr lang="en-US" dirty="0">
                <a:solidFill>
                  <a:srgbClr val="000000"/>
                </a:solidFill>
                <a:latin typeface="Times New Roman" panose="02020603050405020304" pitchFamily="18" charset="0"/>
              </a:rPr>
              <a:t>The equivalent secondary line-to-neutral voltages are then given by</a:t>
            </a:r>
            <a:endParaRPr lang="en-US" dirty="0">
              <a:solidFill>
                <a:srgbClr val="000000"/>
              </a:solidFill>
              <a:effectLst/>
              <a:latin typeface="Times New Roman" panose="02020603050405020304" pitchFamily="18" charset="0"/>
            </a:endParaRPr>
          </a:p>
        </p:txBody>
      </p:sp>
      <p:sp>
        <p:nvSpPr>
          <p:cNvPr id="6" name="Rectangle 5"/>
          <p:cNvSpPr/>
          <p:nvPr/>
        </p:nvSpPr>
        <p:spPr>
          <a:xfrm>
            <a:off x="160282" y="1595908"/>
            <a:ext cx="8983717" cy="369332"/>
          </a:xfrm>
          <a:prstGeom prst="rect">
            <a:avLst/>
          </a:prstGeom>
        </p:spPr>
        <p:txBody>
          <a:bodyPr wrap="square">
            <a:spAutoFit/>
          </a:bodyPr>
          <a:lstStyle/>
          <a:p>
            <a:r>
              <a:rPr lang="en-US" dirty="0">
                <a:solidFill>
                  <a:srgbClr val="000000"/>
                </a:solidFill>
                <a:latin typeface="Times New Roman" panose="02020603050405020304" pitchFamily="18" charset="0"/>
              </a:rPr>
              <a:t>The forward sweep equation is given by</a:t>
            </a:r>
            <a:endParaRPr lang="en-US"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Rectangle 21"/>
              <p:cNvSpPr/>
              <p:nvPr/>
            </p:nvSpPr>
            <p:spPr>
              <a:xfrm>
                <a:off x="2483213" y="1983633"/>
                <a:ext cx="43378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𝐿𝑁</m:t>
                              </m:r>
                            </m:e>
                            <m:sub>
                              <m:r>
                                <a:rPr lang="en-US" i="1">
                                  <a:latin typeface="Cambria Math" panose="02040503050406030204" pitchFamily="18" charset="0"/>
                                </a:rPr>
                                <m:t>𝑎𝑏</m:t>
                              </m:r>
                              <m:r>
                                <a:rPr lang="en-US" b="0" i="1" smtClean="0">
                                  <a:latin typeface="Cambria Math" panose="02040503050406030204" pitchFamily="18" charset="0"/>
                                </a:rPr>
                                <m:t>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𝐺</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𝐵</m:t>
                              </m:r>
                            </m:e>
                            <m:sub>
                              <m:r>
                                <a:rPr lang="en-US" i="1">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m:t>
                              </m:r>
                              <m:r>
                                <a:rPr lang="en-US" b="0" i="1" smtClean="0">
                                  <a:latin typeface="Cambria Math" panose="02040503050406030204" pitchFamily="18" charset="0"/>
                                </a:rPr>
                                <m:t>𝑐</m:t>
                              </m:r>
                            </m:sub>
                          </m:sSub>
                        </m:e>
                      </m:d>
                    </m:oMath>
                  </m:oMathPara>
                </a14:m>
                <a:endParaRPr lang="en-US" dirty="0">
                  <a:latin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2483213" y="1983633"/>
                <a:ext cx="4337854" cy="369332"/>
              </a:xfrm>
              <a:prstGeom prst="rect">
                <a:avLst/>
              </a:prstGeom>
              <a:blipFill>
                <a:blip r:embed="rId3"/>
                <a:stretch>
                  <a:fillRect b="-1639"/>
                </a:stretch>
              </a:blipFill>
            </p:spPr>
            <p:txBody>
              <a:bodyPr/>
              <a:lstStyle/>
              <a:p>
                <a:r>
                  <a:rPr lang="en-US">
                    <a:noFill/>
                  </a:rPr>
                  <a:t> </a:t>
                </a:r>
              </a:p>
            </p:txBody>
          </p:sp>
        </mc:Fallback>
      </mc:AlternateContent>
      <p:sp>
        <p:nvSpPr>
          <p:cNvPr id="7" name="Rectangle 6"/>
          <p:cNvSpPr/>
          <p:nvPr/>
        </p:nvSpPr>
        <p:spPr>
          <a:xfrm>
            <a:off x="162910" y="2318160"/>
            <a:ext cx="748923" cy="369332"/>
          </a:xfrm>
          <a:prstGeom prst="rect">
            <a:avLst/>
          </a:prstGeom>
        </p:spPr>
        <p:txBody>
          <a:bodyPr wrap="none">
            <a:spAutoFit/>
          </a:bodyPr>
          <a:lstStyle/>
          <a:p>
            <a:r>
              <a:rPr lang="en-US" dirty="0">
                <a:solidFill>
                  <a:srgbClr val="000000"/>
                </a:solidFill>
                <a:latin typeface="Times New Roman" panose="02020603050405020304" pitchFamily="18" charset="0"/>
              </a:rPr>
              <a:t>where</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2438400" y="2674967"/>
                <a:ext cx="4322017"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𝐵𝑉</m:t>
                          </m:r>
                        </m:e>
                      </m:d>
                      <m:r>
                        <a:rPr lang="en-US" b="0" i="0"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num>
                        <m:den>
                          <m:r>
                            <a:rPr lang="en-US" i="1">
                              <a:latin typeface="Cambria Math" panose="02040503050406030204" pitchFamily="18" charset="0"/>
                            </a:rPr>
                            <m:t>3</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2</m:t>
                                </m:r>
                              </m:e>
                              <m:e>
                                <m:r>
                                  <a:rPr lang="en-US" b="0" i="1" smtClean="0">
                                    <a:latin typeface="Cambria Math" panose="02040503050406030204" pitchFamily="18" charset="0"/>
                                  </a:rPr>
                                  <m:t>1</m:t>
                                </m:r>
                              </m:e>
                              <m:e>
                                <m:r>
                                  <a:rPr lang="en-US" i="1">
                                    <a:latin typeface="Cambria Math" panose="02040503050406030204" pitchFamily="18" charset="0"/>
                                  </a:rPr>
                                  <m:t>0</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m:t>
                                </m:r>
                                <m:r>
                                  <a:rPr lang="en-US" b="0" i="1" smtClean="0">
                                    <a:latin typeface="Cambria Math" panose="02040503050406030204" pitchFamily="18" charset="0"/>
                                  </a:rPr>
                                  <m:t>1</m:t>
                                </m:r>
                              </m:e>
                              <m:e>
                                <m:r>
                                  <a:rPr lang="en-US" i="1">
                                    <a:latin typeface="Cambria Math" panose="02040503050406030204" pitchFamily="18" charset="0"/>
                                  </a:rPr>
                                  <m:t>−</m:t>
                                </m:r>
                                <m:r>
                                  <a:rPr lang="en-US" b="0" i="1" smtClean="0">
                                    <a:latin typeface="Cambria Math" panose="02040503050406030204" pitchFamily="18" charset="0"/>
                                  </a:rPr>
                                  <m:t>2</m:t>
                                </m:r>
                              </m:e>
                              <m:e>
                                <m:r>
                                  <a:rPr lang="en-US" i="1">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438400" y="2674967"/>
                <a:ext cx="4322017" cy="82490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2045849" y="3819247"/>
                <a:ext cx="5212581"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𝐵</m:t>
                              </m:r>
                            </m:e>
                            <m:sub>
                              <m:r>
                                <a:rPr lang="en-US" i="1">
                                  <a:latin typeface="Cambria Math" panose="02040503050406030204" pitchFamily="18" charset="0"/>
                                </a:rPr>
                                <m:t>𝑡</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𝑍𝑡</m:t>
                              </m:r>
                            </m:e>
                            <m:sub>
                              <m:r>
                                <a:rPr lang="en-US" b="0" i="1" smtClean="0">
                                  <a:latin typeface="Cambria Math" panose="02040503050406030204" pitchFamily="18" charset="0"/>
                                </a:rPr>
                                <m:t>𝑎𝑏𝑐</m:t>
                              </m:r>
                            </m:sub>
                          </m:sSub>
                        </m:e>
                      </m:d>
                      <m:r>
                        <a:rPr lang="en-US" b="0" i="0"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num>
                        <m:den>
                          <m:r>
                            <a:rPr lang="en-US" i="1">
                              <a:latin typeface="Cambria Math" panose="02040503050406030204" pitchFamily="18" charset="0"/>
                            </a:rPr>
                            <m:t>3</m:t>
                          </m:r>
                        </m:den>
                      </m:f>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𝑎𝑏</m:t>
                                    </m:r>
                                  </m:sub>
                                </m:sSub>
                              </m:e>
                              <m:e>
                                <m:r>
                                  <a:rPr lang="en-US" b="0" i="1" smtClean="0">
                                    <a:latin typeface="Cambria Math" panose="02040503050406030204" pitchFamily="18" charset="0"/>
                                  </a:rPr>
                                  <m:t>0</m:t>
                                </m:r>
                              </m:e>
                              <m:e>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𝑏𝑐</m:t>
                                    </m:r>
                                  </m:sub>
                                </m:sSub>
                              </m:e>
                            </m:mr>
                            <m:mr>
                              <m:e>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m:t>
                                    </m:r>
                                  </m:sub>
                                </m:sSub>
                              </m:e>
                              <m:e>
                                <m:r>
                                  <a:rPr lang="en-US" b="0" i="1" smtClean="0">
                                    <a:latin typeface="Cambria Math" panose="02040503050406030204" pitchFamily="18" charset="0"/>
                                  </a:rPr>
                                  <m:t>0</m:t>
                                </m:r>
                              </m:e>
                              <m:e>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𝑏𝑐</m:t>
                                    </m:r>
                                  </m:sub>
                                </m:sSub>
                              </m:e>
                            </m:mr>
                            <m:m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m:t>
                                    </m:r>
                                  </m:sub>
                                </m:sSub>
                              </m:e>
                              <m:e>
                                <m:r>
                                  <a:rPr lang="en-US" i="1" smtClean="0">
                                    <a:latin typeface="Cambria Math" panose="02040503050406030204" pitchFamily="18" charset="0"/>
                                  </a:rPr>
                                  <m:t>0</m:t>
                                </m:r>
                              </m:e>
                              <m:e>
                                <m:r>
                                  <a:rPr lang="en-US" b="0" i="1" smtClean="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𝑏𝑐</m:t>
                                    </m:r>
                                  </m:sub>
                                </m:sSub>
                              </m:e>
                            </m:mr>
                          </m:m>
                        </m:e>
                      </m:d>
                    </m:oMath>
                  </m:oMathPara>
                </a14:m>
                <a:endParaRPr lang="en-US" dirty="0">
                  <a:latin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2045849" y="3819247"/>
                <a:ext cx="5212581" cy="972702"/>
              </a:xfrm>
              <a:prstGeom prst="rect">
                <a:avLst/>
              </a:prstGeom>
              <a:blipFill>
                <a:blip r:embed="rId5"/>
                <a:stretch>
                  <a:fillRect/>
                </a:stretch>
              </a:blipFill>
            </p:spPr>
            <p:txBody>
              <a:bodyPr/>
              <a:lstStyle/>
              <a:p>
                <a:r>
                  <a:rPr lang="en-US">
                    <a:noFill/>
                  </a:rPr>
                  <a:t> </a:t>
                </a:r>
              </a:p>
            </p:txBody>
          </p:sp>
        </mc:Fallback>
      </mc:AlternateContent>
      <p:sp>
        <p:nvSpPr>
          <p:cNvPr id="26" name="TextBox 25"/>
          <p:cNvSpPr txBox="1"/>
          <p:nvPr/>
        </p:nvSpPr>
        <p:spPr>
          <a:xfrm>
            <a:off x="8467211" y="3976129"/>
            <a:ext cx="676788" cy="369332"/>
          </a:xfrm>
          <a:prstGeom prst="rect">
            <a:avLst/>
          </a:prstGeom>
          <a:noFill/>
        </p:spPr>
        <p:txBody>
          <a:bodyPr wrap="none" rtlCol="0">
            <a:spAutoFit/>
          </a:bodyPr>
          <a:lstStyle/>
          <a:p>
            <a:r>
              <a:rPr lang="en-US" dirty="0">
                <a:latin typeface="Times New Roman" panose="02020603050405020304" pitchFamily="18" charset="0"/>
              </a:rPr>
              <a:t>(114)</a:t>
            </a:r>
          </a:p>
        </p:txBody>
      </p:sp>
    </p:spTree>
    <p:extLst>
      <p:ext uri="{BB962C8B-B14F-4D97-AF65-F5344CB8AC3E}">
        <p14:creationId xmlns:p14="http://schemas.microsoft.com/office/powerpoint/2010/main" val="322974424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3934282" cy="584775"/>
          </a:xfrm>
          <a:prstGeom prst="rect">
            <a:avLst/>
          </a:prstGeom>
        </p:spPr>
        <p:txBody>
          <a:bodyPr wrap="none">
            <a:spAutoFit/>
          </a:bodyPr>
          <a:lstStyle/>
          <a:p>
            <a:r>
              <a:rPr lang="en-US" sz="3200" dirty="0">
                <a:solidFill>
                  <a:srgbClr val="C8102E"/>
                </a:solidFill>
                <a:latin typeface="+mj-lt"/>
                <a:ea typeface="+mj-ea"/>
                <a:cs typeface="+mj-cs"/>
              </a:rPr>
              <a:t>Open Wye-Open Delta</a:t>
            </a:r>
          </a:p>
        </p:txBody>
      </p:sp>
      <p:sp>
        <p:nvSpPr>
          <p:cNvPr id="2" name="Rectangle 1"/>
          <p:cNvSpPr/>
          <p:nvPr/>
        </p:nvSpPr>
        <p:spPr>
          <a:xfrm>
            <a:off x="134007" y="685800"/>
            <a:ext cx="8686800" cy="5324535"/>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The open wye–open delta connection derived in this section utilized phases </a:t>
            </a:r>
            <a:r>
              <a:rPr lang="en-US" sz="2000" i="1" dirty="0">
                <a:solidFill>
                  <a:srgbClr val="000000"/>
                </a:solidFill>
                <a:latin typeface="Times New Roman" panose="02020603050405020304" pitchFamily="18" charset="0"/>
              </a:rPr>
              <a:t>A</a:t>
            </a:r>
            <a:r>
              <a:rPr lang="en-US" sz="2000" dirty="0">
                <a:solidFill>
                  <a:srgbClr val="000000"/>
                </a:solidFill>
                <a:latin typeface="Times New Roman" panose="02020603050405020304" pitchFamily="18" charset="0"/>
              </a:rPr>
              <a:t> and </a:t>
            </a:r>
            <a:r>
              <a:rPr lang="en-US" sz="2000" i="1" dirty="0">
                <a:solidFill>
                  <a:srgbClr val="000000"/>
                </a:solidFill>
                <a:latin typeface="Times New Roman" panose="02020603050405020304" pitchFamily="18" charset="0"/>
              </a:rPr>
              <a:t>B</a:t>
            </a:r>
            <a:r>
              <a:rPr lang="en-US" sz="2000" dirty="0">
                <a:solidFill>
                  <a:srgbClr val="000000"/>
                </a:solidFill>
                <a:latin typeface="Times New Roman" panose="02020603050405020304" pitchFamily="18" charset="0"/>
              </a:rPr>
              <a:t> on the primary. This is just one of three possible connections. The other two possible connections would use phases </a:t>
            </a:r>
            <a:r>
              <a:rPr lang="en-US" sz="2000" i="1" dirty="0">
                <a:solidFill>
                  <a:srgbClr val="000000"/>
                </a:solidFill>
                <a:latin typeface="Times New Roman" panose="02020603050405020304" pitchFamily="18" charset="0"/>
              </a:rPr>
              <a:t>B</a:t>
            </a:r>
            <a:r>
              <a:rPr lang="en-US" sz="2000" dirty="0">
                <a:solidFill>
                  <a:srgbClr val="000000"/>
                </a:solidFill>
                <a:latin typeface="Times New Roman" panose="02020603050405020304" pitchFamily="18" charset="0"/>
              </a:rPr>
              <a:t> and </a:t>
            </a:r>
            <a:r>
              <a:rPr lang="en-US" sz="2000" i="1" dirty="0">
                <a:solidFill>
                  <a:srgbClr val="000000"/>
                </a:solidFill>
                <a:latin typeface="Times New Roman" panose="02020603050405020304" pitchFamily="18" charset="0"/>
              </a:rPr>
              <a:t>C</a:t>
            </a:r>
            <a:r>
              <a:rPr lang="en-US" sz="2000" dirty="0">
                <a:solidFill>
                  <a:srgbClr val="000000"/>
                </a:solidFill>
                <a:latin typeface="Times New Roman" panose="02020603050405020304" pitchFamily="18" charset="0"/>
              </a:rPr>
              <a:t> and then phases </a:t>
            </a:r>
            <a:r>
              <a:rPr lang="en-US" sz="2000" i="1" dirty="0">
                <a:solidFill>
                  <a:srgbClr val="000000"/>
                </a:solidFill>
                <a:latin typeface="Times New Roman" panose="02020603050405020304" pitchFamily="18" charset="0"/>
              </a:rPr>
              <a:t>C</a:t>
            </a:r>
            <a:r>
              <a:rPr lang="en-US" sz="2000" dirty="0">
                <a:solidFill>
                  <a:srgbClr val="000000"/>
                </a:solidFill>
                <a:latin typeface="Times New Roman" panose="02020603050405020304" pitchFamily="18" charset="0"/>
              </a:rPr>
              <a:t> and </a:t>
            </a:r>
            <a:r>
              <a:rPr lang="en-US" sz="2000" i="1" dirty="0">
                <a:solidFill>
                  <a:srgbClr val="000000"/>
                </a:solidFill>
                <a:latin typeface="Times New Roman" panose="02020603050405020304" pitchFamily="18" charset="0"/>
              </a:rPr>
              <a:t>A</a:t>
            </a:r>
            <a:r>
              <a:rPr lang="en-US" sz="2000" dirty="0">
                <a:solidFill>
                  <a:srgbClr val="000000"/>
                </a:solidFill>
                <a:latin typeface="Times New Roman" panose="02020603050405020304" pitchFamily="18" charset="0"/>
              </a:rPr>
              <a:t>. The generalized matrices will be different from those just derived. The same procedure can be used to derive the matrices for the other two connections.</a:t>
            </a:r>
          </a:p>
          <a:p>
            <a:pPr algn="just"/>
            <a:endParaRPr lang="en-US" sz="2000" dirty="0">
              <a:solidFill>
                <a:srgbClr val="000000"/>
              </a:solidFill>
              <a:latin typeface="Times New Roman" panose="02020603050405020304" pitchFamily="18" charset="0"/>
            </a:endParaRPr>
          </a:p>
          <a:p>
            <a:pPr algn="just"/>
            <a:r>
              <a:rPr lang="en-US" sz="2000" dirty="0">
                <a:solidFill>
                  <a:srgbClr val="000000"/>
                </a:solidFill>
                <a:latin typeface="Times New Roman" panose="02020603050405020304" pitchFamily="18" charset="0"/>
              </a:rPr>
              <a:t>The terms “leading” and “lagging” connection are also associated with the open wye–open delta connection. When the lighting transformer is connected across the leading of the two phases, the connection is referred to as the “leading” connection. Similarly, when the lighting transformer is connected across the lagging of the two phases, the connection is referred to as the “lagging” connection. For example, if the bank is connected to phases </a:t>
            </a:r>
            <a:r>
              <a:rPr lang="en-US" sz="2000" i="1" dirty="0">
                <a:solidFill>
                  <a:srgbClr val="000000"/>
                </a:solidFill>
                <a:latin typeface="Times New Roman" panose="02020603050405020304" pitchFamily="18" charset="0"/>
              </a:rPr>
              <a:t>A</a:t>
            </a:r>
            <a:r>
              <a:rPr lang="en-US" sz="2000" dirty="0">
                <a:solidFill>
                  <a:srgbClr val="000000"/>
                </a:solidFill>
                <a:latin typeface="Times New Roman" panose="02020603050405020304" pitchFamily="18" charset="0"/>
              </a:rPr>
              <a:t> and </a:t>
            </a:r>
            <a:r>
              <a:rPr lang="en-US" sz="2000" i="1" dirty="0">
                <a:solidFill>
                  <a:srgbClr val="000000"/>
                </a:solidFill>
                <a:latin typeface="Times New Roman" panose="02020603050405020304" pitchFamily="18" charset="0"/>
              </a:rPr>
              <a:t>B</a:t>
            </a:r>
            <a:r>
              <a:rPr lang="en-US" sz="2000" dirty="0">
                <a:solidFill>
                  <a:srgbClr val="000000"/>
                </a:solidFill>
                <a:latin typeface="Times New Roman" panose="02020603050405020304" pitchFamily="18" charset="0"/>
              </a:rPr>
              <a:t> and the lighting transformer is connected from phase </a:t>
            </a:r>
            <a:r>
              <a:rPr lang="en-US" sz="2000" i="1" dirty="0">
                <a:solidFill>
                  <a:srgbClr val="000000"/>
                </a:solidFill>
                <a:latin typeface="Times New Roman" panose="02020603050405020304" pitchFamily="18" charset="0"/>
              </a:rPr>
              <a:t>A</a:t>
            </a:r>
            <a:r>
              <a:rPr lang="en-US" sz="2000" dirty="0">
                <a:solidFill>
                  <a:srgbClr val="000000"/>
                </a:solidFill>
                <a:latin typeface="Times New Roman" panose="02020603050405020304" pitchFamily="18" charset="0"/>
              </a:rPr>
              <a:t> to ground, this would be referred to as the “leading” connection because the voltage </a:t>
            </a:r>
            <a:r>
              <a:rPr lang="en-US" sz="2000" i="1" dirty="0">
                <a:solidFill>
                  <a:srgbClr val="000000"/>
                </a:solidFill>
                <a:latin typeface="Times New Roman" panose="02020603050405020304" pitchFamily="18" charset="0"/>
              </a:rPr>
              <a:t>A-G</a:t>
            </a:r>
            <a:r>
              <a:rPr lang="en-US" sz="2000" dirty="0">
                <a:solidFill>
                  <a:srgbClr val="000000"/>
                </a:solidFill>
                <a:latin typeface="Times New Roman" panose="02020603050405020304" pitchFamily="18" charset="0"/>
              </a:rPr>
              <a:t> leads the voltage </a:t>
            </a:r>
            <a:r>
              <a:rPr lang="en-US" sz="2000" i="1" dirty="0">
                <a:solidFill>
                  <a:srgbClr val="000000"/>
                </a:solidFill>
                <a:latin typeface="Times New Roman" panose="02020603050405020304" pitchFamily="18" charset="0"/>
              </a:rPr>
              <a:t>B-G</a:t>
            </a:r>
            <a:r>
              <a:rPr lang="en-US" sz="2000" dirty="0">
                <a:solidFill>
                  <a:srgbClr val="000000"/>
                </a:solidFill>
                <a:latin typeface="Times New Roman" panose="02020603050405020304" pitchFamily="18" charset="0"/>
              </a:rPr>
              <a:t> by 120°. Reverse the connection and it would now be called the “lagging” connection. Obviously, there is a leading and lagging connection for each of the three possible open wye–open delta connections.</a:t>
            </a:r>
          </a:p>
        </p:txBody>
      </p:sp>
    </p:spTree>
    <p:extLst>
      <p:ext uri="{BB962C8B-B14F-4D97-AF65-F5344CB8AC3E}">
        <p14:creationId xmlns:p14="http://schemas.microsoft.com/office/powerpoint/2010/main" val="314522068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7433830" cy="584775"/>
          </a:xfrm>
          <a:prstGeom prst="rect">
            <a:avLst/>
          </a:prstGeom>
        </p:spPr>
        <p:txBody>
          <a:bodyPr wrap="none">
            <a:spAutoFit/>
          </a:bodyPr>
          <a:lstStyle/>
          <a:p>
            <a:r>
              <a:rPr lang="en-US" sz="3200" dirty="0">
                <a:solidFill>
                  <a:srgbClr val="C8102E"/>
                </a:solidFill>
                <a:latin typeface="+mj-lt"/>
                <a:ea typeface="+mj-ea"/>
                <a:cs typeface="+mj-cs"/>
              </a:rPr>
              <a:t>Grounded Wye- Grounded Wye Connection</a:t>
            </a:r>
          </a:p>
        </p:txBody>
      </p:sp>
      <p:sp>
        <p:nvSpPr>
          <p:cNvPr id="5" name="Rectangle 4"/>
          <p:cNvSpPr/>
          <p:nvPr/>
        </p:nvSpPr>
        <p:spPr>
          <a:xfrm>
            <a:off x="76200" y="608997"/>
            <a:ext cx="8991599" cy="1015663"/>
          </a:xfrm>
          <a:prstGeom prst="rect">
            <a:avLst/>
          </a:prstGeom>
        </p:spPr>
        <p:txBody>
          <a:bodyPr wrap="square">
            <a:spAutoFit/>
          </a:bodyPr>
          <a:lstStyle/>
          <a:p>
            <a:pPr algn="just"/>
            <a:r>
              <a:rPr lang="en-US" sz="2000" dirty="0">
                <a:latin typeface="Times New Roman" panose="02020603050405020304" pitchFamily="18" charset="0"/>
              </a:rPr>
              <a:t>The grounded wye–grounded wye connection is primarily used to supply single-phase and three-phase loads on four-wire </a:t>
            </a:r>
            <a:r>
              <a:rPr lang="en-US" sz="2000" dirty="0" err="1">
                <a:latin typeface="Times New Roman" panose="02020603050405020304" pitchFamily="18" charset="0"/>
              </a:rPr>
              <a:t>multigrounded</a:t>
            </a:r>
            <a:r>
              <a:rPr lang="en-US" sz="2000" dirty="0">
                <a:latin typeface="Times New Roman" panose="02020603050405020304" pitchFamily="18" charset="0"/>
              </a:rPr>
              <a:t> systems. The grounded wye–grounded wye connection is shown in Fig.14.</a:t>
            </a:r>
          </a:p>
        </p:txBody>
      </p:sp>
      <p:sp>
        <p:nvSpPr>
          <p:cNvPr id="24" name="TextBox 23"/>
          <p:cNvSpPr txBox="1"/>
          <p:nvPr/>
        </p:nvSpPr>
        <p:spPr>
          <a:xfrm>
            <a:off x="1524000" y="5759376"/>
            <a:ext cx="6396503" cy="369332"/>
          </a:xfrm>
          <a:prstGeom prst="rect">
            <a:avLst/>
          </a:prstGeom>
          <a:noFill/>
        </p:spPr>
        <p:txBody>
          <a:bodyPr wrap="square" rtlCol="0">
            <a:spAutoFit/>
          </a:bodyPr>
          <a:lstStyle/>
          <a:p>
            <a:pPr algn="ctr"/>
            <a:r>
              <a:rPr lang="en-US" dirty="0">
                <a:latin typeface="Times New Roman" panose="02020603050405020304" pitchFamily="18" charset="0"/>
              </a:rPr>
              <a:t>Fig.14 </a:t>
            </a:r>
            <a:r>
              <a:rPr lang="en-US" dirty="0">
                <a:solidFill>
                  <a:srgbClr val="000000"/>
                </a:solidFill>
                <a:latin typeface="Times New Roman" panose="02020603050405020304" pitchFamily="18" charset="0"/>
              </a:rPr>
              <a:t>Grounded wye-grounded wye connection  </a:t>
            </a:r>
            <a:endParaRPr lang="en-US" dirty="0">
              <a:latin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133600" y="1524000"/>
            <a:ext cx="5181600" cy="4116773"/>
          </a:xfrm>
          <a:prstGeom prst="rect">
            <a:avLst/>
          </a:prstGeom>
        </p:spPr>
      </p:pic>
    </p:spTree>
    <p:extLst>
      <p:ext uri="{BB962C8B-B14F-4D97-AF65-F5344CB8AC3E}">
        <p14:creationId xmlns:p14="http://schemas.microsoft.com/office/powerpoint/2010/main" val="359997923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7433830" cy="584775"/>
          </a:xfrm>
          <a:prstGeom prst="rect">
            <a:avLst/>
          </a:prstGeom>
        </p:spPr>
        <p:txBody>
          <a:bodyPr wrap="none">
            <a:spAutoFit/>
          </a:bodyPr>
          <a:lstStyle/>
          <a:p>
            <a:r>
              <a:rPr lang="en-US" sz="3200" dirty="0">
                <a:solidFill>
                  <a:srgbClr val="C8102E"/>
                </a:solidFill>
                <a:latin typeface="+mj-lt"/>
                <a:ea typeface="+mj-ea"/>
                <a:cs typeface="+mj-cs"/>
              </a:rPr>
              <a:t>Grounded Wye- Grounded Wye Connection</a:t>
            </a:r>
          </a:p>
        </p:txBody>
      </p:sp>
      <p:sp>
        <p:nvSpPr>
          <p:cNvPr id="2" name="Rectangle 1"/>
          <p:cNvSpPr/>
          <p:nvPr/>
        </p:nvSpPr>
        <p:spPr>
          <a:xfrm>
            <a:off x="23648" y="685800"/>
            <a:ext cx="8991600" cy="1015663"/>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Unlike the delta–wye and wye–delta connections, there is no phase shift between the voltages and the currents on the two sides of the bank. This makes the derivation of the generalized constant matrices much easier. The ideal transformer equations are</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3352800" y="1763671"/>
                <a:ext cx="2380973" cy="567335"/>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𝐾𝑉𝐿𝑁</m:t>
                            </m:r>
                          </m:e>
                          <m:sub>
                            <m:r>
                              <a:rPr lang="en-US" b="0" i="1" smtClean="0">
                                <a:latin typeface="Cambria Math" panose="02040503050406030204" pitchFamily="18" charset="0"/>
                              </a:rPr>
                              <m:t>𝑟𝑎𝑡𝑒𝑑</m:t>
                            </m:r>
                            <m:r>
                              <a:rPr lang="en-US" b="0" i="1" smtClean="0">
                                <a:latin typeface="Cambria Math" panose="02040503050406030204" pitchFamily="18" charset="0"/>
                              </a:rPr>
                              <m:t> </m:t>
                            </m:r>
                            <m:r>
                              <a:rPr lang="en-US" b="0" i="1" smtClean="0">
                                <a:latin typeface="Cambria Math" panose="02040503050406030204" pitchFamily="18" charset="0"/>
                              </a:rPr>
                              <m:t>𝑃𝑟𝑖𝑚𝑎𝑟𝑦</m:t>
                            </m:r>
                          </m:sub>
                        </m:sSub>
                      </m:num>
                      <m:den>
                        <m:sSub>
                          <m:sSubPr>
                            <m:ctrlPr>
                              <a:rPr lang="en-US" i="1">
                                <a:latin typeface="Cambria Math" panose="02040503050406030204" pitchFamily="18" charset="0"/>
                              </a:rPr>
                            </m:ctrlPr>
                          </m:sSubPr>
                          <m:e>
                            <m:r>
                              <a:rPr lang="en-US" i="1">
                                <a:latin typeface="Cambria Math" panose="02040503050406030204" pitchFamily="18" charset="0"/>
                              </a:rPr>
                              <m:t>𝐾𝑉𝐿</m:t>
                            </m:r>
                            <m:r>
                              <a:rPr lang="en-US" b="0" i="1" smtClean="0">
                                <a:latin typeface="Cambria Math" panose="02040503050406030204" pitchFamily="18" charset="0"/>
                              </a:rPr>
                              <m:t>𝐿</m:t>
                            </m:r>
                          </m:e>
                          <m:sub>
                            <m:r>
                              <a:rPr lang="en-US" i="1">
                                <a:latin typeface="Cambria Math" panose="02040503050406030204" pitchFamily="18" charset="0"/>
                              </a:rPr>
                              <m:t>𝑟𝑎𝑡𝑒𝑑</m:t>
                            </m:r>
                            <m:r>
                              <a:rPr lang="en-US" i="1">
                                <a:latin typeface="Cambria Math" panose="02040503050406030204" pitchFamily="18" charset="0"/>
                              </a:rPr>
                              <m:t> </m:t>
                            </m:r>
                            <m:r>
                              <a:rPr lang="en-US" b="0" i="1" smtClean="0">
                                <a:latin typeface="Cambria Math" panose="02040503050406030204" pitchFamily="18" charset="0"/>
                              </a:rPr>
                              <m:t>𝑆𝑒𝑐𝑜𝑛𝑑𝑎𝑟𝑦</m:t>
                            </m:r>
                          </m:sub>
                        </m:sSub>
                      </m:den>
                    </m:f>
                  </m:oMath>
                </a14:m>
                <a:endParaRPr lang="en-US" dirty="0">
                  <a:latin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352800" y="1763671"/>
                <a:ext cx="2380973" cy="567335"/>
              </a:xfrm>
              <a:prstGeom prst="rect">
                <a:avLst/>
              </a:prstGeom>
              <a:blipFill>
                <a:blip r:embed="rId2"/>
                <a:stretch>
                  <a:fillRect b="-4301"/>
                </a:stretch>
              </a:blipFill>
            </p:spPr>
            <p:txBody>
              <a:bodyPr/>
              <a:lstStyle/>
              <a:p>
                <a:r>
                  <a:rPr lang="en-US">
                    <a:noFill/>
                  </a:rPr>
                  <a:t> </a:t>
                </a:r>
              </a:p>
            </p:txBody>
          </p:sp>
        </mc:Fallback>
      </mc:AlternateContent>
      <p:sp>
        <p:nvSpPr>
          <p:cNvPr id="9" name="TextBox 8"/>
          <p:cNvSpPr txBox="1"/>
          <p:nvPr/>
        </p:nvSpPr>
        <p:spPr>
          <a:xfrm>
            <a:off x="8386137" y="1824573"/>
            <a:ext cx="676788" cy="369332"/>
          </a:xfrm>
          <a:prstGeom prst="rect">
            <a:avLst/>
          </a:prstGeom>
          <a:noFill/>
        </p:spPr>
        <p:txBody>
          <a:bodyPr wrap="none" rtlCol="0">
            <a:spAutoFit/>
          </a:bodyPr>
          <a:lstStyle/>
          <a:p>
            <a:r>
              <a:rPr lang="en-US" dirty="0">
                <a:latin typeface="Times New Roman" panose="02020603050405020304" pitchFamily="18" charset="0"/>
              </a:rPr>
              <a:t>(115)</a:t>
            </a:r>
          </a:p>
        </p:txBody>
      </p:sp>
      <mc:AlternateContent xmlns:mc="http://schemas.openxmlformats.org/markup-compatibility/2006" xmlns:a14="http://schemas.microsoft.com/office/drawing/2010/main">
        <mc:Choice Requires="a14">
          <p:sp>
            <p:nvSpPr>
              <p:cNvPr id="10" name="Rectangle 9"/>
              <p:cNvSpPr/>
              <p:nvPr/>
            </p:nvSpPr>
            <p:spPr>
              <a:xfrm>
                <a:off x="3001310" y="2467550"/>
                <a:ext cx="3188630" cy="97270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𝐴𝐺</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𝐵𝐺</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𝐶𝐺</m:t>
                                </m:r>
                              </m:sub>
                            </m:sSub>
                          </m:e>
                        </m:eqArr>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1</m:t>
                              </m:r>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𝑎𝑔</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𝑏</m:t>
                                </m:r>
                                <m:r>
                                  <a:rPr lang="en-US" i="1">
                                    <a:latin typeface="Cambria Math" panose="02040503050406030204" pitchFamily="18" charset="0"/>
                                  </a:rPr>
                                  <m:t>𝑔</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𝑐</m:t>
                                </m:r>
                                <m:r>
                                  <a:rPr lang="en-US" i="1">
                                    <a:latin typeface="Cambria Math" panose="02040503050406030204" pitchFamily="18" charset="0"/>
                                  </a:rPr>
                                  <m:t>𝑔</m:t>
                                </m:r>
                              </m:sub>
                            </m:sSub>
                          </m:e>
                        </m:eqArr>
                      </m:e>
                    </m:d>
                  </m:oMath>
                </a14:m>
                <a:endParaRPr lang="en-US"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001310" y="2467550"/>
                <a:ext cx="3188630" cy="972702"/>
              </a:xfrm>
              <a:prstGeom prst="rect">
                <a:avLst/>
              </a:prstGeom>
              <a:blipFill>
                <a:blip r:embed="rId3"/>
                <a:stretch>
                  <a:fillRect/>
                </a:stretch>
              </a:blipFill>
            </p:spPr>
            <p:txBody>
              <a:bodyPr/>
              <a:lstStyle/>
              <a:p>
                <a:r>
                  <a:rPr lang="en-US">
                    <a:noFill/>
                  </a:rPr>
                  <a:t> </a:t>
                </a:r>
              </a:p>
            </p:txBody>
          </p:sp>
        </mc:Fallback>
      </mc:AlternateContent>
      <p:sp>
        <p:nvSpPr>
          <p:cNvPr id="11" name="TextBox 10"/>
          <p:cNvSpPr txBox="1"/>
          <p:nvPr/>
        </p:nvSpPr>
        <p:spPr>
          <a:xfrm>
            <a:off x="8378254" y="2783898"/>
            <a:ext cx="676788" cy="369332"/>
          </a:xfrm>
          <a:prstGeom prst="rect">
            <a:avLst/>
          </a:prstGeom>
          <a:noFill/>
        </p:spPr>
        <p:txBody>
          <a:bodyPr wrap="none" rtlCol="0">
            <a:spAutoFit/>
          </a:bodyPr>
          <a:lstStyle/>
          <a:p>
            <a:r>
              <a:rPr lang="en-US" dirty="0">
                <a:latin typeface="Times New Roman" panose="02020603050405020304" pitchFamily="18" charset="0"/>
              </a:rPr>
              <a:t>(116)</a:t>
            </a:r>
          </a:p>
        </p:txBody>
      </p:sp>
      <mc:AlternateContent xmlns:mc="http://schemas.openxmlformats.org/markup-compatibility/2006" xmlns:a14="http://schemas.microsoft.com/office/drawing/2010/main">
        <mc:Choice Requires="a14">
          <p:sp>
            <p:nvSpPr>
              <p:cNvPr id="12" name="Rectangle 11"/>
              <p:cNvSpPr/>
              <p:nvPr/>
            </p:nvSpPr>
            <p:spPr>
              <a:xfrm>
                <a:off x="1277405" y="3722991"/>
                <a:ext cx="2715102"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𝐿𝐺</m:t>
                            </m:r>
                          </m:e>
                          <m:sub>
                            <m:r>
                              <a:rPr lang="en-US" b="0" i="1" smtClean="0">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277405" y="3722991"/>
                <a:ext cx="2715102" cy="369332"/>
              </a:xfrm>
              <a:prstGeom prst="rect">
                <a:avLst/>
              </a:prstGeom>
              <a:blipFill>
                <a:blip r:embed="rId4"/>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5046037" y="3495204"/>
                <a:ext cx="2287806"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5046037" y="3495204"/>
                <a:ext cx="2287806" cy="82490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3119114" y="4398203"/>
                <a:ext cx="2848344" cy="879151"/>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m:t>
                                </m:r>
                              </m:sub>
                            </m:sSub>
                          </m:e>
                        </m:eqArr>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1</m:t>
                              </m:r>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𝐴</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𝐵</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𝐶</m:t>
                                </m:r>
                              </m:sub>
                            </m:sSub>
                          </m:e>
                        </m:eqArr>
                      </m:e>
                    </m:d>
                  </m:oMath>
                </a14:m>
                <a:endParaRPr lang="en-US" dirty="0">
                  <a:latin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3119114" y="4398203"/>
                <a:ext cx="2848344" cy="879151"/>
              </a:xfrm>
              <a:prstGeom prst="rect">
                <a:avLst/>
              </a:prstGeom>
              <a:blipFill>
                <a:blip r:embed="rId6"/>
                <a:stretch>
                  <a:fillRect/>
                </a:stretch>
              </a:blipFill>
            </p:spPr>
            <p:txBody>
              <a:bodyPr/>
              <a:lstStyle/>
              <a:p>
                <a:r>
                  <a:rPr lang="en-US">
                    <a:noFill/>
                  </a:rPr>
                  <a:t> </a:t>
                </a:r>
              </a:p>
            </p:txBody>
          </p:sp>
        </mc:Fallback>
      </mc:AlternateContent>
      <p:sp>
        <p:nvSpPr>
          <p:cNvPr id="15" name="TextBox 14"/>
          <p:cNvSpPr txBox="1"/>
          <p:nvPr/>
        </p:nvSpPr>
        <p:spPr>
          <a:xfrm>
            <a:off x="8406915" y="4968898"/>
            <a:ext cx="676788" cy="369332"/>
          </a:xfrm>
          <a:prstGeom prst="rect">
            <a:avLst/>
          </a:prstGeom>
          <a:noFill/>
        </p:spPr>
        <p:txBody>
          <a:bodyPr wrap="none" rtlCol="0">
            <a:spAutoFit/>
          </a:bodyPr>
          <a:lstStyle/>
          <a:p>
            <a:r>
              <a:rPr lang="en-US" dirty="0">
                <a:latin typeface="Times New Roman" panose="02020603050405020304" pitchFamily="18" charset="0"/>
              </a:rPr>
              <a:t>(117)</a:t>
            </a:r>
          </a:p>
        </p:txBody>
      </p:sp>
      <mc:AlternateContent xmlns:mc="http://schemas.openxmlformats.org/markup-compatibility/2006" xmlns:a14="http://schemas.microsoft.com/office/drawing/2010/main">
        <mc:Choice Requires="a14">
          <p:sp>
            <p:nvSpPr>
              <p:cNvPr id="16" name="Rectangle 15"/>
              <p:cNvSpPr/>
              <p:nvPr/>
            </p:nvSpPr>
            <p:spPr>
              <a:xfrm>
                <a:off x="1587055" y="5621409"/>
                <a:ext cx="2159181"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1587055" y="5621409"/>
                <a:ext cx="2159181" cy="369332"/>
              </a:xfrm>
              <a:prstGeom prst="rect">
                <a:avLst/>
              </a:prstGeom>
              <a:blipFill>
                <a:blip r:embed="rId7"/>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5046037" y="5257800"/>
                <a:ext cx="2287806"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𝐴</m:t>
                          </m:r>
                          <m:r>
                            <a:rPr lang="en-US" b="0" i="1" smtClean="0">
                              <a:latin typeface="Cambria Math" panose="02040503050406030204" pitchFamily="18" charset="0"/>
                            </a:rPr>
                            <m:t>𝐼</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5046037" y="5257800"/>
                <a:ext cx="2287806" cy="824906"/>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5178522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7433830" cy="584775"/>
          </a:xfrm>
          <a:prstGeom prst="rect">
            <a:avLst/>
          </a:prstGeom>
        </p:spPr>
        <p:txBody>
          <a:bodyPr wrap="none">
            <a:spAutoFit/>
          </a:bodyPr>
          <a:lstStyle/>
          <a:p>
            <a:r>
              <a:rPr lang="en-US" sz="3200" dirty="0">
                <a:solidFill>
                  <a:srgbClr val="C8102E"/>
                </a:solidFill>
                <a:latin typeface="+mj-lt"/>
                <a:ea typeface="+mj-ea"/>
                <a:cs typeface="+mj-cs"/>
              </a:rPr>
              <a:t>Grounded Wye- Grounded Wye Connection</a:t>
            </a:r>
          </a:p>
        </p:txBody>
      </p:sp>
      <p:sp>
        <p:nvSpPr>
          <p:cNvPr id="24" name="TextBox 23"/>
          <p:cNvSpPr txBox="1"/>
          <p:nvPr/>
        </p:nvSpPr>
        <p:spPr>
          <a:xfrm>
            <a:off x="1524000" y="5760186"/>
            <a:ext cx="6396503" cy="369332"/>
          </a:xfrm>
          <a:prstGeom prst="rect">
            <a:avLst/>
          </a:prstGeom>
          <a:noFill/>
        </p:spPr>
        <p:txBody>
          <a:bodyPr wrap="square" rtlCol="0">
            <a:spAutoFit/>
          </a:bodyPr>
          <a:lstStyle/>
          <a:p>
            <a:pPr algn="ctr"/>
            <a:r>
              <a:rPr lang="en-US" dirty="0">
                <a:latin typeface="Times New Roman" panose="02020603050405020304" pitchFamily="18" charset="0"/>
              </a:rPr>
              <a:t>Fig.14 </a:t>
            </a:r>
            <a:r>
              <a:rPr lang="en-US" dirty="0">
                <a:solidFill>
                  <a:srgbClr val="000000"/>
                </a:solidFill>
                <a:latin typeface="Times New Roman" panose="02020603050405020304" pitchFamily="18" charset="0"/>
              </a:rPr>
              <a:t>Grounded wye-grounded wye connection  </a:t>
            </a:r>
            <a:endParaRPr lang="en-US" dirty="0">
              <a:latin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3165409" y="2976415"/>
            <a:ext cx="3503810" cy="2783771"/>
          </a:xfrm>
          <a:prstGeom prst="rect">
            <a:avLst/>
          </a:prstGeom>
        </p:spPr>
      </p:pic>
      <p:sp>
        <p:nvSpPr>
          <p:cNvPr id="2" name="Rectangle 1"/>
          <p:cNvSpPr/>
          <p:nvPr/>
        </p:nvSpPr>
        <p:spPr>
          <a:xfrm>
            <a:off x="147622" y="617511"/>
            <a:ext cx="8920177" cy="707886"/>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With reference to Fig.14, the ideal transformer voltages on the secondary windings can be computed by</a:t>
            </a:r>
          </a:p>
        </p:txBody>
      </p:sp>
      <mc:AlternateContent xmlns:mc="http://schemas.openxmlformats.org/markup-compatibility/2006" xmlns:a14="http://schemas.microsoft.com/office/drawing/2010/main">
        <mc:Choice Requires="a14">
          <p:sp>
            <p:nvSpPr>
              <p:cNvPr id="8" name="Rectangle 7"/>
              <p:cNvSpPr/>
              <p:nvPr/>
            </p:nvSpPr>
            <p:spPr>
              <a:xfrm>
                <a:off x="2819400" y="1325397"/>
                <a:ext cx="4195829" cy="9754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𝑉𝑡</m:t>
                                  </m:r>
                                </m:e>
                                <m:sub>
                                  <m:r>
                                    <a:rPr lang="en-US" b="0" i="1" smtClean="0">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b="0" i="1" smtClean="0">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b="0" i="1" smtClean="0">
                                      <a:latin typeface="Cambria Math" panose="02040503050406030204" pitchFamily="18" charset="0"/>
                                    </a:rPr>
                                    <m:t>𝑐</m:t>
                                  </m:r>
                                </m:sub>
                              </m:sSub>
                            </m:e>
                          </m:eqArr>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𝑎𝑔</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𝑏𝑔</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𝑐𝑔</m:t>
                                  </m:r>
                                </m:sub>
                              </m:sSub>
                            </m:e>
                          </m:eqAr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𝑍𝑡</m:t>
                                    </m:r>
                                  </m:e>
                                  <m:sub>
                                    <m:r>
                                      <a:rPr lang="en-US" i="1">
                                        <a:latin typeface="Cambria Math" panose="02040503050406030204" pitchFamily="18" charset="0"/>
                                      </a:rPr>
                                      <m:t>𝑎</m:t>
                                    </m:r>
                                  </m:sub>
                                </m:sSub>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𝑍𝑡</m:t>
                                    </m:r>
                                  </m:e>
                                  <m:sub>
                                    <m:r>
                                      <a:rPr lang="en-US" b="0" i="1" smtClean="0">
                                        <a:latin typeface="Cambria Math" panose="02040503050406030204" pitchFamily="18" charset="0"/>
                                      </a:rPr>
                                      <m:t>𝑏</m:t>
                                    </m:r>
                                  </m:sub>
                                </m:sSub>
                              </m:e>
                              <m:e>
                                <m:r>
                                  <a:rPr lang="en-US" i="1" smtClean="0">
                                    <a:latin typeface="Cambria Math" panose="02040503050406030204" pitchFamily="18" charset="0"/>
                                  </a:rPr>
                                  <m:t>0</m:t>
                                </m:r>
                              </m:e>
                            </m:mr>
                            <m:mr>
                              <m:e>
                                <m:r>
                                  <a:rPr lang="en-US" i="1" smtClean="0">
                                    <a:latin typeface="Cambria Math" panose="02040503050406030204" pitchFamily="18" charset="0"/>
                                  </a:rPr>
                                  <m:t>0</m:t>
                                </m:r>
                              </m:e>
                              <m:e>
                                <m:r>
                                  <a:rPr lang="en-US" i="1">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𝑍𝑡</m:t>
                                    </m:r>
                                  </m:e>
                                  <m:sub>
                                    <m:r>
                                      <a:rPr lang="en-US" b="0" i="1" smtClean="0">
                                        <a:latin typeface="Cambria Math" panose="02040503050406030204" pitchFamily="18" charset="0"/>
                                      </a:rPr>
                                      <m:t>𝑐</m:t>
                                    </m:r>
                                  </m:sub>
                                </m:sSub>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m:t>
                                  </m:r>
                                </m:sub>
                              </m:sSub>
                            </m:e>
                          </m:eqArr>
                        </m:e>
                      </m:d>
                    </m:oMath>
                  </m:oMathPara>
                </a14:m>
                <a:endParaRPr lang="en-US" dirty="0">
                  <a:latin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819400" y="1325397"/>
                <a:ext cx="4195829" cy="975460"/>
              </a:xfrm>
              <a:prstGeom prst="rect">
                <a:avLst/>
              </a:prstGeom>
              <a:blipFill>
                <a:blip r:embed="rId3"/>
                <a:stretch>
                  <a:fillRect/>
                </a:stretch>
              </a:blipFill>
            </p:spPr>
            <p:txBody>
              <a:bodyPr/>
              <a:lstStyle/>
              <a:p>
                <a:r>
                  <a:rPr lang="en-US">
                    <a:noFill/>
                  </a:rPr>
                  <a:t> </a:t>
                </a:r>
              </a:p>
            </p:txBody>
          </p:sp>
        </mc:Fallback>
      </mc:AlternateContent>
      <p:sp>
        <p:nvSpPr>
          <p:cNvPr id="9" name="TextBox 8"/>
          <p:cNvSpPr txBox="1"/>
          <p:nvPr/>
        </p:nvSpPr>
        <p:spPr>
          <a:xfrm>
            <a:off x="8305800" y="1524000"/>
            <a:ext cx="676788" cy="369332"/>
          </a:xfrm>
          <a:prstGeom prst="rect">
            <a:avLst/>
          </a:prstGeom>
          <a:noFill/>
        </p:spPr>
        <p:txBody>
          <a:bodyPr wrap="none" rtlCol="0">
            <a:spAutoFit/>
          </a:bodyPr>
          <a:lstStyle/>
          <a:p>
            <a:r>
              <a:rPr lang="en-US" dirty="0">
                <a:latin typeface="Times New Roman" panose="02020603050405020304" pitchFamily="18" charset="0"/>
              </a:rPr>
              <a:t>(118)</a:t>
            </a:r>
          </a:p>
        </p:txBody>
      </p:sp>
      <mc:AlternateContent xmlns:mc="http://schemas.openxmlformats.org/markup-compatibility/2006" xmlns:a14="http://schemas.microsoft.com/office/drawing/2010/main">
        <mc:Choice Requires="a14">
          <p:sp>
            <p:nvSpPr>
              <p:cNvPr id="10" name="Rectangle 9"/>
              <p:cNvSpPr/>
              <p:nvPr/>
            </p:nvSpPr>
            <p:spPr>
              <a:xfrm>
                <a:off x="3048000" y="2498491"/>
                <a:ext cx="384662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i="1">
                                  <a:latin typeface="Cambria Math" panose="02040503050406030204" pitchFamily="18" charset="0"/>
                                </a:rPr>
                                <m:t>𝑎</m:t>
                              </m:r>
                              <m:r>
                                <a:rPr lang="en-US" b="0" i="1" smtClean="0">
                                  <a:latin typeface="Cambria Math" panose="02040503050406030204" pitchFamily="18" charset="0"/>
                                </a:rPr>
                                <m:t>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𝐿𝐺</m:t>
                              </m:r>
                            </m:e>
                            <m:sub>
                              <m:r>
                                <a:rPr lang="en-US" i="1">
                                  <a:latin typeface="Cambria Math" panose="02040503050406030204" pitchFamily="18" charset="0"/>
                                </a:rPr>
                                <m:t>𝑎</m:t>
                              </m:r>
                              <m:r>
                                <a:rPr lang="en-US" b="0" i="1" smtClean="0">
                                  <a:latin typeface="Cambria Math" panose="02040503050406030204" pitchFamily="18" charset="0"/>
                                </a:rPr>
                                <m:t>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𝑍𝑡</m:t>
                              </m:r>
                            </m:e>
                            <m:sub>
                              <m:r>
                                <a:rPr lang="en-US" i="1">
                                  <a:latin typeface="Cambria Math" panose="02040503050406030204" pitchFamily="18" charset="0"/>
                                </a:rPr>
                                <m:t>𝑎</m:t>
                              </m:r>
                              <m:r>
                                <a:rPr lang="en-US" b="0" i="1" smtClean="0">
                                  <a:latin typeface="Cambria Math" panose="02040503050406030204" pitchFamily="18" charset="0"/>
                                </a:rPr>
                                <m:t>𝑏𝑐</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r>
                                <a:rPr lang="en-US" b="0" i="1" smtClean="0">
                                  <a:latin typeface="Cambria Math" panose="02040503050406030204" pitchFamily="18" charset="0"/>
                                </a:rPr>
                                <m:t>𝑏𝑐</m:t>
                              </m:r>
                            </m:sub>
                          </m:sSub>
                        </m:e>
                      </m:d>
                    </m:oMath>
                  </m:oMathPara>
                </a14:m>
                <a:endParaRPr lang="en-US"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048000" y="2498491"/>
                <a:ext cx="3846629" cy="369332"/>
              </a:xfrm>
              <a:prstGeom prst="rect">
                <a:avLst/>
              </a:prstGeom>
              <a:blipFill>
                <a:blip r:embed="rId4"/>
                <a:stretch>
                  <a:fillRect b="-1667"/>
                </a:stretch>
              </a:blipFill>
            </p:spPr>
            <p:txBody>
              <a:bodyPr/>
              <a:lstStyle/>
              <a:p>
                <a:r>
                  <a:rPr lang="en-US">
                    <a:noFill/>
                  </a:rPr>
                  <a:t> </a:t>
                </a:r>
              </a:p>
            </p:txBody>
          </p:sp>
        </mc:Fallback>
      </mc:AlternateContent>
    </p:spTree>
    <p:extLst>
      <p:ext uri="{BB962C8B-B14F-4D97-AF65-F5344CB8AC3E}">
        <p14:creationId xmlns:p14="http://schemas.microsoft.com/office/powerpoint/2010/main" val="6638002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7433830" cy="584775"/>
          </a:xfrm>
          <a:prstGeom prst="rect">
            <a:avLst/>
          </a:prstGeom>
        </p:spPr>
        <p:txBody>
          <a:bodyPr wrap="none">
            <a:spAutoFit/>
          </a:bodyPr>
          <a:lstStyle/>
          <a:p>
            <a:r>
              <a:rPr lang="en-US" sz="3200" dirty="0">
                <a:solidFill>
                  <a:srgbClr val="C8102E"/>
                </a:solidFill>
                <a:latin typeface="+mj-lt"/>
                <a:ea typeface="+mj-ea"/>
                <a:cs typeface="+mj-cs"/>
              </a:rPr>
              <a:t>Grounded Wye- Grounded Wye Connection</a:t>
            </a:r>
          </a:p>
        </p:txBody>
      </p:sp>
      <p:sp>
        <p:nvSpPr>
          <p:cNvPr id="9" name="TextBox 8"/>
          <p:cNvSpPr txBox="1"/>
          <p:nvPr/>
        </p:nvSpPr>
        <p:spPr>
          <a:xfrm>
            <a:off x="8305800" y="1017032"/>
            <a:ext cx="676788" cy="369332"/>
          </a:xfrm>
          <a:prstGeom prst="rect">
            <a:avLst/>
          </a:prstGeom>
          <a:noFill/>
        </p:spPr>
        <p:txBody>
          <a:bodyPr wrap="none" rtlCol="0">
            <a:spAutoFit/>
          </a:bodyPr>
          <a:lstStyle/>
          <a:p>
            <a:r>
              <a:rPr lang="en-US" dirty="0">
                <a:latin typeface="Times New Roman" panose="02020603050405020304" pitchFamily="18" charset="0"/>
              </a:rPr>
              <a:t>(118)</a:t>
            </a:r>
          </a:p>
        </p:txBody>
      </p:sp>
      <mc:AlternateContent xmlns:mc="http://schemas.openxmlformats.org/markup-compatibility/2006" xmlns:a14="http://schemas.microsoft.com/office/drawing/2010/main">
        <mc:Choice Requires="a14">
          <p:sp>
            <p:nvSpPr>
              <p:cNvPr id="10" name="Rectangle 9"/>
              <p:cNvSpPr/>
              <p:nvPr/>
            </p:nvSpPr>
            <p:spPr>
              <a:xfrm>
                <a:off x="3048000" y="1017032"/>
                <a:ext cx="384662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i="1">
                                  <a:latin typeface="Cambria Math" panose="02040503050406030204" pitchFamily="18" charset="0"/>
                                </a:rPr>
                                <m:t>𝑎</m:t>
                              </m:r>
                              <m:r>
                                <a:rPr lang="en-US" b="0" i="1" smtClean="0">
                                  <a:latin typeface="Cambria Math" panose="02040503050406030204" pitchFamily="18" charset="0"/>
                                </a:rPr>
                                <m:t>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𝐿𝐺</m:t>
                              </m:r>
                            </m:e>
                            <m:sub>
                              <m:r>
                                <a:rPr lang="en-US" i="1">
                                  <a:latin typeface="Cambria Math" panose="02040503050406030204" pitchFamily="18" charset="0"/>
                                </a:rPr>
                                <m:t>𝑎</m:t>
                              </m:r>
                              <m:r>
                                <a:rPr lang="en-US" b="0" i="1" smtClean="0">
                                  <a:latin typeface="Cambria Math" panose="02040503050406030204" pitchFamily="18" charset="0"/>
                                </a:rPr>
                                <m:t>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𝑍𝑡</m:t>
                              </m:r>
                            </m:e>
                            <m:sub>
                              <m:r>
                                <a:rPr lang="en-US" i="1">
                                  <a:latin typeface="Cambria Math" panose="02040503050406030204" pitchFamily="18" charset="0"/>
                                </a:rPr>
                                <m:t>𝑎</m:t>
                              </m:r>
                              <m:r>
                                <a:rPr lang="en-US" b="0" i="1" smtClean="0">
                                  <a:latin typeface="Cambria Math" panose="02040503050406030204" pitchFamily="18" charset="0"/>
                                </a:rPr>
                                <m:t>𝑏𝑐</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r>
                                <a:rPr lang="en-US" b="0" i="1" smtClean="0">
                                  <a:latin typeface="Cambria Math" panose="02040503050406030204" pitchFamily="18" charset="0"/>
                                </a:rPr>
                                <m:t>𝑏𝑐</m:t>
                              </m:r>
                            </m:sub>
                          </m:sSub>
                        </m:e>
                      </m:d>
                    </m:oMath>
                  </m:oMathPara>
                </a14:m>
                <a:endParaRPr lang="en-US"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048000" y="1017032"/>
                <a:ext cx="3846629" cy="369332"/>
              </a:xfrm>
              <a:prstGeom prst="rect">
                <a:avLst/>
              </a:prstGeom>
              <a:blipFill>
                <a:blip r:embed="rId2"/>
                <a:stretch>
                  <a:fillRect b="-1667"/>
                </a:stretch>
              </a:blipFill>
            </p:spPr>
            <p:txBody>
              <a:bodyPr/>
              <a:lstStyle/>
              <a:p>
                <a:r>
                  <a:rPr lang="en-US">
                    <a:noFill/>
                  </a:rPr>
                  <a:t> </a:t>
                </a:r>
              </a:p>
            </p:txBody>
          </p:sp>
        </mc:Fallback>
      </mc:AlternateContent>
      <p:sp>
        <p:nvSpPr>
          <p:cNvPr id="11" name="TextBox 10"/>
          <p:cNvSpPr txBox="1"/>
          <p:nvPr/>
        </p:nvSpPr>
        <p:spPr>
          <a:xfrm>
            <a:off x="8305800" y="647700"/>
            <a:ext cx="676788" cy="369332"/>
          </a:xfrm>
          <a:prstGeom prst="rect">
            <a:avLst/>
          </a:prstGeom>
          <a:noFill/>
        </p:spPr>
        <p:txBody>
          <a:bodyPr wrap="none" rtlCol="0">
            <a:spAutoFit/>
          </a:bodyPr>
          <a:lstStyle/>
          <a:p>
            <a:r>
              <a:rPr lang="en-US" dirty="0">
                <a:latin typeface="Times New Roman" panose="02020603050405020304" pitchFamily="18" charset="0"/>
              </a:rPr>
              <a:t>(116)</a:t>
            </a:r>
          </a:p>
        </p:txBody>
      </p:sp>
      <mc:AlternateContent xmlns:mc="http://schemas.openxmlformats.org/markup-compatibility/2006" xmlns:a14="http://schemas.microsoft.com/office/drawing/2010/main">
        <mc:Choice Requires="a14">
          <p:sp>
            <p:nvSpPr>
              <p:cNvPr id="12" name="Rectangle 11"/>
              <p:cNvSpPr/>
              <p:nvPr/>
            </p:nvSpPr>
            <p:spPr>
              <a:xfrm>
                <a:off x="3505200" y="647700"/>
                <a:ext cx="2715102"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𝐿𝐺</m:t>
                            </m:r>
                          </m:e>
                          <m:sub>
                            <m:r>
                              <a:rPr lang="en-US" b="0" i="1" smtClean="0">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505200" y="647700"/>
                <a:ext cx="2715102" cy="369332"/>
              </a:xfrm>
              <a:prstGeom prst="rect">
                <a:avLst/>
              </a:prstGeom>
              <a:blipFill>
                <a:blip r:embed="rId3"/>
                <a:stretch>
                  <a:fillRect b="-1639"/>
                </a:stretch>
              </a:blipFill>
            </p:spPr>
            <p:txBody>
              <a:bodyPr/>
              <a:lstStyle/>
              <a:p>
                <a:r>
                  <a:rPr lang="en-US">
                    <a:noFill/>
                  </a:rPr>
                  <a:t> </a:t>
                </a:r>
              </a:p>
            </p:txBody>
          </p:sp>
        </mc:Fallback>
      </mc:AlternateContent>
      <p:sp>
        <p:nvSpPr>
          <p:cNvPr id="5" name="Rectangle 4"/>
          <p:cNvSpPr/>
          <p:nvPr/>
        </p:nvSpPr>
        <p:spPr>
          <a:xfrm>
            <a:off x="131378" y="1447800"/>
            <a:ext cx="8851209" cy="369332"/>
          </a:xfrm>
          <a:prstGeom prst="rect">
            <a:avLst/>
          </a:prstGeom>
        </p:spPr>
        <p:txBody>
          <a:bodyPr wrap="square">
            <a:spAutoFit/>
          </a:bodyPr>
          <a:lstStyle/>
          <a:p>
            <a:r>
              <a:rPr lang="en-US" dirty="0">
                <a:solidFill>
                  <a:srgbClr val="000000"/>
                </a:solidFill>
                <a:latin typeface="Times New Roman" panose="02020603050405020304" pitchFamily="18" charset="0"/>
              </a:rPr>
              <a:t>Substitute Equation (118) into Equation (116):</a:t>
            </a:r>
            <a:endParaRPr lang="en-US"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Rectangle 12"/>
              <p:cNvSpPr/>
              <p:nvPr/>
            </p:nvSpPr>
            <p:spPr>
              <a:xfrm>
                <a:off x="2569182" y="1862802"/>
                <a:ext cx="4804264"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𝐿𝐺</m:t>
                            </m:r>
                          </m:e>
                          <m:sub>
                            <m:r>
                              <a:rPr lang="en-US" b="0" i="1" smtClean="0">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𝐴𝑉</m:t>
                        </m:r>
                      </m:e>
                    </m:d>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𝑍𝑡</m:t>
                            </m:r>
                          </m:e>
                          <m:sub>
                            <m:r>
                              <a:rPr lang="en-US" i="1">
                                <a:latin typeface="Cambria Math" panose="02040503050406030204" pitchFamily="18" charset="0"/>
                              </a:rPr>
                              <m:t>𝑎𝑏𝑐</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r>
                      <a:rPr lang="en-US" b="0" i="1" smtClean="0">
                        <a:latin typeface="Cambria Math" panose="02040503050406030204" pitchFamily="18" charset="0"/>
                      </a:rPr>
                      <m:t>)</m:t>
                    </m:r>
                  </m:oMath>
                </a14:m>
                <a:endParaRPr lang="en-US" dirty="0">
                  <a:latin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2569182" y="1862802"/>
                <a:ext cx="4804264" cy="369332"/>
              </a:xfrm>
              <a:prstGeom prst="rect">
                <a:avLst/>
              </a:prstGeom>
              <a:blipFill>
                <a:blip r:embed="rId4"/>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786637" y="2363311"/>
                <a:ext cx="4152227"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𝐿𝐺</m:t>
                            </m:r>
                          </m:e>
                          <m:sub>
                            <m:r>
                              <a:rPr lang="en-US" b="0" i="1" smtClean="0">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i="1">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786637" y="2363311"/>
                <a:ext cx="4152227" cy="369332"/>
              </a:xfrm>
              <a:prstGeom prst="rect">
                <a:avLst/>
              </a:prstGeom>
              <a:blipFill>
                <a:blip r:embed="rId5"/>
                <a:stretch>
                  <a:fillRect b="-1667"/>
                </a:stretch>
              </a:blipFill>
            </p:spPr>
            <p:txBody>
              <a:bodyPr/>
              <a:lstStyle/>
              <a:p>
                <a:r>
                  <a:rPr lang="en-US">
                    <a:noFill/>
                  </a:rPr>
                  <a:t> </a:t>
                </a:r>
              </a:p>
            </p:txBody>
          </p:sp>
        </mc:Fallback>
      </mc:AlternateContent>
      <p:sp>
        <p:nvSpPr>
          <p:cNvPr id="15" name="TextBox 14"/>
          <p:cNvSpPr txBox="1"/>
          <p:nvPr/>
        </p:nvSpPr>
        <p:spPr>
          <a:xfrm>
            <a:off x="8305799" y="2189092"/>
            <a:ext cx="676788" cy="369332"/>
          </a:xfrm>
          <a:prstGeom prst="rect">
            <a:avLst/>
          </a:prstGeom>
          <a:noFill/>
        </p:spPr>
        <p:txBody>
          <a:bodyPr wrap="none" rtlCol="0">
            <a:spAutoFit/>
          </a:bodyPr>
          <a:lstStyle/>
          <a:p>
            <a:r>
              <a:rPr lang="en-US" dirty="0">
                <a:latin typeface="Times New Roman" panose="02020603050405020304" pitchFamily="18" charset="0"/>
              </a:rPr>
              <a:t>(119)</a:t>
            </a:r>
          </a:p>
        </p:txBody>
      </p:sp>
      <p:sp>
        <p:nvSpPr>
          <p:cNvPr id="7" name="Rectangle 6"/>
          <p:cNvSpPr/>
          <p:nvPr/>
        </p:nvSpPr>
        <p:spPr>
          <a:xfrm>
            <a:off x="99282" y="2890096"/>
            <a:ext cx="8915400" cy="369332"/>
          </a:xfrm>
          <a:prstGeom prst="rect">
            <a:avLst/>
          </a:prstGeom>
        </p:spPr>
        <p:txBody>
          <a:bodyPr wrap="square">
            <a:spAutoFit/>
          </a:bodyPr>
          <a:lstStyle/>
          <a:p>
            <a:r>
              <a:rPr lang="en-US" dirty="0">
                <a:solidFill>
                  <a:srgbClr val="000000"/>
                </a:solidFill>
                <a:latin typeface="Times New Roman" panose="02020603050405020304" pitchFamily="18" charset="0"/>
              </a:rPr>
              <a:t>Equation (119) is the backward sweep equation with the [</a:t>
            </a:r>
            <a:r>
              <a:rPr lang="en-US" i="1" dirty="0">
                <a:solidFill>
                  <a:srgbClr val="000000"/>
                </a:solidFill>
                <a:latin typeface="Times New Roman" panose="02020603050405020304" pitchFamily="18" charset="0"/>
              </a:rPr>
              <a:t>a</a:t>
            </a:r>
            <a:r>
              <a:rPr lang="en-US" i="1" baseline="-25000" dirty="0">
                <a:solidFill>
                  <a:srgbClr val="000000"/>
                </a:solidFill>
                <a:latin typeface="Times New Roman" panose="02020603050405020304" pitchFamily="18" charset="0"/>
              </a:rPr>
              <a:t>t</a:t>
            </a:r>
            <a:r>
              <a:rPr lang="en-US" dirty="0">
                <a:solidFill>
                  <a:srgbClr val="000000"/>
                </a:solidFill>
                <a:latin typeface="Times New Roman" panose="02020603050405020304" pitchFamily="18" charset="0"/>
              </a:rPr>
              <a:t>] and [</a:t>
            </a:r>
            <a:r>
              <a:rPr lang="en-US" i="1" dirty="0" err="1">
                <a:solidFill>
                  <a:srgbClr val="000000"/>
                </a:solidFill>
                <a:latin typeface="Times New Roman" panose="02020603050405020304" pitchFamily="18" charset="0"/>
              </a:rPr>
              <a:t>b</a:t>
            </a:r>
            <a:r>
              <a:rPr lang="en-US" i="1" baseline="-25000" dirty="0" err="1">
                <a:solidFill>
                  <a:srgbClr val="000000"/>
                </a:solidFill>
                <a:latin typeface="Times New Roman" panose="02020603050405020304" pitchFamily="18" charset="0"/>
              </a:rPr>
              <a:t>t</a:t>
            </a:r>
            <a:r>
              <a:rPr lang="en-US" dirty="0">
                <a:solidFill>
                  <a:srgbClr val="000000"/>
                </a:solidFill>
                <a:latin typeface="Times New Roman" panose="02020603050405020304" pitchFamily="18" charset="0"/>
              </a:rPr>
              <a:t>] matrices defined by</a:t>
            </a:r>
            <a:endParaRPr lang="en-US"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Rectangle 15"/>
              <p:cNvSpPr/>
              <p:nvPr/>
            </p:nvSpPr>
            <p:spPr>
              <a:xfrm>
                <a:off x="3230701" y="3286361"/>
                <a:ext cx="2989601"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𝑡</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𝐴𝑉</m:t>
                          </m: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e>
                            </m:mr>
                          </m:m>
                        </m:e>
                      </m:d>
                    </m:oMath>
                  </m:oMathPara>
                </a14:m>
                <a:endParaRPr lang="en-US" dirty="0">
                  <a:latin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3230701" y="3286361"/>
                <a:ext cx="2989601" cy="972702"/>
              </a:xfrm>
              <a:prstGeom prst="rect">
                <a:avLst/>
              </a:prstGeom>
              <a:blipFill>
                <a:blip r:embed="rId6"/>
                <a:stretch>
                  <a:fillRect/>
                </a:stretch>
              </a:blipFill>
            </p:spPr>
            <p:txBody>
              <a:bodyPr/>
              <a:lstStyle/>
              <a:p>
                <a:r>
                  <a:rPr lang="en-US">
                    <a:noFill/>
                  </a:rPr>
                  <a:t> </a:t>
                </a:r>
              </a:p>
            </p:txBody>
          </p:sp>
        </mc:Fallback>
      </mc:AlternateContent>
      <p:sp>
        <p:nvSpPr>
          <p:cNvPr id="18" name="TextBox 17"/>
          <p:cNvSpPr txBox="1"/>
          <p:nvPr/>
        </p:nvSpPr>
        <p:spPr>
          <a:xfrm>
            <a:off x="8305799" y="3636597"/>
            <a:ext cx="684803" cy="369332"/>
          </a:xfrm>
          <a:prstGeom prst="rect">
            <a:avLst/>
          </a:prstGeom>
          <a:noFill/>
        </p:spPr>
        <p:txBody>
          <a:bodyPr wrap="none" rtlCol="0">
            <a:spAutoFit/>
          </a:bodyPr>
          <a:lstStyle/>
          <a:p>
            <a:r>
              <a:rPr lang="en-US" dirty="0">
                <a:latin typeface="Times New Roman" panose="02020603050405020304" pitchFamily="18" charset="0"/>
              </a:rPr>
              <a:t>(120)</a:t>
            </a:r>
          </a:p>
        </p:txBody>
      </p:sp>
      <mc:AlternateContent xmlns:mc="http://schemas.openxmlformats.org/markup-compatibility/2006" xmlns:a14="http://schemas.microsoft.com/office/drawing/2010/main">
        <mc:Choice Requires="a14">
          <p:sp>
            <p:nvSpPr>
              <p:cNvPr id="17" name="Rectangle 16"/>
              <p:cNvSpPr/>
              <p:nvPr/>
            </p:nvSpPr>
            <p:spPr>
              <a:xfrm>
                <a:off x="2133600" y="4451755"/>
                <a:ext cx="5375831"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𝑡</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m:t>
                              </m:r>
                              <m:r>
                                <a:rPr lang="en-US" i="1">
                                  <a:latin typeface="Cambria Math" panose="02040503050406030204" pitchFamily="18" charset="0"/>
                                </a:rPr>
                                <m:t>𝑡</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𝑍𝑡</m:t>
                                    </m:r>
                                  </m:e>
                                  <m:sub>
                                    <m:r>
                                      <a:rPr lang="en-US" i="1">
                                        <a:latin typeface="Cambria Math" panose="02040503050406030204" pitchFamily="18" charset="0"/>
                                      </a:rPr>
                                      <m:t>𝑎</m:t>
                                    </m:r>
                                  </m:sub>
                                </m:sSub>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𝑍𝑡</m:t>
                                    </m:r>
                                  </m:e>
                                  <m:sub>
                                    <m:r>
                                      <a:rPr lang="en-US" b="0" i="1" smtClean="0">
                                        <a:latin typeface="Cambria Math" panose="02040503050406030204" pitchFamily="18" charset="0"/>
                                      </a:rPr>
                                      <m:t>𝑏</m:t>
                                    </m:r>
                                  </m:sub>
                                </m:sSub>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𝑍𝑡</m:t>
                                    </m:r>
                                  </m:e>
                                  <m:sub>
                                    <m:r>
                                      <a:rPr lang="en-US" b="0" i="1" smtClean="0">
                                        <a:latin typeface="Cambria Math" panose="02040503050406030204" pitchFamily="18" charset="0"/>
                                      </a:rPr>
                                      <m:t>𝑐</m:t>
                                    </m:r>
                                  </m:sub>
                                </m:sSub>
                              </m:e>
                            </m:mr>
                          </m:m>
                        </m:e>
                      </m:d>
                    </m:oMath>
                  </m:oMathPara>
                </a14:m>
                <a:endParaRPr lang="en-US" dirty="0">
                  <a:latin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2133600" y="4451755"/>
                <a:ext cx="5375831" cy="972702"/>
              </a:xfrm>
              <a:prstGeom prst="rect">
                <a:avLst/>
              </a:prstGeom>
              <a:blipFill>
                <a:blip r:embed="rId7"/>
                <a:stretch>
                  <a:fillRect/>
                </a:stretch>
              </a:blipFill>
            </p:spPr>
            <p:txBody>
              <a:bodyPr/>
              <a:lstStyle/>
              <a:p>
                <a:r>
                  <a:rPr lang="en-US">
                    <a:noFill/>
                  </a:rPr>
                  <a:t> </a:t>
                </a:r>
              </a:p>
            </p:txBody>
          </p:sp>
        </mc:Fallback>
      </mc:AlternateContent>
      <p:sp>
        <p:nvSpPr>
          <p:cNvPr id="20" name="TextBox 19"/>
          <p:cNvSpPr txBox="1"/>
          <p:nvPr/>
        </p:nvSpPr>
        <p:spPr>
          <a:xfrm>
            <a:off x="8305799" y="4724179"/>
            <a:ext cx="684803" cy="369332"/>
          </a:xfrm>
          <a:prstGeom prst="rect">
            <a:avLst/>
          </a:prstGeom>
          <a:noFill/>
        </p:spPr>
        <p:txBody>
          <a:bodyPr wrap="none" rtlCol="0">
            <a:spAutoFit/>
          </a:bodyPr>
          <a:lstStyle/>
          <a:p>
            <a:r>
              <a:rPr lang="en-US" dirty="0">
                <a:latin typeface="Times New Roman" panose="02020603050405020304" pitchFamily="18" charset="0"/>
              </a:rPr>
              <a:t>(121)</a:t>
            </a:r>
          </a:p>
        </p:txBody>
      </p:sp>
    </p:spTree>
    <p:extLst>
      <p:ext uri="{BB962C8B-B14F-4D97-AF65-F5344CB8AC3E}">
        <p14:creationId xmlns:p14="http://schemas.microsoft.com/office/powerpoint/2010/main" val="3700466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19908</TotalTime>
  <Words>11973</Words>
  <Application>Microsoft Macintosh PowerPoint</Application>
  <PresentationFormat>On-screen Show (4:3)</PresentationFormat>
  <Paragraphs>1302</Paragraphs>
  <Slides>125</Slides>
  <Notes>36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125</vt:i4>
      </vt:variant>
    </vt:vector>
  </HeadingPairs>
  <TitlesOfParts>
    <vt:vector size="135" baseType="lpstr">
      <vt:lpstr>Univers 65</vt:lpstr>
      <vt:lpstr>Univers 67 CondensedBold</vt:lpstr>
      <vt:lpstr>Arial</vt:lpstr>
      <vt:lpstr>Calibri</vt:lpstr>
      <vt:lpstr>Cambria Math</vt:lpstr>
      <vt:lpstr>Times</vt:lpstr>
      <vt:lpstr>Times New Roman</vt:lpstr>
      <vt:lpstr>Office Theme</vt:lpstr>
      <vt:lpstr>1_PowerPoint</vt:lpstr>
      <vt:lpstr>2_PowerPoint</vt:lpstr>
      <vt:lpstr>EE455 Introduction to Energy Distribution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Transformer model</vt:lpstr>
      <vt:lpstr>Transformer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Iowa State University Extension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Nature of Loads</dc:title>
  <dc:creator>Colin Christy</dc:creator>
  <cp:lastModifiedBy>Wang, Zhaoyu [E CPE]</cp:lastModifiedBy>
  <cp:revision>893</cp:revision>
  <cp:lastPrinted>2014-01-17T16:31:46Z</cp:lastPrinted>
  <dcterms:created xsi:type="dcterms:W3CDTF">2014-01-13T19:49:14Z</dcterms:created>
  <dcterms:modified xsi:type="dcterms:W3CDTF">2023-09-28T17:24:14Z</dcterms:modified>
</cp:coreProperties>
</file>